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26"/>
  </p:notesMasterIdLst>
  <p:sldIdLst>
    <p:sldId id="256" r:id="rId2"/>
    <p:sldId id="261" r:id="rId3"/>
    <p:sldId id="288" r:id="rId4"/>
    <p:sldId id="259" r:id="rId5"/>
    <p:sldId id="290" r:id="rId6"/>
    <p:sldId id="276" r:id="rId7"/>
    <p:sldId id="289" r:id="rId8"/>
    <p:sldId id="277" r:id="rId9"/>
    <p:sldId id="278" r:id="rId10"/>
    <p:sldId id="279" r:id="rId11"/>
    <p:sldId id="280" r:id="rId12"/>
    <p:sldId id="292" r:id="rId13"/>
    <p:sldId id="281" r:id="rId14"/>
    <p:sldId id="282" r:id="rId15"/>
    <p:sldId id="283" r:id="rId16"/>
    <p:sldId id="284" r:id="rId17"/>
    <p:sldId id="262" r:id="rId18"/>
    <p:sldId id="291" r:id="rId19"/>
    <p:sldId id="287" r:id="rId20"/>
    <p:sldId id="267" r:id="rId21"/>
    <p:sldId id="266" r:id="rId22"/>
    <p:sldId id="269" r:id="rId23"/>
    <p:sldId id="257"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p:restoredTop sz="78396" autoAdjust="0"/>
  </p:normalViewPr>
  <p:slideViewPr>
    <p:cSldViewPr snapToGrid="0" snapToObjects="1">
      <p:cViewPr varScale="1">
        <p:scale>
          <a:sx n="78" d="100"/>
          <a:sy n="78" d="100"/>
        </p:scale>
        <p:origin x="-58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AC242-29AA-4844-BF2D-23DE426A8B69}" type="datetimeFigureOut">
              <a:rPr lang="hu-HU" smtClean="0"/>
              <a:t>2017. 10. 04.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472E4-E8CF-4752-8D89-CC6C7CAD9C51}" type="slidenum">
              <a:rPr lang="hu-HU" smtClean="0"/>
              <a:t>‹Nr.›</a:t>
            </a:fld>
            <a:endParaRPr lang="hu-HU"/>
          </a:p>
        </p:txBody>
      </p:sp>
    </p:spTree>
    <p:extLst>
      <p:ext uri="{BB962C8B-B14F-4D97-AF65-F5344CB8AC3E}">
        <p14:creationId xmlns:p14="http://schemas.microsoft.com/office/powerpoint/2010/main"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FontTx/>
              <a:buNone/>
            </a:pPr>
            <a:r>
              <a:rPr lang="de-DE" sz="1100" dirty="0" smtClean="0"/>
              <a:t>Voraussetzungen:</a:t>
            </a:r>
            <a:br>
              <a:rPr lang="de-DE" sz="1100" dirty="0" smtClean="0"/>
            </a:br>
            <a:r>
              <a:rPr lang="de-DE" sz="1100" dirty="0" smtClean="0"/>
              <a:t>Melden Sie sich für Google an</a:t>
            </a:r>
            <a:br>
              <a:rPr lang="de-DE" sz="1100" dirty="0" smtClean="0"/>
            </a:br>
            <a:r>
              <a:rPr lang="de-DE" sz="1100" dirty="0" smtClean="0"/>
              <a:t>Melden Sie sich für </a:t>
            </a:r>
            <a:r>
              <a:rPr lang="de-DE" sz="1100" dirty="0" err="1" smtClean="0"/>
              <a:t>Kahoot</a:t>
            </a:r>
            <a:r>
              <a:rPr lang="de-DE" sz="1100" dirty="0" smtClean="0"/>
              <a:t> als Lehrer an</a:t>
            </a:r>
            <a:endParaRPr lang="hu-HU" sz="1100" dirty="0"/>
          </a:p>
        </p:txBody>
      </p:sp>
      <p:sp>
        <p:nvSpPr>
          <p:cNvPr id="4" name="Dia számának helye 3"/>
          <p:cNvSpPr>
            <a:spLocks noGrp="1"/>
          </p:cNvSpPr>
          <p:nvPr>
            <p:ph type="sldNum" sz="quarter" idx="10"/>
          </p:nvPr>
        </p:nvSpPr>
        <p:spPr/>
        <p:txBody>
          <a:bodyPr/>
          <a:lstStyle/>
          <a:p>
            <a:fld id="{79A472E4-E8CF-4752-8D89-CC6C7CAD9C51}" type="slidenum">
              <a:rPr lang="hu-HU" smtClean="0"/>
              <a:t>1</a:t>
            </a:fld>
            <a:endParaRPr lang="hu-HU"/>
          </a:p>
        </p:txBody>
      </p:sp>
    </p:spTree>
    <p:extLst>
      <p:ext uri="{BB962C8B-B14F-4D97-AF65-F5344CB8AC3E}">
        <p14:creationId xmlns:p14="http://schemas.microsoft.com/office/powerpoint/2010/main"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1" i="0" kern="1200" dirty="0" smtClean="0">
                <a:solidFill>
                  <a:schemeClr val="tx1"/>
                </a:solidFill>
                <a:effectLst/>
                <a:latin typeface="+mn-lt"/>
                <a:ea typeface="+mn-ea"/>
                <a:cs typeface="+mn-cs"/>
              </a:rPr>
              <a:t>Check. Der Schritt "Prüfen" </a:t>
            </a:r>
            <a:r>
              <a:rPr lang="de-AT" sz="1200" b="0" i="0" kern="1200" dirty="0" smtClean="0">
                <a:solidFill>
                  <a:schemeClr val="tx1"/>
                </a:solidFill>
                <a:effectLst/>
                <a:latin typeface="+mn-lt"/>
                <a:ea typeface="+mn-ea"/>
                <a:cs typeface="+mn-cs"/>
              </a:rPr>
              <a:t>wird in diesem Beispiel als "beurteilen" bezeichnet. Die formalen und informellen Beurteilungen finden kontinuierlich statt, von den täglichen Beobachtungen des Lehrers über alle sechs Wochen Fortschrittsberichte bis hin zu jährlichen standardisierten Tests. Die Lehrer können auch auf vergleichbare Daten der elektronischen Datenbank zugreifen, um Trends zu erkennen. Hochbedürftige Studenten werden von einem speziellen Kinderstudienteam betreut.</a:t>
            </a:r>
          </a:p>
          <a:p>
            <a:r>
              <a:rPr lang="de-AT" sz="1200" b="0" i="0" kern="1200" dirty="0" smtClean="0">
                <a:solidFill>
                  <a:schemeClr val="tx1"/>
                </a:solidFill>
                <a:effectLst/>
                <a:latin typeface="+mn-lt"/>
                <a:ea typeface="+mn-ea"/>
                <a:cs typeface="+mn-cs"/>
              </a:rPr>
              <a:t>Während des ganzen Schuljahres werden Korrekturen in der Mittelstufe vorgenommen, wie z. B. Nachhilfeunterricht, Änderung der Lehrmethoden und eine direktere Betreuung der Lehrer. Die Bewertungsdaten werden für den nächsten Schritt des Zyklus eingegeben.</a:t>
            </a:r>
            <a:endParaRPr lang="en-GB" sz="1200" b="0" i="0" kern="1200" dirty="0" smtClean="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t>10</a:t>
            </a:fld>
            <a:endParaRPr lang="hu-HU"/>
          </a:p>
        </p:txBody>
      </p:sp>
    </p:spTree>
    <p:extLst>
      <p:ext uri="{BB962C8B-B14F-4D97-AF65-F5344CB8AC3E}">
        <p14:creationId xmlns:p14="http://schemas.microsoft.com/office/powerpoint/2010/main" val="360019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1" i="0" kern="1200" dirty="0" smtClean="0">
                <a:solidFill>
                  <a:schemeClr val="tx1"/>
                </a:solidFill>
                <a:effectLst/>
                <a:latin typeface="+mn-lt"/>
                <a:ea typeface="+mn-ea"/>
                <a:cs typeface="+mn-cs"/>
              </a:rPr>
              <a:t>Handeln. </a:t>
            </a:r>
            <a:r>
              <a:rPr lang="de-AT" sz="1200" b="0" i="0" kern="1200" dirty="0" smtClean="0">
                <a:solidFill>
                  <a:schemeClr val="tx1"/>
                </a:solidFill>
                <a:effectLst/>
                <a:latin typeface="+mn-lt"/>
                <a:ea typeface="+mn-ea"/>
                <a:cs typeface="+mn-cs"/>
              </a:rPr>
              <a:t>In diesem Beispiel wird der Schritt "</a:t>
            </a:r>
            <a:r>
              <a:rPr lang="de-AT" sz="1200" b="0" i="0" kern="1200" dirty="0" err="1" smtClean="0">
                <a:solidFill>
                  <a:schemeClr val="tx1"/>
                </a:solidFill>
                <a:effectLst/>
                <a:latin typeface="+mn-lt"/>
                <a:ea typeface="+mn-ea"/>
                <a:cs typeface="+mn-cs"/>
              </a:rPr>
              <a:t>act</a:t>
            </a:r>
            <a:r>
              <a:rPr lang="de-AT" sz="1200" b="0" i="0" kern="1200" dirty="0" smtClean="0">
                <a:solidFill>
                  <a:schemeClr val="tx1"/>
                </a:solidFill>
                <a:effectLst/>
                <a:latin typeface="+mn-lt"/>
                <a:ea typeface="+mn-ea"/>
                <a:cs typeface="+mn-cs"/>
              </a:rPr>
              <a:t>" als "standardisieren" bezeichnet, d. h. wenn Ziele erreicht werden, gelten die Lehrplangestaltung und Lehrmethoden als standardisiert. Die </a:t>
            </a:r>
            <a:r>
              <a:rPr lang="de-AT" sz="1200" b="0" i="0" kern="1200" dirty="0" err="1" smtClean="0">
                <a:solidFill>
                  <a:schemeClr val="tx1"/>
                </a:solidFill>
                <a:effectLst/>
                <a:latin typeface="+mn-lt"/>
                <a:ea typeface="+mn-ea"/>
                <a:cs typeface="+mn-cs"/>
              </a:rPr>
              <a:t>LehrerInnen</a:t>
            </a:r>
            <a:r>
              <a:rPr lang="de-AT" sz="1200" b="0" i="0" kern="1200" dirty="0" smtClean="0">
                <a:solidFill>
                  <a:schemeClr val="tx1"/>
                </a:solidFill>
                <a:effectLst/>
                <a:latin typeface="+mn-lt"/>
                <a:ea typeface="+mn-ea"/>
                <a:cs typeface="+mn-cs"/>
              </a:rPr>
              <a:t> tauschen sich über bewährte Praktiken in formalen und informellen Kontexten aus. Die Ergebnisse aus diesem Zyklus werden für die Analysephase des nächsten A+-Zyklus eingegeben.</a:t>
            </a:r>
          </a:p>
        </p:txBody>
      </p:sp>
      <p:sp>
        <p:nvSpPr>
          <p:cNvPr id="4" name="Dia számának helye 3"/>
          <p:cNvSpPr>
            <a:spLocks noGrp="1"/>
          </p:cNvSpPr>
          <p:nvPr>
            <p:ph type="sldNum" sz="quarter" idx="10"/>
          </p:nvPr>
        </p:nvSpPr>
        <p:spPr/>
        <p:txBody>
          <a:bodyPr/>
          <a:lstStyle/>
          <a:p>
            <a:fld id="{79A472E4-E8CF-4752-8D89-CC6C7CAD9C51}" type="slidenum">
              <a:rPr lang="hu-HU" smtClean="0"/>
              <a:t>11</a:t>
            </a:fld>
            <a:endParaRPr lang="hu-HU"/>
          </a:p>
        </p:txBody>
      </p:sp>
    </p:spTree>
    <p:extLst>
      <p:ext uri="{BB962C8B-B14F-4D97-AF65-F5344CB8AC3E}">
        <p14:creationId xmlns:p14="http://schemas.microsoft.com/office/powerpoint/2010/main" val="201104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noProof="0" dirty="0" err="1" smtClean="0"/>
              <a:t>Für</a:t>
            </a:r>
            <a:r>
              <a:rPr lang="en-US" baseline="0" noProof="0" dirty="0" smtClean="0"/>
              <a:t> die Phase </a:t>
            </a:r>
            <a:r>
              <a:rPr lang="en-US" noProof="0" dirty="0" smtClean="0"/>
              <a:t> „Check” </a:t>
            </a:r>
            <a:r>
              <a:rPr lang="en-US" noProof="0" dirty="0" err="1" smtClean="0"/>
              <a:t>kann</a:t>
            </a:r>
            <a:r>
              <a:rPr lang="en-US" noProof="0" dirty="0" smtClean="0"/>
              <a:t> man </a:t>
            </a:r>
            <a:r>
              <a:rPr lang="en-US" noProof="0" dirty="0" err="1" smtClean="0"/>
              <a:t>eventuell</a:t>
            </a:r>
            <a:r>
              <a:rPr lang="en-US" noProof="0" dirty="0" smtClean="0"/>
              <a:t> </a:t>
            </a:r>
            <a:r>
              <a:rPr lang="en-US" noProof="0" dirty="0" err="1" smtClean="0"/>
              <a:t>Fragebögen</a:t>
            </a:r>
            <a:r>
              <a:rPr lang="en-US" baseline="0" noProof="0" dirty="0" smtClean="0"/>
              <a:t> </a:t>
            </a:r>
            <a:r>
              <a:rPr lang="en-US" baseline="0" noProof="0" dirty="0" err="1" smtClean="0"/>
              <a:t>verwenden</a:t>
            </a:r>
            <a:r>
              <a:rPr lang="en-US" baseline="0" noProof="0" dirty="0" smtClean="0"/>
              <a:t>.</a:t>
            </a:r>
            <a:endParaRPr lang="en-US"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t>13</a:t>
            </a:fld>
            <a:endParaRPr lang="hu-HU"/>
          </a:p>
        </p:txBody>
      </p:sp>
    </p:spTree>
    <p:extLst>
      <p:ext uri="{BB962C8B-B14F-4D97-AF65-F5344CB8AC3E}">
        <p14:creationId xmlns:p14="http://schemas.microsoft.com/office/powerpoint/2010/main" val="18434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err="1" smtClean="0">
                <a:solidFill>
                  <a:schemeClr val="tx1"/>
                </a:solidFill>
                <a:effectLst/>
                <a:latin typeface="+mn-lt"/>
                <a:ea typeface="+mn-ea"/>
                <a:cs typeface="+mn-cs"/>
              </a:rPr>
              <a:t>Zoho</a:t>
            </a:r>
            <a:r>
              <a:rPr lang="en-GB" sz="1200" b="0" i="0" kern="1200" dirty="0" smtClean="0">
                <a:solidFill>
                  <a:schemeClr val="tx1"/>
                </a:solidFill>
                <a:effectLst/>
                <a:latin typeface="+mn-lt"/>
                <a:ea typeface="+mn-ea"/>
                <a:cs typeface="+mn-cs"/>
              </a:rPr>
              <a:t> Survey </a:t>
            </a:r>
            <a:r>
              <a:rPr lang="en-GB" sz="1200" b="0" i="0" kern="1200" dirty="0" err="1" smtClean="0">
                <a:solidFill>
                  <a:schemeClr val="tx1"/>
                </a:solidFill>
                <a:effectLst/>
                <a:latin typeface="+mn-lt"/>
                <a:ea typeface="+mn-ea"/>
                <a:cs typeface="+mn-cs"/>
              </a:rPr>
              <a:t>ist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Teil</a:t>
            </a:r>
            <a:r>
              <a:rPr lang="en-GB" sz="1200" b="0" i="0" kern="1200" dirty="0" smtClean="0">
                <a:solidFill>
                  <a:schemeClr val="tx1"/>
                </a:solidFill>
                <a:effectLst/>
                <a:latin typeface="+mn-lt"/>
                <a:ea typeface="+mn-ea"/>
                <a:cs typeface="+mn-cs"/>
              </a:rPr>
              <a:t> der </a:t>
            </a:r>
            <a:r>
              <a:rPr lang="en-GB" sz="1200" b="0" i="0" kern="1200" dirty="0" err="1" smtClean="0">
                <a:solidFill>
                  <a:schemeClr val="tx1"/>
                </a:solidFill>
                <a:effectLst/>
                <a:latin typeface="+mn-lt"/>
                <a:ea typeface="+mn-ea"/>
                <a:cs typeface="+mn-cs"/>
              </a:rPr>
              <a:t>Zoho</a:t>
            </a:r>
            <a:r>
              <a:rPr lang="en-GB" sz="1200" b="0" i="0" kern="1200" dirty="0" smtClean="0">
                <a:solidFill>
                  <a:schemeClr val="tx1"/>
                </a:solidFill>
                <a:effectLst/>
                <a:latin typeface="+mn-lt"/>
                <a:ea typeface="+mn-ea"/>
                <a:cs typeface="+mn-cs"/>
              </a:rPr>
              <a:t> Office Suite, </a:t>
            </a:r>
            <a:r>
              <a:rPr lang="en-GB" sz="1200" b="0" i="0" kern="1200" dirty="0" err="1" smtClean="0">
                <a:solidFill>
                  <a:schemeClr val="tx1"/>
                </a:solidFill>
                <a:effectLst/>
                <a:latin typeface="+mn-lt"/>
                <a:ea typeface="+mn-ea"/>
                <a:cs typeface="+mn-cs"/>
              </a:rPr>
              <a:t>ähnlich</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wie</a:t>
            </a:r>
            <a:r>
              <a:rPr lang="en-GB" sz="1200" b="0" i="0" kern="1200" dirty="0" smtClean="0">
                <a:solidFill>
                  <a:schemeClr val="tx1"/>
                </a:solidFill>
                <a:effectLst/>
                <a:latin typeface="+mn-lt"/>
                <a:ea typeface="+mn-ea"/>
                <a:cs typeface="+mn-cs"/>
              </a:rPr>
              <a:t> Google Office </a:t>
            </a:r>
            <a:r>
              <a:rPr lang="en-GB" sz="1200" b="0" i="0" kern="1200" dirty="0" err="1" smtClean="0">
                <a:solidFill>
                  <a:schemeClr val="tx1"/>
                </a:solidFill>
                <a:effectLst/>
                <a:latin typeface="+mn-lt"/>
                <a:ea typeface="+mn-ea"/>
                <a:cs typeface="+mn-cs"/>
              </a:rPr>
              <a:t>oder</a:t>
            </a:r>
            <a:r>
              <a:rPr lang="en-GB" sz="1200" b="0" i="0" kern="1200" dirty="0" smtClean="0">
                <a:solidFill>
                  <a:schemeClr val="tx1"/>
                </a:solidFill>
                <a:effectLst/>
                <a:latin typeface="+mn-lt"/>
                <a:ea typeface="+mn-ea"/>
                <a:cs typeface="+mn-cs"/>
              </a:rPr>
              <a:t> Microsoft Online Office Apps, </a:t>
            </a:r>
            <a:r>
              <a:rPr lang="en-GB" sz="1200" b="0" i="0" kern="1200" dirty="0" err="1" smtClean="0">
                <a:solidFill>
                  <a:schemeClr val="tx1"/>
                </a:solidFill>
                <a:effectLst/>
                <a:latin typeface="+mn-lt"/>
                <a:ea typeface="+mn-ea"/>
                <a:cs typeface="+mn-cs"/>
              </a:rPr>
              <a:t>jedoch</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mit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ausgefeilteren</a:t>
            </a:r>
            <a:r>
              <a:rPr lang="en-GB" sz="1200" b="0" i="0" kern="1200" dirty="0" smtClean="0">
                <a:solidFill>
                  <a:schemeClr val="tx1"/>
                </a:solidFill>
                <a:effectLst/>
                <a:latin typeface="+mn-lt"/>
                <a:ea typeface="+mn-ea"/>
                <a:cs typeface="+mn-cs"/>
              </a:rPr>
              <a:t> Business-Features. </a:t>
            </a:r>
            <a:r>
              <a:rPr lang="en-GB" sz="1200" b="0" i="0" kern="1200" dirty="0" err="1" smtClean="0">
                <a:solidFill>
                  <a:schemeClr val="tx1"/>
                </a:solidFill>
                <a:effectLst/>
                <a:latin typeface="+mn-lt"/>
                <a:ea typeface="+mn-ea"/>
                <a:cs typeface="+mn-cs"/>
              </a:rPr>
              <a:t>Zoho</a:t>
            </a:r>
            <a:r>
              <a:rPr lang="en-GB" sz="1200" b="0" i="0" kern="1200" dirty="0" smtClean="0">
                <a:solidFill>
                  <a:schemeClr val="tx1"/>
                </a:solidFill>
                <a:effectLst/>
                <a:latin typeface="+mn-lt"/>
                <a:ea typeface="+mn-ea"/>
                <a:cs typeface="+mn-cs"/>
              </a:rPr>
              <a:t> Office Suite </a:t>
            </a:r>
            <a:r>
              <a:rPr lang="en-GB" sz="1200" b="0" i="0" kern="1200" dirty="0" err="1" smtClean="0">
                <a:solidFill>
                  <a:schemeClr val="tx1"/>
                </a:solidFill>
                <a:effectLst/>
                <a:latin typeface="+mn-lt"/>
                <a:ea typeface="+mn-ea"/>
                <a:cs typeface="+mn-cs"/>
              </a:rPr>
              <a:t>enthält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webbasierte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Textverarbeitung</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Tabellenkalkulationsprogramm</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a:t>
            </a:r>
            <a:r>
              <a:rPr lang="en-GB" sz="1200" b="0" i="0" kern="1200" dirty="0" smtClean="0">
                <a:solidFill>
                  <a:schemeClr val="tx1"/>
                </a:solidFill>
                <a:effectLst/>
                <a:latin typeface="+mn-lt"/>
                <a:ea typeface="+mn-ea"/>
                <a:cs typeface="+mn-cs"/>
              </a:rPr>
              <a:t> E-Mail-</a:t>
            </a:r>
            <a:r>
              <a:rPr lang="en-GB" sz="1200" b="0" i="0" kern="1200" dirty="0" err="1" smtClean="0">
                <a:solidFill>
                  <a:schemeClr val="tx1"/>
                </a:solidFill>
                <a:effectLst/>
                <a:latin typeface="+mn-lt"/>
                <a:ea typeface="+mn-ea"/>
                <a:cs typeface="+mn-cs"/>
              </a:rPr>
              <a:t>Programm</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einen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Kalender</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Kontaktliste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einen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Umfrage-Ersteller</a:t>
            </a:r>
            <a:r>
              <a:rPr lang="en-GB" sz="1200" b="0" i="0" kern="1200" dirty="0" smtClean="0">
                <a:solidFill>
                  <a:schemeClr val="tx1"/>
                </a:solidFill>
                <a:effectLst/>
                <a:latin typeface="+mn-lt"/>
                <a:ea typeface="+mn-ea"/>
                <a:cs typeface="+mn-cs"/>
              </a:rPr>
              <a:t> und </a:t>
            </a:r>
            <a:r>
              <a:rPr lang="en-GB" sz="1200" b="0" i="0" kern="1200" dirty="0" err="1" smtClean="0">
                <a:solidFill>
                  <a:schemeClr val="tx1"/>
                </a:solidFill>
                <a:effectLst/>
                <a:latin typeface="+mn-lt"/>
                <a:ea typeface="+mn-ea"/>
                <a:cs typeface="+mn-cs"/>
              </a:rPr>
              <a:t>andere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geschäftsorientierte</a:t>
            </a:r>
            <a:r>
              <a:rPr lang="en-GB" sz="1200" b="0" i="0" kern="1200" dirty="0" smtClean="0">
                <a:solidFill>
                  <a:schemeClr val="tx1"/>
                </a:solidFill>
                <a:effectLst/>
                <a:latin typeface="+mn-lt"/>
                <a:ea typeface="+mn-ea"/>
                <a:cs typeface="+mn-cs"/>
              </a:rPr>
              <a:t> Programme. Die </a:t>
            </a:r>
            <a:r>
              <a:rPr lang="en-GB" sz="1200" b="0" i="0" kern="1200" dirty="0" err="1" smtClean="0">
                <a:solidFill>
                  <a:schemeClr val="tx1"/>
                </a:solidFill>
                <a:effectLst/>
                <a:latin typeface="+mn-lt"/>
                <a:ea typeface="+mn-ea"/>
                <a:cs typeface="+mn-cs"/>
              </a:rPr>
              <a:t>Zoho</a:t>
            </a:r>
            <a:r>
              <a:rPr lang="en-GB" sz="1200" b="0" i="0" kern="1200" dirty="0" smtClean="0">
                <a:solidFill>
                  <a:schemeClr val="tx1"/>
                </a:solidFill>
                <a:effectLst/>
                <a:latin typeface="+mn-lt"/>
                <a:ea typeface="+mn-ea"/>
                <a:cs typeface="+mn-cs"/>
              </a:rPr>
              <a:t> Suite </a:t>
            </a:r>
            <a:r>
              <a:rPr lang="en-GB" sz="1200" b="0" i="0" kern="1200" dirty="0" err="1" smtClean="0">
                <a:solidFill>
                  <a:schemeClr val="tx1"/>
                </a:solidFill>
                <a:effectLst/>
                <a:latin typeface="+mn-lt"/>
                <a:ea typeface="+mn-ea"/>
                <a:cs typeface="+mn-cs"/>
              </a:rPr>
              <a:t>Produkte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haben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kostenlose</a:t>
            </a:r>
            <a:r>
              <a:rPr lang="en-GB" sz="1200" b="0" i="0" kern="1200" dirty="0" smtClean="0">
                <a:solidFill>
                  <a:schemeClr val="tx1"/>
                </a:solidFill>
                <a:effectLst/>
                <a:latin typeface="+mn-lt"/>
                <a:ea typeface="+mn-ea"/>
                <a:cs typeface="+mn-cs"/>
              </a:rPr>
              <a:t> und </a:t>
            </a:r>
            <a:r>
              <a:rPr lang="en-GB" sz="1200" b="0" i="0" kern="1200" dirty="0" err="1" smtClean="0">
                <a:solidFill>
                  <a:schemeClr val="tx1"/>
                </a:solidFill>
                <a:effectLst/>
                <a:latin typeface="+mn-lt"/>
                <a:ea typeface="+mn-ea"/>
                <a:cs typeface="+mn-cs"/>
              </a:rPr>
              <a:t>kostenpflichtige</a:t>
            </a:r>
            <a:r>
              <a:rPr lang="en-GB" sz="1200" b="0" i="0" kern="1200" dirty="0" smtClean="0">
                <a:solidFill>
                  <a:schemeClr val="tx1"/>
                </a:solidFill>
                <a:effectLst/>
                <a:latin typeface="+mn-lt"/>
                <a:ea typeface="+mn-ea"/>
                <a:cs typeface="+mn-cs"/>
              </a:rPr>
              <a:t> Edition.</a:t>
            </a:r>
          </a:p>
          <a:p>
            <a:endParaRPr lang="en-US"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t>14</a:t>
            </a:fld>
            <a:endParaRPr lang="hu-HU"/>
          </a:p>
        </p:txBody>
      </p:sp>
    </p:spTree>
    <p:extLst>
      <p:ext uri="{BB962C8B-B14F-4D97-AF65-F5344CB8AC3E}">
        <p14:creationId xmlns:p14="http://schemas.microsoft.com/office/powerpoint/2010/main" val="44648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noProof="0" dirty="0" err="1" smtClean="0"/>
              <a:t>Loggen</a:t>
            </a:r>
            <a:r>
              <a:rPr lang="en-US" noProof="0" dirty="0" smtClean="0"/>
              <a:t> </a:t>
            </a:r>
            <a:r>
              <a:rPr lang="en-US" noProof="0" dirty="0" err="1" smtClean="0"/>
              <a:t>Sie</a:t>
            </a:r>
            <a:r>
              <a:rPr lang="en-US" noProof="0" dirty="0" smtClean="0"/>
              <a:t> </a:t>
            </a:r>
            <a:r>
              <a:rPr lang="en-US" noProof="0" dirty="0" err="1" smtClean="0"/>
              <a:t>sich</a:t>
            </a:r>
            <a:r>
              <a:rPr lang="en-US" noProof="0" dirty="0" smtClean="0"/>
              <a:t> </a:t>
            </a:r>
            <a:r>
              <a:rPr lang="en-US" noProof="0" dirty="0" err="1" smtClean="0"/>
              <a:t>bitte</a:t>
            </a:r>
            <a:r>
              <a:rPr lang="en-US" noProof="0" dirty="0" smtClean="0"/>
              <a:t> </a:t>
            </a:r>
            <a:r>
              <a:rPr lang="en-US" noProof="0" dirty="0" err="1" smtClean="0"/>
              <a:t>mit</a:t>
            </a:r>
            <a:r>
              <a:rPr lang="en-US" noProof="0" dirty="0" smtClean="0"/>
              <a:t> </a:t>
            </a:r>
            <a:r>
              <a:rPr lang="en-US" noProof="0" dirty="0" err="1" smtClean="0"/>
              <a:t>ihrem</a:t>
            </a:r>
            <a:r>
              <a:rPr lang="en-US" noProof="0" dirty="0" smtClean="0"/>
              <a:t> Google-</a:t>
            </a:r>
            <a:r>
              <a:rPr lang="en-US" baseline="0" noProof="0" dirty="0" smtClean="0"/>
              <a:t> </a:t>
            </a:r>
            <a:r>
              <a:rPr lang="en-US" baseline="0" noProof="0" dirty="0" err="1" smtClean="0"/>
              <a:t>oder</a:t>
            </a:r>
            <a:r>
              <a:rPr lang="en-US" baseline="0" noProof="0" dirty="0" smtClean="0"/>
              <a:t> Facebook-Account </a:t>
            </a:r>
            <a:r>
              <a:rPr lang="en-US" baseline="0" noProof="0" dirty="0" err="1" smtClean="0"/>
              <a:t>ein</a:t>
            </a:r>
            <a:r>
              <a:rPr lang="en-US" baseline="0" noProof="0" dirty="0" smtClean="0"/>
              <a:t>. </a:t>
            </a:r>
            <a:r>
              <a:rPr lang="en-GB" sz="1200" b="0" i="0" kern="1200" dirty="0" err="1" smtClean="0">
                <a:solidFill>
                  <a:schemeClr val="tx1"/>
                </a:solidFill>
                <a:effectLst/>
                <a:latin typeface="+mn-lt"/>
                <a:ea typeface="+mn-ea"/>
                <a:cs typeface="+mn-cs"/>
              </a:rPr>
              <a:t>SurveyMonkey</a:t>
            </a:r>
            <a:r>
              <a:rPr lang="en-GB" sz="1200" b="0" i="0" kern="1200" dirty="0" smtClean="0">
                <a:solidFill>
                  <a:schemeClr val="tx1"/>
                </a:solidFill>
                <a:effectLst/>
                <a:latin typeface="+mn-lt"/>
                <a:ea typeface="+mn-ea"/>
                <a:cs typeface="+mn-cs"/>
              </a:rPr>
              <a:t> hat 25 </a:t>
            </a:r>
            <a:r>
              <a:rPr lang="en-GB" sz="1200" b="0" i="0" kern="1200" dirty="0" err="1" smtClean="0">
                <a:solidFill>
                  <a:schemeClr val="tx1"/>
                </a:solidFill>
                <a:effectLst/>
                <a:latin typeface="+mn-lt"/>
                <a:ea typeface="+mn-ea"/>
                <a:cs typeface="+mn-cs"/>
              </a:rPr>
              <a:t>Millionen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Nutzer</a:t>
            </a:r>
            <a:r>
              <a:rPr lang="en-GB" sz="1200" b="0" i="0" kern="1200" dirty="0" smtClean="0">
                <a:solidFill>
                  <a:schemeClr val="tx1"/>
                </a:solidFill>
                <a:effectLst/>
                <a:latin typeface="+mn-lt"/>
                <a:ea typeface="+mn-ea"/>
                <a:cs typeface="+mn-cs"/>
              </a:rPr>
              <a:t> und </a:t>
            </a:r>
            <a:r>
              <a:rPr lang="en-GB" sz="1200" b="0" i="0" kern="1200" dirty="0" err="1" smtClean="0">
                <a:solidFill>
                  <a:schemeClr val="tx1"/>
                </a:solidFill>
                <a:effectLst/>
                <a:latin typeface="+mn-lt"/>
                <a:ea typeface="+mn-ea"/>
                <a:cs typeface="+mn-cs"/>
              </a:rPr>
              <a:t>bekommt</a:t>
            </a:r>
            <a:r>
              <a:rPr lang="en-GB" sz="1200" b="0" i="0" kern="1200" dirty="0" smtClean="0">
                <a:solidFill>
                  <a:schemeClr val="tx1"/>
                </a:solidFill>
                <a:effectLst/>
                <a:latin typeface="+mn-lt"/>
                <a:ea typeface="+mn-ea"/>
                <a:cs typeface="+mn-cs"/>
              </a:rPr>
              <a:t> 90 </a:t>
            </a:r>
            <a:r>
              <a:rPr lang="en-GB" sz="1200" b="0" i="0" kern="1200" dirty="0" err="1" smtClean="0">
                <a:solidFill>
                  <a:schemeClr val="tx1"/>
                </a:solidFill>
                <a:effectLst/>
                <a:latin typeface="+mn-lt"/>
                <a:ea typeface="+mn-ea"/>
                <a:cs typeface="+mn-cs"/>
              </a:rPr>
              <a:t>Millionen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Umfrageantworten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innerhalb</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eines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Monats</a:t>
            </a:r>
            <a:r>
              <a:rPr lang="hu-HU" sz="1200" b="0" i="0" kern="1200" dirty="0" smtClean="0">
                <a:solidFill>
                  <a:schemeClr val="tx1"/>
                </a:solidFill>
                <a:effectLst/>
                <a:latin typeface="+mn-lt"/>
                <a:ea typeface="+mn-ea"/>
                <a:cs typeface="+mn-cs"/>
              </a:rPr>
              <a:t>.</a:t>
            </a:r>
            <a:endParaRPr lang="en-US"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t>15</a:t>
            </a:fld>
            <a:endParaRPr lang="hu-HU"/>
          </a:p>
        </p:txBody>
      </p:sp>
    </p:spTree>
    <p:extLst>
      <p:ext uri="{BB962C8B-B14F-4D97-AF65-F5344CB8AC3E}">
        <p14:creationId xmlns:p14="http://schemas.microsoft.com/office/powerpoint/2010/main" val="320797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16</a:t>
            </a:fld>
            <a:endParaRPr lang="hu-HU"/>
          </a:p>
        </p:txBody>
      </p:sp>
    </p:spTree>
    <p:extLst>
      <p:ext uri="{BB962C8B-B14F-4D97-AF65-F5344CB8AC3E}">
        <p14:creationId xmlns:p14="http://schemas.microsoft.com/office/powerpoint/2010/main" val="189795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smtClean="0"/>
              <a:t>Eines der am weitesten verbreiteten und am häufigsten verwendeten Online-Office-Suite ist ein Werkzeug von</a:t>
            </a:r>
            <a:r>
              <a:rPr lang="de-AT" baseline="0" dirty="0" smtClean="0"/>
              <a:t> Google, nämlich G</a:t>
            </a:r>
            <a:r>
              <a:rPr lang="de-AT" dirty="0" smtClean="0"/>
              <a:t>oogle Forms. </a:t>
            </a:r>
          </a:p>
        </p:txBody>
      </p:sp>
      <p:sp>
        <p:nvSpPr>
          <p:cNvPr id="4" name="Dia számának helye 3"/>
          <p:cNvSpPr>
            <a:spLocks noGrp="1"/>
          </p:cNvSpPr>
          <p:nvPr>
            <p:ph type="sldNum" sz="quarter" idx="10"/>
          </p:nvPr>
        </p:nvSpPr>
        <p:spPr/>
        <p:txBody>
          <a:bodyPr/>
          <a:lstStyle/>
          <a:p>
            <a:fld id="{79A472E4-E8CF-4752-8D89-CC6C7CAD9C51}" type="slidenum">
              <a:rPr lang="hu-HU" smtClean="0"/>
              <a:t>17</a:t>
            </a:fld>
            <a:endParaRPr lang="hu-HU"/>
          </a:p>
        </p:txBody>
      </p:sp>
    </p:spTree>
    <p:extLst>
      <p:ext uri="{BB962C8B-B14F-4D97-AF65-F5344CB8AC3E}">
        <p14:creationId xmlns:p14="http://schemas.microsoft.com/office/powerpoint/2010/main" val="44340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18</a:t>
            </a:fld>
            <a:endParaRPr lang="hu-HU"/>
          </a:p>
        </p:txBody>
      </p:sp>
    </p:spTree>
    <p:extLst>
      <p:ext uri="{BB962C8B-B14F-4D97-AF65-F5344CB8AC3E}">
        <p14:creationId xmlns:p14="http://schemas.microsoft.com/office/powerpoint/2010/main" val="242672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smtClean="0"/>
              <a:t>http://</a:t>
            </a:r>
            <a:r>
              <a:rPr lang="en-GB" dirty="0" err="1" smtClean="0"/>
              <a:t>telu.me</a:t>
            </a:r>
            <a:r>
              <a:rPr lang="en-GB" dirty="0" smtClean="0"/>
              <a:t>/course/supporting-in-class-feedback-using-audience-response-systems/</a:t>
            </a:r>
            <a:endParaRPr lang="en-GB" dirty="0"/>
          </a:p>
        </p:txBody>
      </p:sp>
      <p:sp>
        <p:nvSpPr>
          <p:cNvPr id="4" name="Dia számának helye 3"/>
          <p:cNvSpPr>
            <a:spLocks noGrp="1"/>
          </p:cNvSpPr>
          <p:nvPr>
            <p:ph type="sldNum" sz="quarter" idx="10"/>
          </p:nvPr>
        </p:nvSpPr>
        <p:spPr/>
        <p:txBody>
          <a:bodyPr/>
          <a:lstStyle/>
          <a:p>
            <a:fld id="{79A472E4-E8CF-4752-8D89-CC6C7CAD9C51}" type="slidenum">
              <a:rPr lang="hu-HU" smtClean="0"/>
              <a:t>19</a:t>
            </a:fld>
            <a:endParaRPr lang="hu-HU"/>
          </a:p>
        </p:txBody>
      </p:sp>
    </p:spTree>
    <p:extLst>
      <p:ext uri="{BB962C8B-B14F-4D97-AF65-F5344CB8AC3E}">
        <p14:creationId xmlns:p14="http://schemas.microsoft.com/office/powerpoint/2010/main" val="3653206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20</a:t>
            </a:fld>
            <a:endParaRPr lang="hu-HU"/>
          </a:p>
        </p:txBody>
      </p:sp>
    </p:spTree>
    <p:extLst>
      <p:ext uri="{BB962C8B-B14F-4D97-AF65-F5344CB8AC3E}">
        <p14:creationId xmlns:p14="http://schemas.microsoft.com/office/powerpoint/2010/main" val="41077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a:t>
            </a:fld>
            <a:endParaRPr lang="hu-HU"/>
          </a:p>
        </p:txBody>
      </p:sp>
    </p:spTree>
    <p:extLst>
      <p:ext uri="{BB962C8B-B14F-4D97-AF65-F5344CB8AC3E}">
        <p14:creationId xmlns:p14="http://schemas.microsoft.com/office/powerpoint/2010/main"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21</a:t>
            </a:fld>
            <a:endParaRPr lang="hu-HU"/>
          </a:p>
        </p:txBody>
      </p:sp>
    </p:spTree>
    <p:extLst>
      <p:ext uri="{BB962C8B-B14F-4D97-AF65-F5344CB8AC3E}">
        <p14:creationId xmlns:p14="http://schemas.microsoft.com/office/powerpoint/2010/main" val="186804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22</a:t>
            </a:fld>
            <a:endParaRPr lang="hu-HU"/>
          </a:p>
        </p:txBody>
      </p:sp>
    </p:spTree>
    <p:extLst>
      <p:ext uri="{BB962C8B-B14F-4D97-AF65-F5344CB8AC3E}">
        <p14:creationId xmlns:p14="http://schemas.microsoft.com/office/powerpoint/2010/main" val="1824448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23</a:t>
            </a:fld>
            <a:endParaRPr lang="hu-HU"/>
          </a:p>
        </p:txBody>
      </p:sp>
    </p:spTree>
    <p:extLst>
      <p:ext uri="{BB962C8B-B14F-4D97-AF65-F5344CB8AC3E}">
        <p14:creationId xmlns:p14="http://schemas.microsoft.com/office/powerpoint/2010/main" val="1117164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Bitte verwenden Sie dieses</a:t>
            </a:r>
            <a:r>
              <a:rPr lang="de-AT" baseline="0" dirty="0" smtClean="0"/>
              <a:t> Feld, um Notizen zu machen, Links und Ergänzungen zu notieren und für all jenes, was nicht auf den Folien steht, aber während Ihres Unterrichts laut gesagt werden soll</a:t>
            </a:r>
            <a:r>
              <a:rPr lang="hu-HU" dirty="0" smtClean="0"/>
              <a:t>.</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24</a:t>
            </a:fld>
            <a:endParaRPr lang="hu-HU"/>
          </a:p>
        </p:txBody>
      </p:sp>
    </p:spTree>
    <p:extLst>
      <p:ext uri="{BB962C8B-B14F-4D97-AF65-F5344CB8AC3E}">
        <p14:creationId xmlns:p14="http://schemas.microsoft.com/office/powerpoint/2010/main" val="193975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3</a:t>
            </a:fld>
            <a:endParaRPr lang="hu-HU"/>
          </a:p>
        </p:txBody>
      </p:sp>
    </p:spTree>
    <p:extLst>
      <p:ext uri="{BB962C8B-B14F-4D97-AF65-F5344CB8AC3E}">
        <p14:creationId xmlns:p14="http://schemas.microsoft.com/office/powerpoint/2010/main" val="281171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smtClean="0"/>
              <a:t>Bildungsqualität ist ein dynamisches, mehrdimensionales Konzept, das sich nicht nur auf das Bildungsmodell, sondern auch auf den institutionellen Auftrag und seine Ziele sowie auf die spezifischen Standards des Systems, der Einrichtung des Programms oder der Veranstaltung bezieht. </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4</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smtClean="0"/>
              <a:t>Bildungsqualität ist ein dynamisches, mehrdimensionales Konzept, das sich nicht nur auf das Bildungsmodell, sondern auch auf den institutionellen Auftrag und seine Ziele sowie auf die spezifischen Standards des Systems, der Einrichtung des Programms oder der Veranstaltung bezieht. </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5</a:t>
            </a:fld>
            <a:endParaRPr lang="hu-HU"/>
          </a:p>
        </p:txBody>
      </p:sp>
    </p:spTree>
    <p:extLst>
      <p:ext uri="{BB962C8B-B14F-4D97-AF65-F5344CB8AC3E}">
        <p14:creationId xmlns:p14="http://schemas.microsoft.com/office/powerpoint/2010/main" val="330785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6</a:t>
            </a:fld>
            <a:endParaRPr lang="hu-HU"/>
          </a:p>
        </p:txBody>
      </p:sp>
    </p:spTree>
    <p:extLst>
      <p:ext uri="{BB962C8B-B14F-4D97-AF65-F5344CB8AC3E}">
        <p14:creationId xmlns:p14="http://schemas.microsoft.com/office/powerpoint/2010/main" val="353327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7</a:t>
            </a:fld>
            <a:endParaRPr lang="hu-HU"/>
          </a:p>
        </p:txBody>
      </p:sp>
    </p:spTree>
    <p:extLst>
      <p:ext uri="{BB962C8B-B14F-4D97-AF65-F5344CB8AC3E}">
        <p14:creationId xmlns:p14="http://schemas.microsoft.com/office/powerpoint/2010/main" val="94514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1" i="0" kern="1200" dirty="0" smtClean="0">
                <a:solidFill>
                  <a:schemeClr val="tx1"/>
                </a:solidFill>
                <a:effectLst/>
                <a:latin typeface="+mn-lt"/>
                <a:ea typeface="+mn-ea"/>
                <a:cs typeface="+mn-cs"/>
              </a:rPr>
              <a:t>Plan:</a:t>
            </a:r>
            <a:r>
              <a:rPr lang="en-GB" sz="1200" b="1" i="0"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Der</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A+ Ansatz</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beginnt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mit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einem</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Planungsschritt</a:t>
            </a:r>
            <a:r>
              <a:rPr lang="en-GB" sz="1200" b="0" i="0" kern="1200" dirty="0" smtClean="0">
                <a:solidFill>
                  <a:schemeClr val="tx1"/>
                </a:solidFill>
                <a:effectLst/>
                <a:latin typeface="+mn-lt"/>
                <a:ea typeface="+mn-ea"/>
                <a:cs typeface="+mn-cs"/>
              </a:rPr>
              <a:t>, der “Analyse” </a:t>
            </a:r>
            <a:r>
              <a:rPr lang="en-GB" sz="1200" b="0" i="0" kern="1200" dirty="0" err="1" smtClean="0">
                <a:solidFill>
                  <a:schemeClr val="tx1"/>
                </a:solidFill>
                <a:effectLst/>
                <a:latin typeface="+mn-lt"/>
                <a:ea typeface="+mn-ea"/>
                <a:cs typeface="+mn-cs"/>
              </a:rPr>
              <a:t>heißt</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Bei</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diesem</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Schritt</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werden</a:t>
            </a:r>
            <a:r>
              <a:rPr lang="en-GB" sz="1200" b="0" i="0" kern="1200" baseline="0" dirty="0" smtClean="0">
                <a:solidFill>
                  <a:schemeClr val="tx1"/>
                </a:solidFill>
                <a:effectLst/>
                <a:latin typeface="+mn-lt"/>
                <a:ea typeface="+mn-ea"/>
                <a:cs typeface="+mn-cs"/>
              </a:rPr>
              <a:t> die </a:t>
            </a:r>
            <a:r>
              <a:rPr lang="en-GB" sz="1200" b="0" i="0" kern="1200" baseline="0" dirty="0" err="1" smtClean="0">
                <a:solidFill>
                  <a:schemeClr val="tx1"/>
                </a:solidFill>
                <a:effectLst/>
                <a:latin typeface="+mn-lt"/>
                <a:ea typeface="+mn-ea"/>
                <a:cs typeface="+mn-cs"/>
              </a:rPr>
              <a:t>Bedürfnisse</a:t>
            </a:r>
            <a:r>
              <a:rPr lang="en-GB" sz="1200" b="0" i="0" kern="1200" baseline="0" dirty="0" smtClean="0">
                <a:solidFill>
                  <a:schemeClr val="tx1"/>
                </a:solidFill>
                <a:effectLst/>
                <a:latin typeface="+mn-lt"/>
                <a:ea typeface="+mn-ea"/>
                <a:cs typeface="+mn-cs"/>
              </a:rPr>
              <a:t> der </a:t>
            </a:r>
            <a:r>
              <a:rPr lang="en-GB" sz="1200" b="0" i="0" kern="1200" baseline="0" dirty="0" err="1" smtClean="0">
                <a:solidFill>
                  <a:schemeClr val="tx1"/>
                </a:solidFill>
                <a:effectLst/>
                <a:latin typeface="+mn-lt"/>
                <a:ea typeface="+mn-ea"/>
                <a:cs typeface="+mn-cs"/>
              </a:rPr>
              <a:t>Schülerinnen</a:t>
            </a:r>
            <a:r>
              <a:rPr lang="en-GB" sz="1200" b="0" i="0" kern="1200" baseline="0" dirty="0" smtClean="0">
                <a:solidFill>
                  <a:schemeClr val="tx1"/>
                </a:solidFill>
                <a:effectLst/>
                <a:latin typeface="+mn-lt"/>
                <a:ea typeface="+mn-ea"/>
                <a:cs typeface="+mn-cs"/>
              </a:rPr>
              <a:t> und </a:t>
            </a:r>
            <a:r>
              <a:rPr lang="en-GB" sz="1200" b="0" i="0" kern="1200" baseline="0" dirty="0" err="1" smtClean="0">
                <a:solidFill>
                  <a:schemeClr val="tx1"/>
                </a:solidFill>
                <a:effectLst/>
                <a:latin typeface="+mn-lt"/>
                <a:ea typeface="+mn-ea"/>
                <a:cs typeface="+mn-cs"/>
              </a:rPr>
              <a:t>Schüler</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analysiert</a:t>
            </a:r>
            <a:r>
              <a:rPr lang="en-GB" sz="1200" b="0" i="0" kern="1200" dirty="0" smtClean="0">
                <a:solidFill>
                  <a:schemeClr val="tx1"/>
                </a:solidFill>
                <a:effectLst/>
                <a:latin typeface="+mn-lt"/>
                <a:ea typeface="+mn-ea"/>
                <a:cs typeface="+mn-cs"/>
              </a:rPr>
              <a:t> </a:t>
            </a:r>
            <a:r>
              <a:rPr lang="de-AT" dirty="0" smtClean="0"/>
              <a:t>durch die Untersuchung einer Reihe von Daten, die in „Pearl Rivers elektronischem Datenlager "zur Verfügung stehen, von Noten bis zur Leistung bei standardisierten Tests. Die Daten können für einzelne Schüler analysiert oder nach Klasse, Geschlecht oder einer beliebigen anderen Untergruppe aufgeschlüsselt werden. Da PDCA nicht spezifiziert, wie die Daten zu analysieren sind, wird hier und in anderen Prozessen im gesamten Unternehmen ein separater Datenanalyseprozess (Abbildung 3) eingesetzt.</a:t>
            </a:r>
          </a:p>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8</a:t>
            </a:fld>
            <a:endParaRPr lang="hu-HU"/>
          </a:p>
        </p:txBody>
      </p:sp>
    </p:spTree>
    <p:extLst>
      <p:ext uri="{BB962C8B-B14F-4D97-AF65-F5344CB8AC3E}">
        <p14:creationId xmlns:p14="http://schemas.microsoft.com/office/powerpoint/2010/main" val="392665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b="1" i="0" kern="1200" dirty="0" smtClean="0">
                <a:solidFill>
                  <a:schemeClr val="tx1"/>
                </a:solidFill>
                <a:effectLst/>
                <a:latin typeface="+mn-lt"/>
                <a:ea typeface="+mn-ea"/>
                <a:cs typeface="+mn-cs"/>
              </a:rPr>
              <a:t>Do. Der A+-Ansatz </a:t>
            </a:r>
            <a:r>
              <a:rPr lang="de-AT" sz="1200" b="0" i="0" kern="1200" dirty="0" smtClean="0">
                <a:solidFill>
                  <a:schemeClr val="tx1"/>
                </a:solidFill>
                <a:effectLst/>
                <a:latin typeface="+mn-lt"/>
                <a:ea typeface="+mn-ea"/>
                <a:cs typeface="+mn-cs"/>
              </a:rPr>
              <a:t>macht weiter mit zwei Do-Schritten:</a:t>
            </a:r>
          </a:p>
          <a:p>
            <a:r>
              <a:rPr lang="de-AT" sz="1200" b="0" i="0" kern="1200" dirty="0" smtClean="0">
                <a:solidFill>
                  <a:schemeClr val="tx1"/>
                </a:solidFill>
                <a:effectLst/>
                <a:latin typeface="+mn-lt"/>
                <a:ea typeface="+mn-ea"/>
                <a:cs typeface="+mn-cs"/>
              </a:rPr>
              <a:t>„</a:t>
            </a:r>
            <a:r>
              <a:rPr lang="de-AT" sz="1200" b="0" i="0" kern="1200" dirty="0" err="1" smtClean="0">
                <a:solidFill>
                  <a:schemeClr val="tx1"/>
                </a:solidFill>
                <a:effectLst/>
                <a:latin typeface="+mn-lt"/>
                <a:ea typeface="+mn-ea"/>
                <a:cs typeface="+mn-cs"/>
              </a:rPr>
              <a:t>Align</a:t>
            </a:r>
            <a:r>
              <a:rPr lang="de-AT" sz="1200" b="0" i="0" kern="1200" dirty="0" smtClean="0">
                <a:solidFill>
                  <a:schemeClr val="tx1"/>
                </a:solidFill>
                <a:effectLst/>
                <a:latin typeface="+mn-lt"/>
                <a:ea typeface="+mn-ea"/>
                <a:cs typeface="+mn-cs"/>
              </a:rPr>
              <a:t>“ fragt</a:t>
            </a:r>
            <a:r>
              <a:rPr lang="de-AT" sz="1200" b="0" i="0" kern="1200" dirty="0" smtClean="0">
                <a:solidFill>
                  <a:schemeClr val="tx1"/>
                </a:solidFill>
                <a:effectLst/>
                <a:latin typeface="+mn-lt"/>
                <a:ea typeface="+mn-ea"/>
                <a:cs typeface="+mn-cs"/>
              </a:rPr>
              <a:t>, was nationale und staatliche Standards verlangen und wie sie bewertet werden. Das Lehrpersonal plant den Lehrplan auch so, dass es sich mit dem Lehrplan auseinandersetzt, indem es die Lehrveranstaltungen früherer und späterer Klassenstufen und anderer Disziplinen betrachtet, um eine klare Kontinuität des Unterrichts während der gesamten Schulzeit zu gewährleisten. Die </a:t>
            </a:r>
            <a:r>
              <a:rPr lang="de-AT" sz="1200" b="0" i="0" kern="1200" dirty="0" err="1" smtClean="0">
                <a:solidFill>
                  <a:schemeClr val="tx1"/>
                </a:solidFill>
                <a:effectLst/>
                <a:latin typeface="+mn-lt"/>
                <a:ea typeface="+mn-ea"/>
                <a:cs typeface="+mn-cs"/>
              </a:rPr>
              <a:t>LehrerInnen</a:t>
            </a:r>
            <a:r>
              <a:rPr lang="de-AT" sz="1200" b="0" i="0" kern="1200" dirty="0" smtClean="0">
                <a:solidFill>
                  <a:schemeClr val="tx1"/>
                </a:solidFill>
                <a:effectLst/>
                <a:latin typeface="+mn-lt"/>
                <a:ea typeface="+mn-ea"/>
                <a:cs typeface="+mn-cs"/>
              </a:rPr>
              <a:t> entwickeln individuelle Ziele, um den Unterricht zu verbessern, wo der Schritt "Analysieren" Lücken aufweist.</a:t>
            </a:r>
          </a:p>
          <a:p>
            <a:r>
              <a:rPr lang="de-AT" sz="1200" b="0" i="0" kern="1200" dirty="0" smtClean="0">
                <a:solidFill>
                  <a:schemeClr val="tx1"/>
                </a:solidFill>
                <a:effectLst/>
                <a:latin typeface="+mn-lt"/>
                <a:ea typeface="+mn-ea"/>
                <a:cs typeface="+mn-cs"/>
              </a:rPr>
              <a:t>Der zweite Schritt ist in diesem Beispiel "</a:t>
            </a:r>
            <a:r>
              <a:rPr lang="de-AT" sz="1200" b="0" i="0" kern="1200" dirty="0" err="1" smtClean="0">
                <a:solidFill>
                  <a:schemeClr val="tx1"/>
                </a:solidFill>
                <a:effectLst/>
                <a:latin typeface="+mn-lt"/>
                <a:ea typeface="+mn-ea"/>
                <a:cs typeface="+mn-cs"/>
              </a:rPr>
              <a:t>act</a:t>
            </a:r>
            <a:r>
              <a:rPr lang="de-AT" sz="1200" b="0" i="0" kern="1200" dirty="0" smtClean="0">
                <a:solidFill>
                  <a:schemeClr val="tx1"/>
                </a:solidFill>
                <a:effectLst/>
                <a:latin typeface="+mn-lt"/>
                <a:ea typeface="+mn-ea"/>
                <a:cs typeface="+mn-cs"/>
              </a:rPr>
              <a:t>", wo der Unterricht nach Lehrplan und Lehrzielen durchgeführt wird. Innerhalb der festgelegten Parameter variieren die Lehrer die Unterrichtserbringung je nach </a:t>
            </a:r>
            <a:r>
              <a:rPr lang="de-AT" sz="1200" b="0" i="0" kern="1200" dirty="0" smtClean="0">
                <a:solidFill>
                  <a:schemeClr val="tx1"/>
                </a:solidFill>
                <a:effectLst/>
                <a:latin typeface="+mn-lt"/>
                <a:ea typeface="+mn-ea"/>
                <a:cs typeface="+mn-cs"/>
              </a:rPr>
              <a:t>Lernerfolg </a:t>
            </a:r>
            <a:r>
              <a:rPr lang="de-AT" sz="1200" b="0" i="0" kern="1200" dirty="0" smtClean="0">
                <a:solidFill>
                  <a:schemeClr val="tx1"/>
                </a:solidFill>
                <a:effectLst/>
                <a:latin typeface="+mn-lt"/>
                <a:ea typeface="+mn-ea"/>
                <a:cs typeface="+mn-cs"/>
              </a:rPr>
              <a:t>und </a:t>
            </a:r>
            <a:r>
              <a:rPr lang="de-AT" sz="1200" b="0" i="0" kern="1200" dirty="0" err="1" smtClean="0">
                <a:solidFill>
                  <a:schemeClr val="tx1"/>
                </a:solidFill>
                <a:effectLst/>
                <a:latin typeface="+mn-lt"/>
                <a:ea typeface="+mn-ea"/>
                <a:cs typeface="+mn-cs"/>
              </a:rPr>
              <a:t>Lernstil</a:t>
            </a:r>
            <a:r>
              <a:rPr lang="de-AT" sz="1200" b="0" i="0" kern="1200" dirty="0" smtClean="0">
                <a:solidFill>
                  <a:schemeClr val="tx1"/>
                </a:solidFill>
                <a:effectLst/>
                <a:latin typeface="+mn-lt"/>
                <a:ea typeface="+mn-ea"/>
                <a:cs typeface="+mn-cs"/>
              </a:rPr>
              <a:t> des Schülers und den unterschiedlichen Lehrmethoden.</a:t>
            </a:r>
          </a:p>
          <a:p>
            <a:endParaRPr lang="de-AT" sz="1200" b="0" i="0" kern="1200" dirty="0" smtClean="0">
              <a:solidFill>
                <a:schemeClr val="tx1"/>
              </a:solidFill>
              <a:effectLst/>
              <a:latin typeface="+mn-lt"/>
              <a:ea typeface="+mn-ea"/>
              <a:cs typeface="+mn-cs"/>
            </a:endParaRPr>
          </a:p>
          <a:p>
            <a:endParaRPr lang="de-AT" sz="1200" b="0" i="0" kern="1200" dirty="0" smtClean="0">
              <a:solidFill>
                <a:schemeClr val="tx1"/>
              </a:solidFill>
              <a:effectLst/>
              <a:latin typeface="+mn-lt"/>
              <a:ea typeface="+mn-ea"/>
              <a:cs typeface="+mn-cs"/>
            </a:endParaRPr>
          </a:p>
          <a:p>
            <a:endParaRPr lang="de-AT" sz="1200" b="1" i="0" kern="1200" dirty="0" smtClean="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t>9</a:t>
            </a:fld>
            <a:endParaRPr lang="hu-HU"/>
          </a:p>
        </p:txBody>
      </p:sp>
    </p:spTree>
    <p:extLst>
      <p:ext uri="{BB962C8B-B14F-4D97-AF65-F5344CB8AC3E}">
        <p14:creationId xmlns:p14="http://schemas.microsoft.com/office/powerpoint/2010/main" val="350880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10/4/2017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10/4/2017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www.educause.edu/educatingthenetgen/"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kahoot.com/" TargetMode="External"/><Relationship Id="rId3" Type="http://schemas.openxmlformats.org/officeDocument/2006/relationships/image" Target="../media/image2.jpg"/><Relationship Id="rId7" Type="http://schemas.openxmlformats.org/officeDocument/2006/relationships/hyperlink" Target="https://ec.europa.eu/eusurvey/home/welcom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surveymonkey.com/home/" TargetMode="External"/><Relationship Id="rId11" Type="http://schemas.openxmlformats.org/officeDocument/2006/relationships/hyperlink" Target="http://educatio.itstudy.hu/" TargetMode="External"/><Relationship Id="rId5" Type="http://schemas.openxmlformats.org/officeDocument/2006/relationships/hyperlink" Target="https://www.zoho.eu/survey/" TargetMode="External"/><Relationship Id="rId10" Type="http://schemas.openxmlformats.org/officeDocument/2006/relationships/hyperlink" Target="https://docs.google.com/forms/u/0/" TargetMode="External"/><Relationship Id="rId4" Type="http://schemas.openxmlformats.org/officeDocument/2006/relationships/hyperlink" Target="http://asq.org/learn-about-quality/project-planning-tools/overview/pdca-cycle.html" TargetMode="External"/><Relationship Id="rId9" Type="http://schemas.openxmlformats.org/officeDocument/2006/relationships/hyperlink" Target="https://kahoot.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hyperlink" Target="http://educatio.itstudy.hu/" TargetMode="External"/><Relationship Id="rId3" Type="http://schemas.openxmlformats.org/officeDocument/2006/relationships/hyperlink" Target="https://accounts.google.com/SignUp?hl=en" TargetMode="External"/><Relationship Id="rId7" Type="http://schemas.openxmlformats.org/officeDocument/2006/relationships/hyperlink" Target="http://www.kahoot.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telu.me/course/supporting-in-class-feedback-using-audience-response-systems/" TargetMode="External"/><Relationship Id="rId5" Type="http://schemas.openxmlformats.org/officeDocument/2006/relationships/hyperlink" Target="https://www.youtube.com/watch?v=Z66DwPXzVvM" TargetMode="External"/><Relationship Id="rId4" Type="http://schemas.openxmlformats.org/officeDocument/2006/relationships/hyperlink" Target="https://www.youtube.com/watch?v=Tn-eTGx21yg" TargetMode="External"/><Relationship Id="rId9"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dirty="0"/>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200329"/>
          </a:xfrm>
          <a:prstGeom prst="rect">
            <a:avLst/>
          </a:prstGeom>
        </p:spPr>
        <p:txBody>
          <a:bodyPr wrap="square">
            <a:spAutoFit/>
          </a:bodyPr>
          <a:lstStyle/>
          <a:p>
            <a:r>
              <a:rPr lang="en-US" sz="2400" dirty="0">
                <a:solidFill>
                  <a:schemeClr val="tx1">
                    <a:lumMod val="50000"/>
                    <a:lumOff val="50000"/>
                  </a:schemeClr>
                </a:solidFill>
              </a:rPr>
              <a:t>LET’S BE INNOVATIVE!  </a:t>
            </a:r>
            <a:r>
              <a:rPr lang="en-US" sz="2400" dirty="0" err="1">
                <a:solidFill>
                  <a:schemeClr val="tx1">
                    <a:lumMod val="50000"/>
                    <a:lumOff val="50000"/>
                  </a:schemeClr>
                </a:solidFill>
              </a:rPr>
              <a:t>Wir</a:t>
            </a:r>
            <a:r>
              <a:rPr lang="en-US" sz="2400" dirty="0">
                <a:solidFill>
                  <a:schemeClr val="tx1">
                    <a:lumMod val="50000"/>
                    <a:lumOff val="50000"/>
                  </a:schemeClr>
                </a:solidFill>
              </a:rPr>
              <a:t> </a:t>
            </a:r>
            <a:r>
              <a:rPr lang="en-US" sz="2400" dirty="0" err="1">
                <a:solidFill>
                  <a:schemeClr val="tx1">
                    <a:lumMod val="50000"/>
                    <a:lumOff val="50000"/>
                  </a:schemeClr>
                </a:solidFill>
              </a:rPr>
              <a:t>wollen</a:t>
            </a:r>
            <a:r>
              <a:rPr lang="en-US" sz="2400" dirty="0">
                <a:solidFill>
                  <a:schemeClr val="tx1">
                    <a:lumMod val="50000"/>
                    <a:lumOff val="50000"/>
                  </a:schemeClr>
                </a:solidFill>
              </a:rPr>
              <a:t> </a:t>
            </a:r>
            <a:r>
              <a:rPr lang="en-US" sz="2400" dirty="0" err="1">
                <a:solidFill>
                  <a:schemeClr val="tx1">
                    <a:lumMod val="50000"/>
                    <a:lumOff val="50000"/>
                  </a:schemeClr>
                </a:solidFill>
              </a:rPr>
              <a:t>innovativ</a:t>
            </a:r>
            <a:r>
              <a:rPr lang="en-US" sz="2400" dirty="0">
                <a:solidFill>
                  <a:schemeClr val="tx1">
                    <a:lumMod val="50000"/>
                    <a:lumOff val="50000"/>
                  </a:schemeClr>
                </a:solidFill>
              </a:rPr>
              <a:t> sein!</a:t>
            </a:r>
            <a:endParaRPr lang="hu-HU" sz="2400" dirty="0">
              <a:solidFill>
                <a:schemeClr val="tx1">
                  <a:lumMod val="50000"/>
                  <a:lumOff val="50000"/>
                </a:schemeClr>
              </a:solidFill>
            </a:endParaRPr>
          </a:p>
          <a:p>
            <a:r>
              <a:rPr lang="en-US" sz="2400" dirty="0" err="1">
                <a:solidFill>
                  <a:schemeClr val="tx1">
                    <a:lumMod val="50000"/>
                    <a:lumOff val="50000"/>
                  </a:schemeClr>
                </a:solidFill>
              </a:rPr>
              <a:t>Förderung</a:t>
            </a:r>
            <a:r>
              <a:rPr lang="en-US" sz="2400" dirty="0">
                <a:solidFill>
                  <a:schemeClr val="tx1">
                    <a:lumMod val="50000"/>
                    <a:lumOff val="50000"/>
                  </a:schemeClr>
                </a:solidFill>
              </a:rPr>
              <a:t> von </a:t>
            </a:r>
            <a:r>
              <a:rPr lang="en-US" sz="2400" dirty="0" err="1">
                <a:solidFill>
                  <a:schemeClr val="tx1">
                    <a:lumMod val="50000"/>
                    <a:lumOff val="50000"/>
                  </a:schemeClr>
                </a:solidFill>
              </a:rPr>
              <a:t>Kreativität</a:t>
            </a:r>
            <a:r>
              <a:rPr lang="en-US" sz="2400" dirty="0">
                <a:solidFill>
                  <a:schemeClr val="tx1">
                    <a:lumMod val="50000"/>
                    <a:lumOff val="50000"/>
                  </a:schemeClr>
                </a:solidFill>
              </a:rPr>
              <a:t> und </a:t>
            </a:r>
            <a:r>
              <a:rPr lang="en-US" sz="2400" dirty="0" err="1">
                <a:solidFill>
                  <a:schemeClr val="tx1">
                    <a:lumMod val="50000"/>
                    <a:lumOff val="50000"/>
                  </a:schemeClr>
                </a:solidFill>
              </a:rPr>
              <a:t>Unternehmergeist</a:t>
            </a:r>
            <a:r>
              <a:rPr lang="en-US" sz="2400" dirty="0">
                <a:solidFill>
                  <a:schemeClr val="tx1">
                    <a:lumMod val="50000"/>
                    <a:lumOff val="50000"/>
                  </a:schemeClr>
                </a:solidFill>
              </a:rPr>
              <a:t> </a:t>
            </a:r>
            <a:r>
              <a:rPr lang="en-US" sz="2400" dirty="0" err="1">
                <a:solidFill>
                  <a:schemeClr val="tx1">
                    <a:lumMod val="50000"/>
                    <a:lumOff val="50000"/>
                  </a:schemeClr>
                </a:solidFill>
              </a:rPr>
              <a:t>für</a:t>
            </a:r>
            <a:r>
              <a:rPr lang="en-US" sz="2400" dirty="0">
                <a:solidFill>
                  <a:schemeClr val="tx1">
                    <a:lumMod val="50000"/>
                    <a:lumOff val="50000"/>
                  </a:schemeClr>
                </a:solidFill>
              </a:rPr>
              <a:t> Lehrer/</a:t>
            </a:r>
            <a:r>
              <a:rPr lang="en-US" sz="2400" dirty="0" err="1">
                <a:solidFill>
                  <a:schemeClr val="tx1">
                    <a:lumMod val="50000"/>
                    <a:lumOff val="50000"/>
                  </a:schemeClr>
                </a:solidFill>
              </a:rPr>
              <a:t>innen</a:t>
            </a:r>
            <a:r>
              <a:rPr lang="en-US" sz="2400" dirty="0">
                <a:solidFill>
                  <a:schemeClr val="tx1">
                    <a:lumMod val="50000"/>
                    <a:lumOff val="50000"/>
                  </a:schemeClr>
                </a:solidFill>
              </a:rPr>
              <a:t> und </a:t>
            </a:r>
            <a:r>
              <a:rPr lang="en-US" sz="2400" dirty="0" err="1">
                <a:solidFill>
                  <a:schemeClr val="tx1">
                    <a:lumMod val="50000"/>
                    <a:lumOff val="50000"/>
                  </a:schemeClr>
                </a:solidFill>
              </a:rPr>
              <a:t>Schüler</a:t>
            </a:r>
            <a:r>
              <a:rPr lang="en-US" sz="2400" dirty="0">
                <a:solidFill>
                  <a:schemeClr val="tx1">
                    <a:lumMod val="50000"/>
                    <a:lumOff val="50000"/>
                  </a:schemeClr>
                </a:solidFill>
              </a:rPr>
              <a:t>/</a:t>
            </a:r>
            <a:r>
              <a:rPr lang="en-US" sz="2400" dirty="0" err="1">
                <a:solidFill>
                  <a:schemeClr val="tx1">
                    <a:lumMod val="50000"/>
                    <a:lumOff val="50000"/>
                  </a:schemeClr>
                </a:solidFill>
              </a:rPr>
              <a:t>innen</a:t>
            </a:r>
            <a:r>
              <a:rPr lang="en-US" sz="2400" dirty="0">
                <a:solidFill>
                  <a:schemeClr val="tx1">
                    <a:lumMod val="50000"/>
                    <a:lumOff val="50000"/>
                  </a:schemeClr>
                </a:solidFill>
              </a:rPr>
              <a:t> der </a:t>
            </a:r>
            <a:r>
              <a:rPr lang="en-US" sz="2400">
                <a:solidFill>
                  <a:schemeClr val="tx1">
                    <a:lumMod val="50000"/>
                    <a:lumOff val="50000"/>
                  </a:schemeClr>
                </a:solidFill>
              </a:rPr>
              <a:t>Sekundarstufe</a:t>
            </a:r>
            <a:endParaRPr lang="hu-HU" sz="2400" dirty="0">
              <a:solidFill>
                <a:schemeClr val="tx1">
                  <a:lumMod val="50000"/>
                  <a:lumOff val="50000"/>
                </a:schemeClr>
              </a:solidFill>
            </a:endParaRP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hu-HU" sz="10300" b="1" dirty="0" smtClean="0"/>
              <a:t>U2E2 </a:t>
            </a:r>
            <a:r>
              <a:rPr lang="en-US" dirty="0" smtClean="0"/>
              <a:t> </a:t>
            </a:r>
            <a:endParaRPr lang="hu-HU" dirty="0" smtClean="0"/>
          </a:p>
          <a:p>
            <a:r>
              <a:rPr lang="en-GB" dirty="0" smtClean="0"/>
              <a:t>Innovative </a:t>
            </a:r>
            <a:r>
              <a:rPr lang="en-GB" dirty="0" err="1" smtClean="0"/>
              <a:t>Anwendung</a:t>
            </a:r>
            <a:r>
              <a:rPr lang="en-GB" dirty="0" smtClean="0"/>
              <a:t> der </a:t>
            </a:r>
            <a:r>
              <a:rPr lang="en-GB" dirty="0" err="1" smtClean="0"/>
              <a:t>Informations</a:t>
            </a:r>
            <a:r>
              <a:rPr lang="en-GB" dirty="0" smtClean="0"/>
              <a:t>-und </a:t>
            </a:r>
            <a:r>
              <a:rPr lang="en-GB" dirty="0" err="1" smtClean="0"/>
              <a:t>Kommuniktionstechnologie</a:t>
            </a:r>
            <a:r>
              <a:rPr lang="en-GB" dirty="0"/>
              <a:t> </a:t>
            </a:r>
            <a:r>
              <a:rPr lang="en-GB" dirty="0" smtClean="0"/>
              <a:t>(IKT) </a:t>
            </a:r>
            <a:r>
              <a:rPr lang="en-GB" dirty="0" err="1" smtClean="0"/>
              <a:t>für</a:t>
            </a:r>
            <a:r>
              <a:rPr lang="en-GB" dirty="0" smtClean="0"/>
              <a:t> den </a:t>
            </a:r>
            <a:r>
              <a:rPr lang="en-GB" dirty="0" err="1" smtClean="0"/>
              <a:t>Unterricht</a:t>
            </a:r>
            <a:endParaRPr lang="en-US" dirty="0"/>
          </a:p>
        </p:txBody>
      </p:sp>
      <p:sp>
        <p:nvSpPr>
          <p:cNvPr id="11" name="Text Placeholder 2"/>
          <p:cNvSpPr txBox="1">
            <a:spLocks/>
          </p:cNvSpPr>
          <p:nvPr/>
        </p:nvSpPr>
        <p:spPr>
          <a:xfrm>
            <a:off x="1198288" y="4486022"/>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sz="4000" dirty="0"/>
              <a:t>PC5 </a:t>
            </a:r>
            <a:r>
              <a:rPr lang="hu-HU" sz="4000" dirty="0" smtClean="0"/>
              <a:t>– Qualit</a:t>
            </a:r>
            <a:r>
              <a:rPr lang="de-AT" sz="4000" dirty="0" err="1" smtClean="0"/>
              <a:t>äts</a:t>
            </a:r>
            <a:r>
              <a:rPr lang="hu-HU" sz="4000" dirty="0" smtClean="0"/>
              <a:t>management </a:t>
            </a:r>
          </a:p>
          <a:p>
            <a:pPr algn="r"/>
            <a:r>
              <a:rPr lang="de-AT" sz="2000" dirty="0" smtClean="0"/>
              <a:t>Verfasser: </a:t>
            </a:r>
            <a:r>
              <a:rPr lang="hu-HU" sz="2000" dirty="0" smtClean="0"/>
              <a:t>ITSTUDY</a:t>
            </a:r>
            <a:endParaRPr lang="en-US" sz="2000" dirty="0"/>
          </a:p>
        </p:txBody>
      </p:sp>
    </p:spTree>
    <p:extLst>
      <p:ext uri="{BB962C8B-B14F-4D97-AF65-F5344CB8AC3E}">
        <p14:creationId xmlns:p14="http://schemas.microsoft.com/office/powerpoint/2010/main"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AT" dirty="0" smtClean="0"/>
              <a:t>Die</a:t>
            </a:r>
            <a:r>
              <a:rPr lang="hu-HU" dirty="0" smtClean="0"/>
              <a:t> PDCA-</a:t>
            </a:r>
            <a:r>
              <a:rPr lang="de-AT" dirty="0" smtClean="0"/>
              <a:t>Methode</a:t>
            </a:r>
            <a:r>
              <a:rPr lang="hu-HU" dirty="0" smtClean="0"/>
              <a:t>: </a:t>
            </a:r>
            <a:r>
              <a:rPr lang="hu-HU" sz="6000" b="1" dirty="0" smtClean="0"/>
              <a:t>CHECK</a:t>
            </a:r>
            <a:r>
              <a:rPr lang="de-AT" sz="6000" b="1" dirty="0" smtClean="0"/>
              <a:t> „überprüfen“</a:t>
            </a:r>
            <a:endParaRPr lang="en-US" b="1"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6" name="Szövegdoboz 5"/>
          <p:cNvSpPr txBox="1"/>
          <p:nvPr/>
        </p:nvSpPr>
        <p:spPr>
          <a:xfrm>
            <a:off x="1332753" y="2133600"/>
            <a:ext cx="9550400" cy="3785652"/>
          </a:xfrm>
          <a:prstGeom prst="rect">
            <a:avLst/>
          </a:prstGeom>
          <a:noFill/>
        </p:spPr>
        <p:txBody>
          <a:bodyPr wrap="square" rtlCol="0">
            <a:spAutoFit/>
          </a:bodyPr>
          <a:lstStyle/>
          <a:p>
            <a:r>
              <a:rPr lang="de-AT" sz="2400" dirty="0"/>
              <a:t>Analysieren Sie die tatsächlichen Ergebnisse (gemessen und gesammelt in "DO" oben) und vergleichen Sie diese mit den erwarteten Ergebnissen (Ziele oder Ziele aus dem "PLAN"), um eventuelle Differenzen festzustellen. Achten Sie auf Abweichungen </a:t>
            </a:r>
            <a:r>
              <a:rPr lang="de-AT" sz="2400" dirty="0" smtClean="0"/>
              <a:t>des Plans in </a:t>
            </a:r>
            <a:r>
              <a:rPr lang="de-AT" sz="2400" dirty="0"/>
              <a:t>der Umsetzung </a:t>
            </a:r>
            <a:r>
              <a:rPr lang="de-AT" sz="2400" dirty="0" smtClean="0"/>
              <a:t>und streben </a:t>
            </a:r>
            <a:r>
              <a:rPr lang="de-AT" sz="2400" dirty="0"/>
              <a:t>Sie auch nach </a:t>
            </a:r>
            <a:r>
              <a:rPr lang="de-AT" sz="2400" dirty="0" smtClean="0"/>
              <a:t>Angemessenheit </a:t>
            </a:r>
            <a:r>
              <a:rPr lang="de-AT" sz="2400" dirty="0"/>
              <a:t>und Vollständigkeit des Plans, um die Ausführung zu ermöglichen, d. </a:t>
            </a:r>
            <a:r>
              <a:rPr lang="de-AT" sz="2400" dirty="0" err="1"/>
              <a:t>h."Do</a:t>
            </a:r>
            <a:r>
              <a:rPr lang="de-AT" sz="2400" dirty="0"/>
              <a:t>". Durch die grafische Darstellung von Daten können Trends über mehrere PDCA-Zyklen hinweg sehr viel leichter erkannt </a:t>
            </a:r>
            <a:r>
              <a:rPr lang="de-AT" sz="2400" dirty="0" smtClean="0"/>
              <a:t>werden</a:t>
            </a:r>
            <a:r>
              <a:rPr lang="de-AT" sz="2400" dirty="0"/>
              <a:t> </a:t>
            </a:r>
            <a:r>
              <a:rPr lang="de-AT" sz="2400" dirty="0" smtClean="0"/>
              <a:t>und die </a:t>
            </a:r>
            <a:r>
              <a:rPr lang="de-AT" sz="2400" dirty="0"/>
              <a:t>gesammelten Daten in Informationen </a:t>
            </a:r>
            <a:r>
              <a:rPr lang="de-AT" sz="2400" dirty="0" smtClean="0"/>
              <a:t>umgewandelt werden. </a:t>
            </a:r>
            <a:r>
              <a:rPr lang="de-AT" sz="2400" dirty="0"/>
              <a:t>Informationen sind das, was Sie für den nächsten Schritt "</a:t>
            </a:r>
            <a:r>
              <a:rPr lang="de-AT" sz="2400" dirty="0" err="1" smtClean="0"/>
              <a:t>ACT“benötigen</a:t>
            </a:r>
            <a:r>
              <a:rPr lang="de-AT" sz="2400" dirty="0"/>
              <a:t>.</a:t>
            </a:r>
            <a:endParaRPr lang="hu-HU" sz="2400" dirty="0"/>
          </a:p>
        </p:txBody>
      </p:sp>
      <p:sp>
        <p:nvSpPr>
          <p:cNvPr id="5" name="Téglalap 4"/>
          <p:cNvSpPr/>
          <p:nvPr/>
        </p:nvSpPr>
        <p:spPr>
          <a:xfrm>
            <a:off x="183896" y="6393934"/>
            <a:ext cx="7690103" cy="369332"/>
          </a:xfrm>
          <a:prstGeom prst="rect">
            <a:avLst/>
          </a:prstGeom>
        </p:spPr>
        <p:txBody>
          <a:bodyPr wrap="square">
            <a:spAutoFit/>
          </a:bodyPr>
          <a:lstStyle/>
          <a:p>
            <a:r>
              <a:rPr lang="hu-HU" dirty="0" err="1" smtClean="0">
                <a:solidFill>
                  <a:schemeClr val="tx1">
                    <a:lumMod val="95000"/>
                    <a:lumOff val="5000"/>
                  </a:schemeClr>
                </a:solidFill>
              </a:rPr>
              <a:t>Check</a:t>
            </a:r>
            <a:endParaRPr lang="hu-HU" dirty="0">
              <a:solidFill>
                <a:schemeClr val="tx1">
                  <a:lumMod val="95000"/>
                  <a:lumOff val="5000"/>
                </a:schemeClr>
              </a:solidFill>
            </a:endParaRPr>
          </a:p>
        </p:txBody>
      </p:sp>
    </p:spTree>
    <p:extLst>
      <p:ext uri="{BB962C8B-B14F-4D97-AF65-F5344CB8AC3E}">
        <p14:creationId xmlns:p14="http://schemas.microsoft.com/office/powerpoint/2010/main" val="875981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AT" dirty="0"/>
              <a:t>Die</a:t>
            </a:r>
            <a:r>
              <a:rPr lang="hu-HU" dirty="0"/>
              <a:t> PDCA-</a:t>
            </a:r>
            <a:r>
              <a:rPr lang="de-AT" dirty="0"/>
              <a:t>Methode </a:t>
            </a:r>
            <a:r>
              <a:rPr lang="hu-HU" dirty="0" smtClean="0"/>
              <a:t>: </a:t>
            </a:r>
            <a:r>
              <a:rPr lang="hu-HU" sz="6000" b="1" dirty="0" smtClean="0"/>
              <a:t>ACT</a:t>
            </a:r>
            <a:r>
              <a:rPr lang="de-AT" sz="6000" b="1" dirty="0" smtClean="0"/>
              <a:t> „standardisieren“</a:t>
            </a:r>
            <a:endParaRPr lang="en-US" b="1"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785652"/>
          </a:xfrm>
          <a:prstGeom prst="rect">
            <a:avLst/>
          </a:prstGeom>
          <a:noFill/>
        </p:spPr>
        <p:txBody>
          <a:bodyPr wrap="square" rtlCol="0">
            <a:spAutoFit/>
          </a:bodyPr>
          <a:lstStyle/>
          <a:p>
            <a:r>
              <a:rPr lang="de-AT" sz="2000" dirty="0" smtClean="0"/>
              <a:t>Wenn </a:t>
            </a:r>
            <a:r>
              <a:rPr lang="de-AT" sz="2000" dirty="0"/>
              <a:t>der CHECK zeigt, dass der in DO implementierte PLAN eine Verbesserung gegenüber dem vorherigen Standard </a:t>
            </a:r>
            <a:r>
              <a:rPr lang="de-AT" sz="2000" dirty="0" smtClean="0"/>
              <a:t>(Ausgangslage) </a:t>
            </a:r>
            <a:r>
              <a:rPr lang="de-AT" sz="2000" dirty="0"/>
              <a:t>darstellt, dann wird das zum neuen Standard (Ausgangslage) für die weitere Vorgehensweise der Organisation (neue Standards werden verabschiedet). Wenn der CHECK zeigt, dass der in DO implementierte PLAN keine Verbesserung darstellt, bleibt der bestehende Standard (Ausgangslage) erhalten. In jedem Fall, wenn der CHECK etwas anderes als erwartet gezeigt hat (ob besser oder schlechter), dann gibt es mehr zu lernen... und das werden potenzielle zukünftige PDCA-Zyklen vorschlagen. Beachten Sie, dass einige, die PDCA lehren, behaupten, dass der ACT Anpassungen oder Korrekturmaßnahmen beinhaltet... aber im Allgemeinen würde es dem Denken von PDCA widersprechen, alternative Änderungen ohne Verwendung einer richtigen PLAN-Phase vorzuschlagen und zu entscheiden, oder sie zum neuen Standard (Ausgangslage) zu machen, ohne die Schritte DO und CHECK durchlaufen zu haben.</a:t>
            </a:r>
          </a:p>
        </p:txBody>
      </p:sp>
      <p:sp>
        <p:nvSpPr>
          <p:cNvPr id="5" name="Téglalap 4"/>
          <p:cNvSpPr/>
          <p:nvPr/>
        </p:nvSpPr>
        <p:spPr>
          <a:xfrm>
            <a:off x="183896" y="6393934"/>
            <a:ext cx="11398503" cy="369332"/>
          </a:xfrm>
          <a:prstGeom prst="rect">
            <a:avLst/>
          </a:prstGeom>
        </p:spPr>
        <p:txBody>
          <a:bodyPr wrap="square">
            <a:spAutoFit/>
          </a:bodyPr>
          <a:lstStyle/>
          <a:p>
            <a:r>
              <a:rPr lang="en-GB" dirty="0" err="1" smtClean="0"/>
              <a:t>Exzerpt</a:t>
            </a:r>
            <a:r>
              <a:rPr lang="en-GB" dirty="0" smtClean="0"/>
              <a:t> </a:t>
            </a:r>
            <a:r>
              <a:rPr lang="en-GB" dirty="0" err="1" smtClean="0"/>
              <a:t>aus</a:t>
            </a:r>
            <a:r>
              <a:rPr lang="en-GB" dirty="0" smtClean="0"/>
              <a:t>: Nancy </a:t>
            </a:r>
            <a:r>
              <a:rPr lang="en-GB" dirty="0"/>
              <a:t>R. </a:t>
            </a:r>
            <a:r>
              <a:rPr lang="en-GB" dirty="0" err="1"/>
              <a:t>Tague’s</a:t>
            </a:r>
            <a:r>
              <a:rPr lang="en-GB" dirty="0"/>
              <a:t> </a:t>
            </a:r>
            <a:r>
              <a:rPr lang="en-GB" b="1" dirty="0"/>
              <a:t>The Quality Toolbox</a:t>
            </a:r>
            <a:r>
              <a:rPr lang="en-GB" dirty="0"/>
              <a:t>, Second Edition, ASQ Quality Press, 2004, pages 390-392.</a:t>
            </a:r>
            <a:endParaRPr lang="hu-HU" dirty="0">
              <a:solidFill>
                <a:schemeClr val="tx1">
                  <a:lumMod val="95000"/>
                  <a:lumOff val="5000"/>
                </a:schemeClr>
              </a:solidFill>
            </a:endParaRPr>
          </a:p>
        </p:txBody>
      </p:sp>
    </p:spTree>
    <p:extLst>
      <p:ext uri="{BB962C8B-B14F-4D97-AF65-F5344CB8AC3E}">
        <p14:creationId xmlns:p14="http://schemas.microsoft.com/office/powerpoint/2010/main" val="93600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433136" y="1876926"/>
            <a:ext cx="11405937" cy="4066674"/>
          </a:xfrm>
        </p:spPr>
        <p:txBody>
          <a:bodyPr>
            <a:normAutofit fontScale="92500" lnSpcReduction="10000"/>
          </a:bodyPr>
          <a:lstStyle/>
          <a:p>
            <a:pPr marL="342900" indent="-342900">
              <a:spcBef>
                <a:spcPts val="0"/>
              </a:spcBef>
              <a:buFont typeface="Arial" panose="020B0604020202020204" pitchFamily="34" charset="0"/>
              <a:buChar char="•"/>
            </a:pPr>
            <a:r>
              <a:rPr lang="de-AT" sz="2800" cap="none" dirty="0"/>
              <a:t>Erkundigen Sie sich, bevor Sie zu unterrichten beginnen, welche Vorkenntnisse im Fach vorhanden sind</a:t>
            </a:r>
          </a:p>
          <a:p>
            <a:pPr marL="342900" indent="-342900">
              <a:spcBef>
                <a:spcPts val="0"/>
              </a:spcBef>
              <a:buFont typeface="Arial" panose="020B0604020202020204" pitchFamily="34" charset="0"/>
              <a:buChar char="•"/>
            </a:pPr>
            <a:r>
              <a:rPr lang="de-AT" sz="2800" cap="none" dirty="0"/>
              <a:t>Ermitteln Sie die aktuellen Qualifikationsniveaus und identifizieren Sie Lücken</a:t>
            </a:r>
          </a:p>
          <a:p>
            <a:pPr marL="342900" indent="-342900">
              <a:spcBef>
                <a:spcPts val="0"/>
              </a:spcBef>
              <a:buFont typeface="Arial" panose="020B0604020202020204" pitchFamily="34" charset="0"/>
              <a:buChar char="•"/>
            </a:pPr>
            <a:r>
              <a:rPr lang="de-AT" sz="2800" cap="none" dirty="0"/>
              <a:t>Gewinnen Sie Feedback über Ihren Unterricht und die Lernfortschritt der Schüler und Schülerinnen </a:t>
            </a:r>
          </a:p>
          <a:p>
            <a:pPr marL="342900" indent="-342900">
              <a:spcBef>
                <a:spcPts val="0"/>
              </a:spcBef>
              <a:buFont typeface="Arial" panose="020B0604020202020204" pitchFamily="34" charset="0"/>
              <a:buChar char="•"/>
            </a:pPr>
            <a:r>
              <a:rPr lang="de-AT" sz="2800" cap="none" dirty="0"/>
              <a:t>Finden Sie Präferenzen für zukünftige  Lernbereiche heraus </a:t>
            </a:r>
          </a:p>
          <a:p>
            <a:pPr marL="342900" indent="-342900">
              <a:spcBef>
                <a:spcPts val="0"/>
              </a:spcBef>
              <a:buFont typeface="Arial" panose="020B0604020202020204" pitchFamily="34" charset="0"/>
              <a:buChar char="•"/>
            </a:pPr>
            <a:r>
              <a:rPr lang="de-AT" sz="2800" cap="none" dirty="0"/>
              <a:t>Finden Sie heraus, wie sich Ihre Mitarbeiter beruflich weiterbilden könnten  </a:t>
            </a:r>
          </a:p>
          <a:p>
            <a:pPr marL="342900" indent="-342900">
              <a:spcBef>
                <a:spcPts val="0"/>
              </a:spcBef>
              <a:buFont typeface="Arial" panose="020B0604020202020204" pitchFamily="34" charset="0"/>
              <a:buChar char="•"/>
            </a:pPr>
            <a:r>
              <a:rPr lang="de-AT" sz="2800" cap="none" dirty="0"/>
              <a:t>Finden Sie heraus, was Studierende bei einer Aufgabe tun, damit Sie sie unterstützen und Feedback geben können, bevor sie beginnen.</a:t>
            </a:r>
          </a:p>
          <a:p>
            <a:pPr marL="342900" indent="-342900">
              <a:spcBef>
                <a:spcPts val="0"/>
              </a:spcBef>
              <a:buFont typeface="Arial" panose="020B0604020202020204" pitchFamily="34" charset="0"/>
              <a:buChar char="•"/>
            </a:pPr>
            <a:r>
              <a:rPr lang="de-AT" sz="2800" cap="none" dirty="0"/>
              <a:t>Erheben Sie die Daten über den Einsatz von E-Learning-Tools, die von Lehrkräften in einer Schule verwendet </a:t>
            </a:r>
            <a:r>
              <a:rPr lang="de-AT" sz="2800" cap="none" dirty="0" smtClean="0"/>
              <a:t>werden.</a:t>
            </a:r>
            <a:endParaRPr lang="de-AT" sz="2800" cap="none" dirty="0"/>
          </a:p>
        </p:txBody>
      </p:sp>
      <p:sp>
        <p:nvSpPr>
          <p:cNvPr id="7" name="Title 1"/>
          <p:cNvSpPr>
            <a:spLocks noGrp="1"/>
          </p:cNvSpPr>
          <p:nvPr>
            <p:ph type="title"/>
          </p:nvPr>
        </p:nvSpPr>
        <p:spPr>
          <a:xfrm>
            <a:off x="1097280" y="286603"/>
            <a:ext cx="10058400" cy="1450757"/>
          </a:xfrm>
        </p:spPr>
        <p:txBody>
          <a:bodyPr/>
          <a:lstStyle/>
          <a:p>
            <a:r>
              <a:rPr lang="de-AT" dirty="0" smtClean="0"/>
              <a:t>Wozu sind Umfragen gut</a:t>
            </a:r>
            <a:r>
              <a:rPr lang="hu-HU" dirty="0" smtClean="0"/>
              <a:t>?</a:t>
            </a:r>
            <a:endParaRPr lang="en-US" b="1" dirty="0"/>
          </a:p>
        </p:txBody>
      </p:sp>
    </p:spTree>
    <p:extLst>
      <p:ext uri="{BB962C8B-B14F-4D97-AF65-F5344CB8AC3E}">
        <p14:creationId xmlns:p14="http://schemas.microsoft.com/office/powerpoint/2010/main" val="366683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Fragebögen online erstellen</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046988"/>
          </a:xfrm>
          <a:prstGeom prst="rect">
            <a:avLst/>
          </a:prstGeom>
          <a:noFill/>
        </p:spPr>
        <p:txBody>
          <a:bodyPr wrap="square" rtlCol="0">
            <a:spAutoFit/>
          </a:bodyPr>
          <a:lstStyle/>
          <a:p>
            <a:pPr marL="342900" indent="-342900">
              <a:buFontTx/>
              <a:buChar char="-"/>
            </a:pPr>
            <a:r>
              <a:rPr lang="hu-HU" sz="2400" b="1" dirty="0" err="1" smtClean="0"/>
              <a:t>Google</a:t>
            </a:r>
            <a:r>
              <a:rPr lang="hu-HU" sz="2400" b="1" dirty="0" smtClean="0"/>
              <a:t> </a:t>
            </a:r>
            <a:r>
              <a:rPr lang="hu-HU" sz="2400" b="1" dirty="0" err="1" smtClean="0"/>
              <a:t>Forms</a:t>
            </a:r>
            <a:endParaRPr lang="hu-HU" sz="2400" b="1" dirty="0" smtClean="0"/>
          </a:p>
          <a:p>
            <a:pPr marL="342900" indent="-342900">
              <a:buFontTx/>
              <a:buChar char="-"/>
            </a:pPr>
            <a:r>
              <a:rPr lang="hu-HU" sz="2400" dirty="0" err="1" smtClean="0"/>
              <a:t>Zoho</a:t>
            </a:r>
            <a:r>
              <a:rPr lang="hu-HU" sz="2400" dirty="0" smtClean="0"/>
              <a:t> </a:t>
            </a:r>
            <a:r>
              <a:rPr lang="hu-HU" sz="2400" dirty="0" err="1" smtClean="0"/>
              <a:t>Survey</a:t>
            </a:r>
            <a:endParaRPr lang="hu-HU" sz="2400" dirty="0" smtClean="0"/>
          </a:p>
          <a:p>
            <a:pPr marL="342900" indent="-342900">
              <a:buFontTx/>
              <a:buChar char="-"/>
            </a:pPr>
            <a:r>
              <a:rPr lang="hu-HU" sz="2400" dirty="0" err="1" smtClean="0"/>
              <a:t>SurveyMonkey</a:t>
            </a:r>
            <a:endParaRPr lang="hu-HU" sz="2400" dirty="0" smtClean="0"/>
          </a:p>
          <a:p>
            <a:pPr marL="342900" indent="-342900">
              <a:buFontTx/>
              <a:buChar char="-"/>
            </a:pPr>
            <a:r>
              <a:rPr lang="hu-HU" sz="2400" dirty="0" err="1" smtClean="0"/>
              <a:t>Moodle</a:t>
            </a:r>
            <a:endParaRPr lang="hu-HU" sz="2400" dirty="0" smtClean="0"/>
          </a:p>
          <a:p>
            <a:pPr marL="342900" indent="-342900">
              <a:buFontTx/>
              <a:buChar char="-"/>
            </a:pPr>
            <a:r>
              <a:rPr lang="hu-HU" sz="2400" dirty="0" err="1" smtClean="0"/>
              <a:t>Eusurvey</a:t>
            </a:r>
            <a:endParaRPr lang="hu-HU" sz="2400" dirty="0" smtClean="0"/>
          </a:p>
          <a:p>
            <a:pPr marL="342900" indent="-342900">
              <a:buFontTx/>
              <a:buChar char="-"/>
            </a:pPr>
            <a:r>
              <a:rPr lang="hu-HU" sz="2400" dirty="0" err="1" smtClean="0"/>
              <a:t>Survio</a:t>
            </a:r>
            <a:endParaRPr lang="hu-HU" sz="2400" dirty="0" smtClean="0"/>
          </a:p>
          <a:p>
            <a:pPr marL="342900" indent="-342900">
              <a:buFontTx/>
              <a:buChar char="-"/>
            </a:pPr>
            <a:r>
              <a:rPr lang="de-AT" sz="2400" dirty="0" err="1" smtClean="0"/>
              <a:t>usw</a:t>
            </a:r>
            <a:r>
              <a:rPr lang="hu-HU" sz="2400" dirty="0" smtClean="0"/>
              <a:t>.</a:t>
            </a:r>
          </a:p>
          <a:p>
            <a:endParaRPr lang="hu-HU" sz="2400" dirty="0"/>
          </a:p>
        </p:txBody>
      </p:sp>
      <p:sp>
        <p:nvSpPr>
          <p:cNvPr id="5" name="Téglalap 4"/>
          <p:cNvSpPr/>
          <p:nvPr/>
        </p:nvSpPr>
        <p:spPr>
          <a:xfrm>
            <a:off x="183896" y="6393934"/>
            <a:ext cx="7690103" cy="369332"/>
          </a:xfrm>
          <a:prstGeom prst="rect">
            <a:avLst/>
          </a:prstGeom>
        </p:spPr>
        <p:txBody>
          <a:bodyPr wrap="square">
            <a:spAutoFit/>
          </a:bodyPr>
          <a:lstStyle/>
          <a:p>
            <a:r>
              <a:rPr lang="de-AT" dirty="0" smtClean="0">
                <a:solidFill>
                  <a:schemeClr val="tx1">
                    <a:lumMod val="95000"/>
                    <a:lumOff val="5000"/>
                  </a:schemeClr>
                </a:solidFill>
              </a:rPr>
              <a:t>Einige Beispiele</a:t>
            </a:r>
            <a:endParaRPr lang="hu-HU" dirty="0">
              <a:solidFill>
                <a:schemeClr val="tx1">
                  <a:lumMod val="95000"/>
                  <a:lumOff val="5000"/>
                </a:schemeClr>
              </a:solidFill>
            </a:endParaRPr>
          </a:p>
        </p:txBody>
      </p:sp>
    </p:spTree>
    <p:extLst>
      <p:ext uri="{BB962C8B-B14F-4D97-AF65-F5344CB8AC3E}">
        <p14:creationId xmlns:p14="http://schemas.microsoft.com/office/powerpoint/2010/main" val="700825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800100"/>
            <a:ext cx="4394200" cy="769441"/>
          </a:xfrm>
          <a:prstGeom prst="rect">
            <a:avLst/>
          </a:prstGeom>
          <a:noFill/>
        </p:spPr>
        <p:txBody>
          <a:bodyPr wrap="square" rtlCol="0">
            <a:spAutoFit/>
          </a:bodyPr>
          <a:lstStyle/>
          <a:p>
            <a:r>
              <a:rPr lang="hu-HU" sz="2400" dirty="0" err="1" smtClean="0"/>
              <a:t>Zoho</a:t>
            </a:r>
            <a:endParaRPr lang="hu-HU" sz="2400" dirty="0"/>
          </a:p>
          <a:p>
            <a:endParaRPr lang="hu-HU" sz="2000" dirty="0"/>
          </a:p>
        </p:txBody>
      </p:sp>
      <p:sp>
        <p:nvSpPr>
          <p:cNvPr id="7" name="Téglalap 6"/>
          <p:cNvSpPr/>
          <p:nvPr/>
        </p:nvSpPr>
        <p:spPr>
          <a:xfrm>
            <a:off x="183896" y="6393934"/>
            <a:ext cx="7690103" cy="369332"/>
          </a:xfrm>
          <a:prstGeom prst="rect">
            <a:avLst/>
          </a:prstGeom>
        </p:spPr>
        <p:txBody>
          <a:bodyPr wrap="square">
            <a:spAutoFit/>
          </a:bodyPr>
          <a:lstStyle/>
          <a:p>
            <a:r>
              <a:rPr lang="hu-HU" dirty="0" err="1" smtClean="0">
                <a:solidFill>
                  <a:schemeClr val="tx1">
                    <a:lumMod val="95000"/>
                    <a:lumOff val="5000"/>
                  </a:schemeClr>
                </a:solidFill>
              </a:rPr>
              <a:t>Zoho</a:t>
            </a:r>
            <a:r>
              <a:rPr lang="hu-HU" dirty="0" smtClean="0">
                <a:solidFill>
                  <a:schemeClr val="tx1">
                    <a:lumMod val="95000"/>
                    <a:lumOff val="5000"/>
                  </a:schemeClr>
                </a:solidFill>
              </a:rPr>
              <a:t> </a:t>
            </a:r>
            <a:r>
              <a:rPr lang="hu-HU" dirty="0" err="1" smtClean="0">
                <a:solidFill>
                  <a:schemeClr val="tx1">
                    <a:lumMod val="95000"/>
                    <a:lumOff val="5000"/>
                  </a:schemeClr>
                </a:solidFill>
              </a:rPr>
              <a:t>Survey</a:t>
            </a:r>
            <a:endParaRPr lang="hu-HU" dirty="0">
              <a:solidFill>
                <a:schemeClr val="tx1">
                  <a:lumMod val="95000"/>
                  <a:lumOff val="5000"/>
                </a:schemeClr>
              </a:solidFill>
            </a:endParaRPr>
          </a:p>
        </p:txBody>
      </p:sp>
      <p:sp>
        <p:nvSpPr>
          <p:cNvPr id="6" name="Téglalap 5"/>
          <p:cNvSpPr/>
          <p:nvPr/>
        </p:nvSpPr>
        <p:spPr>
          <a:xfrm>
            <a:off x="183896" y="76368"/>
            <a:ext cx="5791201" cy="6075568"/>
          </a:xfrm>
          <a:prstGeom prst="rect">
            <a:avLst/>
          </a:prstGeom>
          <a:blipFill rotWithShape="1">
            <a:blip r:embed="rId4"/>
            <a:srcRect/>
            <a:stretch>
              <a:fillRect l="-20397" r="-21568"/>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3" name="Kép 2"/>
          <p:cNvPicPr>
            <a:picLocks noChangeAspect="1"/>
          </p:cNvPicPr>
          <p:nvPr/>
        </p:nvPicPr>
        <p:blipFill>
          <a:blip r:embed="rId5"/>
          <a:stretch>
            <a:fillRect/>
          </a:stretch>
        </p:blipFill>
        <p:spPr>
          <a:xfrm>
            <a:off x="3726380" y="1498176"/>
            <a:ext cx="8295238" cy="2104762"/>
          </a:xfrm>
          <a:prstGeom prst="rect">
            <a:avLst/>
          </a:prstGeom>
          <a:ln w="19050">
            <a:solidFill>
              <a:srgbClr val="FF0000"/>
            </a:solidFill>
          </a:ln>
        </p:spPr>
      </p:pic>
      <p:cxnSp>
        <p:nvCxnSpPr>
          <p:cNvPr id="9" name="Egyenes összekötő nyíllal 8"/>
          <p:cNvCxnSpPr/>
          <p:nvPr/>
        </p:nvCxnSpPr>
        <p:spPr>
          <a:xfrm flipV="1">
            <a:off x="5181600" y="3602938"/>
            <a:ext cx="1765300" cy="15786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632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7" name="Téglalap 6"/>
          <p:cNvSpPr/>
          <p:nvPr/>
        </p:nvSpPr>
        <p:spPr>
          <a:xfrm>
            <a:off x="183896" y="6393934"/>
            <a:ext cx="7690103" cy="369332"/>
          </a:xfrm>
          <a:prstGeom prst="rect">
            <a:avLst/>
          </a:prstGeom>
        </p:spPr>
        <p:txBody>
          <a:bodyPr wrap="square">
            <a:spAutoFit/>
          </a:bodyPr>
          <a:lstStyle/>
          <a:p>
            <a:r>
              <a:rPr lang="hu-HU" dirty="0" err="1" smtClean="0">
                <a:solidFill>
                  <a:schemeClr val="tx1">
                    <a:lumMod val="95000"/>
                    <a:lumOff val="5000"/>
                  </a:schemeClr>
                </a:solidFill>
              </a:rPr>
              <a:t>SurveyMonkey</a:t>
            </a:r>
            <a:endParaRPr lang="hu-HU" dirty="0">
              <a:solidFill>
                <a:schemeClr val="tx1">
                  <a:lumMod val="95000"/>
                  <a:lumOff val="5000"/>
                </a:schemeClr>
              </a:solidFill>
            </a:endParaRPr>
          </a:p>
        </p:txBody>
      </p:sp>
      <p:pic>
        <p:nvPicPr>
          <p:cNvPr id="3" name="Kép 2"/>
          <p:cNvPicPr>
            <a:picLocks noChangeAspect="1"/>
          </p:cNvPicPr>
          <p:nvPr/>
        </p:nvPicPr>
        <p:blipFill>
          <a:blip r:embed="rId4"/>
          <a:stretch>
            <a:fillRect/>
          </a:stretch>
        </p:blipFill>
        <p:spPr>
          <a:xfrm>
            <a:off x="4026569" y="284748"/>
            <a:ext cx="7218947" cy="5775157"/>
          </a:xfrm>
          <a:prstGeom prst="rect">
            <a:avLst/>
          </a:prstGeom>
        </p:spPr>
      </p:pic>
      <p:sp>
        <p:nvSpPr>
          <p:cNvPr id="6" name="Téglalap 5"/>
          <p:cNvSpPr/>
          <p:nvPr/>
        </p:nvSpPr>
        <p:spPr>
          <a:xfrm>
            <a:off x="183897" y="350059"/>
            <a:ext cx="4339978" cy="5632311"/>
          </a:xfrm>
          <a:prstGeom prst="rect">
            <a:avLst/>
          </a:prstGeom>
        </p:spPr>
        <p:txBody>
          <a:bodyPr wrap="square">
            <a:spAutoFit/>
          </a:bodyPr>
          <a:lstStyle/>
          <a:p>
            <a:r>
              <a:rPr lang="de-AT" sz="2400" dirty="0" err="1"/>
              <a:t>SurveyMonkey</a:t>
            </a:r>
            <a:r>
              <a:rPr lang="de-AT" sz="2400" dirty="0"/>
              <a:t> ist ein 1999 gegründetes Unternehmen, das sich auf die Entwicklung von Cloud-basierter Software für Online-Befragungen als Dienstleistungsunternehmen spezialisiert hat. </a:t>
            </a:r>
            <a:r>
              <a:rPr lang="de-AT" sz="2400" dirty="0" err="1"/>
              <a:t>SurveyMonkey</a:t>
            </a:r>
            <a:r>
              <a:rPr lang="de-AT" sz="2400" dirty="0"/>
              <a:t> bietet kostenlose, anpassbare Umfragen sowie eine Reihe von kostenpflichtigen Back-End-Programmen, die Datenanalyse, Stichprobenauswahl, </a:t>
            </a:r>
            <a:r>
              <a:rPr lang="de-AT" sz="2400" dirty="0" smtClean="0"/>
              <a:t>Eliminierung von Vorurteilen </a:t>
            </a:r>
            <a:r>
              <a:rPr lang="de-AT" sz="2400" dirty="0"/>
              <a:t>und Datenrepräsentationswerkzeuge umfassen.</a:t>
            </a:r>
            <a:endParaRPr lang="en-GB" sz="2400" dirty="0"/>
          </a:p>
        </p:txBody>
      </p:sp>
    </p:spTree>
    <p:extLst>
      <p:ext uri="{BB962C8B-B14F-4D97-AF65-F5344CB8AC3E}">
        <p14:creationId xmlns:p14="http://schemas.microsoft.com/office/powerpoint/2010/main" val="2577003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7" name="Téglalap 6"/>
          <p:cNvSpPr/>
          <p:nvPr/>
        </p:nvSpPr>
        <p:spPr>
          <a:xfrm>
            <a:off x="183896" y="6393934"/>
            <a:ext cx="7690103" cy="369332"/>
          </a:xfrm>
          <a:prstGeom prst="rect">
            <a:avLst/>
          </a:prstGeom>
        </p:spPr>
        <p:txBody>
          <a:bodyPr wrap="square">
            <a:spAutoFit/>
          </a:bodyPr>
          <a:lstStyle/>
          <a:p>
            <a:r>
              <a:rPr lang="de-AT" dirty="0" smtClean="0">
                <a:solidFill>
                  <a:schemeClr val="tx1">
                    <a:lumMod val="95000"/>
                    <a:lumOff val="5000"/>
                  </a:schemeClr>
                </a:solidFill>
              </a:rPr>
              <a:t>Umfragemodul von </a:t>
            </a:r>
            <a:r>
              <a:rPr lang="hu-HU" dirty="0" smtClean="0">
                <a:solidFill>
                  <a:schemeClr val="tx1">
                    <a:lumMod val="95000"/>
                    <a:lumOff val="5000"/>
                  </a:schemeClr>
                </a:solidFill>
              </a:rPr>
              <a:t>Moodle </a:t>
            </a:r>
            <a:endParaRPr lang="hu-HU" dirty="0">
              <a:solidFill>
                <a:schemeClr val="tx1">
                  <a:lumMod val="95000"/>
                  <a:lumOff val="5000"/>
                </a:schemeClr>
              </a:solidFill>
            </a:endParaRPr>
          </a:p>
        </p:txBody>
      </p:sp>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96" y="284768"/>
            <a:ext cx="5164959" cy="5006200"/>
          </a:xfrm>
          <a:prstGeom prst="rect">
            <a:avLst/>
          </a:prstGeom>
          <a:ln>
            <a:solidFill>
              <a:srgbClr val="FF0000"/>
            </a:solidFill>
          </a:ln>
        </p:spPr>
      </p:pic>
      <p:pic>
        <p:nvPicPr>
          <p:cNvPr id="3" name="Kép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4480" y="560387"/>
            <a:ext cx="6752719" cy="5575111"/>
          </a:xfrm>
          <a:prstGeom prst="rect">
            <a:avLst/>
          </a:prstGeom>
          <a:ln w="19050">
            <a:solidFill>
              <a:srgbClr val="FF0000"/>
            </a:solidFill>
          </a:ln>
        </p:spPr>
      </p:pic>
    </p:spTree>
    <p:extLst>
      <p:ext uri="{BB962C8B-B14F-4D97-AF65-F5344CB8AC3E}">
        <p14:creationId xmlns:p14="http://schemas.microsoft.com/office/powerpoint/2010/main" val="261247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165100" y="6362701"/>
            <a:ext cx="4673600" cy="769441"/>
          </a:xfrm>
          <a:prstGeom prst="rect">
            <a:avLst/>
          </a:prstGeom>
          <a:noFill/>
        </p:spPr>
        <p:txBody>
          <a:bodyPr wrap="square" rtlCol="0">
            <a:spAutoFit/>
          </a:bodyPr>
          <a:lstStyle/>
          <a:p>
            <a:r>
              <a:rPr lang="hu-HU" sz="2400" dirty="0" err="1" smtClean="0"/>
              <a:t>Google</a:t>
            </a:r>
            <a:r>
              <a:rPr lang="hu-HU" sz="2400" dirty="0" smtClean="0"/>
              <a:t> </a:t>
            </a:r>
            <a:r>
              <a:rPr lang="hu-HU" sz="2400" dirty="0" err="1" smtClean="0"/>
              <a:t>Forms</a:t>
            </a:r>
            <a:endParaRPr lang="hu-HU" sz="2400" dirty="0"/>
          </a:p>
          <a:p>
            <a:endParaRPr lang="hu-HU" sz="2000" dirty="0"/>
          </a:p>
        </p:txBody>
      </p:sp>
      <p:sp>
        <p:nvSpPr>
          <p:cNvPr id="6" name="Téglalap 5"/>
          <p:cNvSpPr/>
          <p:nvPr/>
        </p:nvSpPr>
        <p:spPr>
          <a:xfrm>
            <a:off x="11588" y="0"/>
            <a:ext cx="8198961" cy="6059001"/>
          </a:xfrm>
          <a:prstGeom prst="rect">
            <a:avLst/>
          </a:prstGeom>
          <a:blipFill rotWithShape="1">
            <a:blip r:embed="rId4"/>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3" name="Kép 2"/>
          <p:cNvPicPr>
            <a:picLocks noChangeAspect="1"/>
          </p:cNvPicPr>
          <p:nvPr/>
        </p:nvPicPr>
        <p:blipFill>
          <a:blip r:embed="rId5"/>
          <a:stretch>
            <a:fillRect/>
          </a:stretch>
        </p:blipFill>
        <p:spPr>
          <a:xfrm>
            <a:off x="7123261" y="860087"/>
            <a:ext cx="4560738" cy="5727700"/>
          </a:xfrm>
          <a:prstGeom prst="rect">
            <a:avLst/>
          </a:prstGeom>
          <a:ln w="28575">
            <a:solidFill>
              <a:srgbClr val="FF0000"/>
            </a:solidFill>
          </a:ln>
        </p:spPr>
      </p:pic>
    </p:spTree>
    <p:extLst>
      <p:ext uri="{BB962C8B-B14F-4D97-AF65-F5344CB8AC3E}">
        <p14:creationId xmlns:p14="http://schemas.microsoft.com/office/powerpoint/2010/main" val="82069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165100" y="6362701"/>
            <a:ext cx="4673600" cy="769441"/>
          </a:xfrm>
          <a:prstGeom prst="rect">
            <a:avLst/>
          </a:prstGeom>
          <a:noFill/>
        </p:spPr>
        <p:txBody>
          <a:bodyPr wrap="square" rtlCol="0">
            <a:spAutoFit/>
          </a:bodyPr>
          <a:lstStyle/>
          <a:p>
            <a:r>
              <a:rPr lang="hu-HU" sz="2400" dirty="0" err="1" smtClean="0"/>
              <a:t>EUsurvey</a:t>
            </a:r>
            <a:endParaRPr lang="hu-HU" sz="2400" dirty="0"/>
          </a:p>
          <a:p>
            <a:endParaRPr lang="hu-HU" sz="2000" dirty="0"/>
          </a:p>
        </p:txBody>
      </p:sp>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63" y="316914"/>
            <a:ext cx="11172336" cy="4851986"/>
          </a:xfrm>
          <a:prstGeom prst="rect">
            <a:avLst/>
          </a:prstGeom>
        </p:spPr>
      </p:pic>
    </p:spTree>
    <p:extLst>
      <p:ext uri="{BB962C8B-B14F-4D97-AF65-F5344CB8AC3E}">
        <p14:creationId xmlns:p14="http://schemas.microsoft.com/office/powerpoint/2010/main" val="11733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266700" y="195581"/>
            <a:ext cx="7708900" cy="6167120"/>
          </a:xfrm>
          <a:prstGeom prst="rect">
            <a:avLst/>
          </a:prstGeom>
        </p:spPr>
      </p:pic>
      <p:sp>
        <p:nvSpPr>
          <p:cNvPr id="3" name="Szövegdoboz 2"/>
          <p:cNvSpPr txBox="1"/>
          <p:nvPr/>
        </p:nvSpPr>
        <p:spPr>
          <a:xfrm>
            <a:off x="165100" y="6362701"/>
            <a:ext cx="4673600" cy="461665"/>
          </a:xfrm>
          <a:prstGeom prst="rect">
            <a:avLst/>
          </a:prstGeom>
          <a:noFill/>
        </p:spPr>
        <p:txBody>
          <a:bodyPr wrap="square" rtlCol="0">
            <a:spAutoFit/>
          </a:bodyPr>
          <a:lstStyle/>
          <a:p>
            <a:r>
              <a:rPr lang="hu-HU" sz="2400" dirty="0" err="1" smtClean="0"/>
              <a:t>Kahoot</a:t>
            </a:r>
            <a:r>
              <a:rPr lang="hu-HU" sz="2400" dirty="0" smtClean="0"/>
              <a:t>!</a:t>
            </a:r>
            <a:endParaRPr lang="hu-HU" sz="2000" dirty="0"/>
          </a:p>
        </p:txBody>
      </p:sp>
      <p:pic>
        <p:nvPicPr>
          <p:cNvPr id="4" name="Kép 3"/>
          <p:cNvPicPr>
            <a:picLocks noChangeAspect="1"/>
          </p:cNvPicPr>
          <p:nvPr/>
        </p:nvPicPr>
        <p:blipFill>
          <a:blip r:embed="rId4"/>
          <a:stretch>
            <a:fillRect/>
          </a:stretch>
        </p:blipFill>
        <p:spPr>
          <a:xfrm>
            <a:off x="7259526" y="2552700"/>
            <a:ext cx="4786423" cy="3487737"/>
          </a:xfrm>
          <a:prstGeom prst="rect">
            <a:avLst/>
          </a:prstGeom>
          <a:ln w="38100">
            <a:solidFill>
              <a:srgbClr val="FF0000"/>
            </a:solidFill>
          </a:ln>
        </p:spPr>
      </p:pic>
    </p:spTree>
    <p:extLst>
      <p:ext uri="{BB962C8B-B14F-4D97-AF65-F5344CB8AC3E}">
        <p14:creationId xmlns:p14="http://schemas.microsoft.com/office/powerpoint/2010/main" val="1823619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Lernziele</a:t>
            </a:r>
            <a:endParaRPr lang="en-US" dirty="0"/>
          </a:p>
        </p:txBody>
      </p:sp>
      <p:sp>
        <p:nvSpPr>
          <p:cNvPr id="3" name="Szövegdoboz 2"/>
          <p:cNvSpPr txBox="1"/>
          <p:nvPr/>
        </p:nvSpPr>
        <p:spPr>
          <a:xfrm>
            <a:off x="1236372" y="1970468"/>
            <a:ext cx="9787943" cy="4801314"/>
          </a:xfrm>
          <a:prstGeom prst="rect">
            <a:avLst/>
          </a:prstGeom>
          <a:noFill/>
        </p:spPr>
        <p:txBody>
          <a:bodyPr wrap="square" rtlCol="0">
            <a:spAutoFit/>
          </a:bodyPr>
          <a:lstStyle/>
          <a:p>
            <a:pPr marL="360000" indent="-360000">
              <a:buFont typeface="Arial" panose="020B0604020202020204" pitchFamily="34" charset="0"/>
              <a:buChar char="•"/>
            </a:pPr>
            <a:r>
              <a:rPr lang="hu-HU" sz="3600" dirty="0" smtClean="0"/>
              <a:t>PC 5 </a:t>
            </a:r>
            <a:br>
              <a:rPr lang="hu-HU" sz="3600" dirty="0" smtClean="0"/>
            </a:br>
            <a:r>
              <a:rPr lang="de-AT" sz="3600" dirty="0" smtClean="0"/>
              <a:t>Der </a:t>
            </a:r>
            <a:r>
              <a:rPr lang="de-AT" sz="3600" dirty="0"/>
              <a:t>Lehrer ist in der Lage, IKT-Werkzeuge zur kontinuierlichen Verbesserung der Qualität seines Unterrichts einzusetzen, indem er im Rahmen </a:t>
            </a:r>
            <a:r>
              <a:rPr lang="de-AT" sz="3600" dirty="0" smtClean="0"/>
              <a:t>der PDCA </a:t>
            </a:r>
            <a:r>
              <a:rPr lang="de-AT" sz="3600" dirty="0"/>
              <a:t>(Plan-Do-Control-Act</a:t>
            </a:r>
            <a:r>
              <a:rPr lang="de-AT" sz="3600" dirty="0" smtClean="0"/>
              <a:t>)-Methode die Rückmeldungen der Beteiligten einholt und analysiert</a:t>
            </a:r>
            <a:r>
              <a:rPr lang="de-AT" sz="3600" dirty="0"/>
              <a:t>. </a:t>
            </a:r>
          </a:p>
          <a:p>
            <a:endParaRPr lang="hu-HU" sz="3600" dirty="0"/>
          </a:p>
          <a:p>
            <a:endParaRPr lang="hu-HU"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73303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Aufgaben</a:t>
            </a:r>
            <a:r>
              <a:rPr lang="hu-HU" dirty="0" smtClean="0"/>
              <a:t>, </a:t>
            </a:r>
            <a:r>
              <a:rPr lang="de-AT" dirty="0" smtClean="0"/>
              <a:t>Gemeinschaftsarbeit</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985433"/>
          </a:xfrm>
          <a:prstGeom prst="rect">
            <a:avLst/>
          </a:prstGeom>
          <a:noFill/>
        </p:spPr>
        <p:txBody>
          <a:bodyPr wrap="square" rtlCol="0">
            <a:spAutoFit/>
          </a:bodyPr>
          <a:lstStyle/>
          <a:p>
            <a:pPr marL="342900" indent="-342900">
              <a:buFontTx/>
              <a:buChar char="-"/>
            </a:pPr>
            <a:r>
              <a:rPr lang="en-US" sz="2400" noProof="1" smtClean="0"/>
              <a:t>Stellen Sie einen Fragebogen mit </a:t>
            </a:r>
            <a:r>
              <a:rPr lang="hu-HU" sz="2400" noProof="1" smtClean="0"/>
              <a:t>3-5 </a:t>
            </a:r>
            <a:r>
              <a:rPr lang="de-AT" sz="2400" noProof="1" smtClean="0"/>
              <a:t>Fragen zusammen</a:t>
            </a:r>
            <a:r>
              <a:rPr lang="hu-HU" sz="2400" noProof="1" smtClean="0"/>
              <a:t>!</a:t>
            </a:r>
          </a:p>
          <a:p>
            <a:pPr marL="342900" indent="-342900">
              <a:buFontTx/>
              <a:buChar char="-"/>
            </a:pPr>
            <a:r>
              <a:rPr lang="de-AT" sz="2400" noProof="1" smtClean="0"/>
              <a:t>Geben Sie den Fragebogen anderen Gruppen zum Ausfüllen</a:t>
            </a:r>
            <a:r>
              <a:rPr lang="hu-HU" sz="2400" noProof="1" smtClean="0"/>
              <a:t>!</a:t>
            </a:r>
            <a:endParaRPr lang="en-US" sz="2400" noProof="1" smtClean="0"/>
          </a:p>
          <a:p>
            <a:pPr marL="342900" indent="-342900">
              <a:buFontTx/>
              <a:buChar char="-"/>
            </a:pPr>
            <a:r>
              <a:rPr lang="de-AT" sz="2400" noProof="1" smtClean="0"/>
              <a:t>Überprüfen Sie die Ergebnisse!</a:t>
            </a:r>
            <a:endParaRPr lang="hu-HU" sz="2400" noProof="1" smtClean="0"/>
          </a:p>
          <a:p>
            <a:pPr marL="342900" indent="-342900">
              <a:buFontTx/>
              <a:buChar char="-"/>
            </a:pPr>
            <a:r>
              <a:rPr lang="de-AT" sz="2400" noProof="1" smtClean="0"/>
              <a:t>Werten Sie sie aus!</a:t>
            </a:r>
            <a:endParaRPr lang="hu-HU" sz="2400" noProof="1" smtClean="0"/>
          </a:p>
          <a:p>
            <a:pPr marL="342900" indent="-342900">
              <a:buFontTx/>
              <a:buChar char="-"/>
            </a:pPr>
            <a:r>
              <a:rPr lang="hu-HU" sz="2400" noProof="1" smtClean="0"/>
              <a:t>Pr</a:t>
            </a:r>
            <a:r>
              <a:rPr lang="de-AT" sz="2400" noProof="1" smtClean="0"/>
              <a:t>äsentieren Sie die Ergebnisse!</a:t>
            </a:r>
            <a:endParaRPr lang="hu-HU" sz="2400" noProof="1" smtClean="0"/>
          </a:p>
          <a:p>
            <a:pPr marL="342900" indent="-342900">
              <a:buFontTx/>
              <a:buChar char="-"/>
            </a:pPr>
            <a:endParaRPr lang="en-US" sz="2400" noProof="1" smtClean="0"/>
          </a:p>
          <a:p>
            <a:endParaRPr lang="en-US" sz="2000" noProof="1" smtClean="0"/>
          </a:p>
          <a:p>
            <a:endParaRPr lang="en-US" sz="2400" noProof="1"/>
          </a:p>
        </p:txBody>
      </p:sp>
    </p:spTree>
    <p:extLst>
      <p:ext uri="{BB962C8B-B14F-4D97-AF65-F5344CB8AC3E}">
        <p14:creationId xmlns:p14="http://schemas.microsoft.com/office/powerpoint/2010/main" val="1007132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Bibliograph</a:t>
            </a:r>
            <a:r>
              <a:rPr lang="de-AT" dirty="0" err="1" smtClean="0"/>
              <a:t>ie</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4154984"/>
          </a:xfrm>
          <a:prstGeom prst="rect">
            <a:avLst/>
          </a:prstGeom>
          <a:noFill/>
        </p:spPr>
        <p:txBody>
          <a:bodyPr wrap="square" rtlCol="0">
            <a:spAutoFit/>
          </a:bodyPr>
          <a:lstStyle/>
          <a:p>
            <a:pPr marL="457200" indent="-457200">
              <a:buFont typeface="+mj-lt"/>
              <a:buAutoNum type="arabicPeriod"/>
            </a:pPr>
            <a:r>
              <a:rPr lang="hu-HU" sz="2400" dirty="0" err="1"/>
              <a:t>Educating</a:t>
            </a:r>
            <a:r>
              <a:rPr lang="hu-HU" sz="2400" dirty="0"/>
              <a:t> </a:t>
            </a:r>
            <a:r>
              <a:rPr lang="hu-HU" sz="2400" dirty="0" err="1"/>
              <a:t>the</a:t>
            </a:r>
            <a:r>
              <a:rPr lang="hu-HU" sz="2400" dirty="0"/>
              <a:t> Net </a:t>
            </a:r>
            <a:r>
              <a:rPr lang="hu-HU" sz="2400" dirty="0" err="1"/>
              <a:t>Generation</a:t>
            </a:r>
            <a:r>
              <a:rPr lang="hu-HU" sz="2400" dirty="0"/>
              <a:t> (2005), Diana G. </a:t>
            </a:r>
            <a:r>
              <a:rPr lang="hu-HU" sz="2400" dirty="0" err="1"/>
              <a:t>Oblinger</a:t>
            </a:r>
            <a:r>
              <a:rPr lang="hu-HU" sz="2400" dirty="0"/>
              <a:t> and James L. </a:t>
            </a:r>
            <a:r>
              <a:rPr lang="hu-HU" sz="2400" dirty="0" err="1"/>
              <a:t>Oblinger</a:t>
            </a:r>
            <a:r>
              <a:rPr lang="hu-HU" sz="2400" dirty="0"/>
              <a:t>, </a:t>
            </a:r>
            <a:r>
              <a:rPr lang="hu-HU" sz="2400" dirty="0" err="1"/>
              <a:t>Editors</a:t>
            </a:r>
            <a:r>
              <a:rPr lang="hu-HU" sz="2400" dirty="0"/>
              <a:t>, EDUCAUSE. </a:t>
            </a:r>
            <a:r>
              <a:rPr lang="hu-HU" sz="2400" b="1" u="sng" dirty="0">
                <a:hlinkClick r:id="rId4"/>
              </a:rPr>
              <a:t>http://www.educause.edu/educatingthenetgen/</a:t>
            </a:r>
            <a:r>
              <a:rPr lang="hu-HU" sz="2400" dirty="0"/>
              <a:t> </a:t>
            </a:r>
            <a:endParaRPr lang="en-GB" sz="2400" dirty="0"/>
          </a:p>
          <a:p>
            <a:pPr marL="457200" indent="-457200">
              <a:buFont typeface="+mj-lt"/>
              <a:buAutoNum type="arabicPeriod"/>
            </a:pPr>
            <a:r>
              <a:rPr lang="hu-HU" sz="2400" dirty="0" err="1"/>
              <a:t>Ala-Mutka</a:t>
            </a:r>
            <a:r>
              <a:rPr lang="hu-HU" sz="2400" dirty="0"/>
              <a:t>, K. (2011): </a:t>
            </a:r>
            <a:r>
              <a:rPr lang="hu-HU" sz="2400" dirty="0" err="1"/>
              <a:t>Mapping</a:t>
            </a:r>
            <a:r>
              <a:rPr lang="hu-HU" sz="2400" dirty="0"/>
              <a:t> Digital </a:t>
            </a:r>
            <a:r>
              <a:rPr lang="hu-HU" sz="2400" dirty="0" err="1"/>
              <a:t>Competence</a:t>
            </a:r>
            <a:r>
              <a:rPr lang="hu-HU" sz="2400" dirty="0"/>
              <a:t>: </a:t>
            </a:r>
            <a:r>
              <a:rPr lang="hu-HU" sz="2400" dirty="0" err="1"/>
              <a:t>Towards</a:t>
            </a:r>
            <a:r>
              <a:rPr lang="hu-HU" sz="2400" dirty="0"/>
              <a:t> a </a:t>
            </a:r>
            <a:r>
              <a:rPr lang="hu-HU" sz="2400" dirty="0" err="1"/>
              <a:t>Conceptual</a:t>
            </a:r>
            <a:r>
              <a:rPr lang="hu-HU" sz="2400" dirty="0"/>
              <a:t> </a:t>
            </a:r>
            <a:r>
              <a:rPr lang="hu-HU" sz="2400" dirty="0" err="1"/>
              <a:t>Understanding</a:t>
            </a:r>
            <a:r>
              <a:rPr lang="hu-HU" sz="2400" dirty="0"/>
              <a:t>, European </a:t>
            </a:r>
            <a:r>
              <a:rPr lang="hu-HU" sz="2400" dirty="0" err="1"/>
              <a:t>Commission</a:t>
            </a:r>
            <a:r>
              <a:rPr lang="hu-HU" sz="2400" dirty="0"/>
              <a:t>, JRC, JRC67075, Luxemburg, 2011.</a:t>
            </a:r>
            <a:endParaRPr lang="en-GB" sz="2400" dirty="0"/>
          </a:p>
          <a:p>
            <a:pPr marL="457200" indent="-457200">
              <a:buFont typeface="+mj-lt"/>
              <a:buAutoNum type="arabicPeriod"/>
            </a:pPr>
            <a:r>
              <a:rPr lang="hu-HU" sz="2400" dirty="0"/>
              <a:t>Martin, A. (2006). </a:t>
            </a:r>
            <a:r>
              <a:rPr lang="hu-HU" sz="2400" dirty="0" err="1"/>
              <a:t>Literacies</a:t>
            </a:r>
            <a:r>
              <a:rPr lang="hu-HU" sz="2400" dirty="0"/>
              <a:t> </a:t>
            </a:r>
            <a:r>
              <a:rPr lang="hu-HU" sz="2400" dirty="0" err="1"/>
              <a:t>for</a:t>
            </a:r>
            <a:r>
              <a:rPr lang="hu-HU" sz="2400" dirty="0"/>
              <a:t> </a:t>
            </a:r>
            <a:r>
              <a:rPr lang="hu-HU" sz="2400" dirty="0" err="1"/>
              <a:t>the</a:t>
            </a:r>
            <a:r>
              <a:rPr lang="hu-HU" sz="2400" dirty="0"/>
              <a:t> Digital </a:t>
            </a:r>
            <a:r>
              <a:rPr lang="hu-HU" sz="2400" dirty="0" err="1"/>
              <a:t>Age</a:t>
            </a:r>
            <a:r>
              <a:rPr lang="hu-HU" sz="2400" dirty="0"/>
              <a:t>. In A. Martin &amp; D. </a:t>
            </a:r>
            <a:r>
              <a:rPr lang="hu-HU" sz="2400" dirty="0" err="1"/>
              <a:t>Madigan</a:t>
            </a:r>
            <a:r>
              <a:rPr lang="hu-HU" sz="2400" dirty="0"/>
              <a:t> (</a:t>
            </a:r>
            <a:r>
              <a:rPr lang="hu-HU" sz="2400" dirty="0" err="1"/>
              <a:t>Eds</a:t>
            </a:r>
            <a:r>
              <a:rPr lang="hu-HU" sz="2400" dirty="0"/>
              <a:t>.), Digital </a:t>
            </a:r>
            <a:r>
              <a:rPr lang="hu-HU" sz="2400" dirty="0" err="1"/>
              <a:t>Literacies</a:t>
            </a:r>
            <a:r>
              <a:rPr lang="hu-HU" sz="2400" dirty="0"/>
              <a:t> </a:t>
            </a:r>
            <a:r>
              <a:rPr lang="hu-HU" sz="2400" dirty="0" err="1"/>
              <a:t>for</a:t>
            </a:r>
            <a:r>
              <a:rPr lang="hu-HU" sz="2400" dirty="0"/>
              <a:t> </a:t>
            </a:r>
            <a:r>
              <a:rPr lang="hu-HU" sz="2400" dirty="0" err="1"/>
              <a:t>Learning</a:t>
            </a:r>
            <a:r>
              <a:rPr lang="hu-HU" sz="2400" dirty="0"/>
              <a:t> (pp. 3-25). London: </a:t>
            </a:r>
            <a:r>
              <a:rPr lang="hu-HU" sz="2400" dirty="0" err="1"/>
              <a:t>Facet</a:t>
            </a:r>
            <a:r>
              <a:rPr lang="hu-HU" sz="2400" dirty="0"/>
              <a:t>.</a:t>
            </a:r>
            <a:endParaRPr lang="en-GB" sz="2400" dirty="0"/>
          </a:p>
          <a:p>
            <a:pPr marL="457200" indent="-457200">
              <a:buFont typeface="+mj-lt"/>
              <a:buAutoNum type="arabicPeriod"/>
            </a:pPr>
            <a:r>
              <a:rPr lang="hu-HU" sz="2400" dirty="0"/>
              <a:t>European </a:t>
            </a:r>
            <a:r>
              <a:rPr lang="hu-HU" sz="2400" dirty="0" err="1"/>
              <a:t>Commission</a:t>
            </a:r>
            <a:r>
              <a:rPr lang="hu-HU" sz="2400" dirty="0"/>
              <a:t>. (2010a). A Digital Agenda </a:t>
            </a:r>
            <a:r>
              <a:rPr lang="hu-HU" sz="2400" dirty="0" err="1"/>
              <a:t>for</a:t>
            </a:r>
            <a:r>
              <a:rPr lang="hu-HU" sz="2400" dirty="0"/>
              <a:t> Europe COM(2010)245 </a:t>
            </a:r>
            <a:r>
              <a:rPr lang="hu-HU" sz="2400" dirty="0" err="1"/>
              <a:t>final</a:t>
            </a:r>
            <a:r>
              <a:rPr lang="hu-HU" sz="2400" dirty="0"/>
              <a:t>.</a:t>
            </a:r>
            <a:endParaRPr lang="en-GB" sz="2400" dirty="0"/>
          </a:p>
          <a:p>
            <a:endParaRPr lang="hu-HU" sz="2400" dirty="0"/>
          </a:p>
        </p:txBody>
      </p:sp>
    </p:spTree>
    <p:extLst>
      <p:ext uri="{BB962C8B-B14F-4D97-AF65-F5344CB8AC3E}">
        <p14:creationId xmlns:p14="http://schemas.microsoft.com/office/powerpoint/2010/main" val="448722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Nützliche Internetseiten</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3" name="Téglalap 2"/>
          <p:cNvSpPr/>
          <p:nvPr/>
        </p:nvSpPr>
        <p:spPr>
          <a:xfrm>
            <a:off x="1346200" y="1950135"/>
            <a:ext cx="9499600" cy="2308324"/>
          </a:xfrm>
          <a:prstGeom prst="rect">
            <a:avLst/>
          </a:prstGeom>
        </p:spPr>
        <p:txBody>
          <a:bodyPr wrap="square">
            <a:spAutoFit/>
          </a:bodyPr>
          <a:lstStyle/>
          <a:p>
            <a:pPr marL="285750" indent="-285750">
              <a:buFontTx/>
              <a:buChar char="-"/>
            </a:pPr>
            <a:r>
              <a:rPr lang="de-AT" dirty="0" smtClean="0"/>
              <a:t>Die Beispiele wurden übernommen aus</a:t>
            </a:r>
            <a:r>
              <a:rPr lang="hu-HU" dirty="0" smtClean="0"/>
              <a:t>: </a:t>
            </a:r>
            <a:r>
              <a:rPr lang="en-GB" dirty="0" smtClean="0">
                <a:hlinkClick r:id="rId4"/>
              </a:rPr>
              <a:t>http</a:t>
            </a:r>
            <a:r>
              <a:rPr lang="en-GB" dirty="0">
                <a:hlinkClick r:id="rId4"/>
              </a:rPr>
              <a:t>://</a:t>
            </a:r>
            <a:r>
              <a:rPr lang="en-GB" dirty="0" err="1" smtClean="0">
                <a:hlinkClick r:id="rId4"/>
              </a:rPr>
              <a:t>asq.org</a:t>
            </a:r>
            <a:r>
              <a:rPr lang="en-GB" dirty="0" smtClean="0">
                <a:hlinkClick r:id="rId4"/>
              </a:rPr>
              <a:t>/learn-about-quality/project-planning-tools/overview/</a:t>
            </a:r>
            <a:r>
              <a:rPr lang="en-GB" dirty="0" err="1" smtClean="0">
                <a:hlinkClick r:id="rId4"/>
              </a:rPr>
              <a:t>pdca-cycle.html</a:t>
            </a:r>
            <a:endParaRPr lang="hu-HU" dirty="0" smtClean="0"/>
          </a:p>
          <a:p>
            <a:pPr marL="285750" indent="-285750">
              <a:buFontTx/>
              <a:buChar char="-"/>
            </a:pPr>
            <a:r>
              <a:rPr lang="hu-HU" dirty="0" err="1" smtClean="0"/>
              <a:t>Zoho</a:t>
            </a:r>
            <a:r>
              <a:rPr lang="hu-HU" dirty="0" smtClean="0"/>
              <a:t> </a:t>
            </a:r>
            <a:r>
              <a:rPr lang="hu-HU" dirty="0" err="1" smtClean="0"/>
              <a:t>Survey</a:t>
            </a:r>
            <a:r>
              <a:rPr lang="hu-HU" dirty="0"/>
              <a:t>: </a:t>
            </a:r>
            <a:r>
              <a:rPr lang="hu-HU" dirty="0" err="1">
                <a:hlinkClick r:id="rId5"/>
              </a:rPr>
              <a:t>https</a:t>
            </a:r>
            <a:r>
              <a:rPr lang="hu-HU" dirty="0">
                <a:hlinkClick r:id="rId5"/>
              </a:rPr>
              <a:t>://</a:t>
            </a:r>
            <a:r>
              <a:rPr lang="hu-HU" dirty="0" err="1">
                <a:hlinkClick r:id="rId5"/>
              </a:rPr>
              <a:t>www.zoho.eu</a:t>
            </a:r>
            <a:r>
              <a:rPr lang="hu-HU" dirty="0">
                <a:hlinkClick r:id="rId5"/>
              </a:rPr>
              <a:t>/</a:t>
            </a:r>
            <a:r>
              <a:rPr lang="hu-HU" dirty="0" err="1">
                <a:hlinkClick r:id="rId5"/>
              </a:rPr>
              <a:t>survey</a:t>
            </a:r>
            <a:r>
              <a:rPr lang="hu-HU" dirty="0" smtClean="0">
                <a:hlinkClick r:id="rId5"/>
              </a:rPr>
              <a:t>/</a:t>
            </a:r>
            <a:r>
              <a:rPr lang="hu-HU" dirty="0" smtClean="0"/>
              <a:t> </a:t>
            </a:r>
          </a:p>
          <a:p>
            <a:pPr marL="285750" indent="-285750">
              <a:buFontTx/>
              <a:buChar char="-"/>
            </a:pPr>
            <a:r>
              <a:rPr lang="hu-HU" dirty="0" err="1" smtClean="0"/>
              <a:t>Survey</a:t>
            </a:r>
            <a:r>
              <a:rPr lang="hu-HU" dirty="0" smtClean="0"/>
              <a:t> </a:t>
            </a:r>
            <a:r>
              <a:rPr lang="hu-HU" dirty="0" err="1" smtClean="0"/>
              <a:t>Monkey</a:t>
            </a:r>
            <a:r>
              <a:rPr lang="hu-HU" dirty="0"/>
              <a:t>: </a:t>
            </a:r>
            <a:r>
              <a:rPr lang="hu-HU" dirty="0" err="1">
                <a:hlinkClick r:id="rId6"/>
              </a:rPr>
              <a:t>https</a:t>
            </a:r>
            <a:r>
              <a:rPr lang="hu-HU" dirty="0">
                <a:hlinkClick r:id="rId6"/>
              </a:rPr>
              <a:t>://</a:t>
            </a:r>
            <a:r>
              <a:rPr lang="hu-HU" dirty="0" err="1">
                <a:hlinkClick r:id="rId6"/>
              </a:rPr>
              <a:t>www.surveymonkey.com</a:t>
            </a:r>
            <a:r>
              <a:rPr lang="hu-HU" dirty="0">
                <a:hlinkClick r:id="rId6"/>
              </a:rPr>
              <a:t>/</a:t>
            </a:r>
            <a:r>
              <a:rPr lang="hu-HU" dirty="0" err="1">
                <a:hlinkClick r:id="rId6"/>
              </a:rPr>
              <a:t>home</a:t>
            </a:r>
            <a:r>
              <a:rPr lang="hu-HU" dirty="0" smtClean="0">
                <a:hlinkClick r:id="rId6"/>
              </a:rPr>
              <a:t>/</a:t>
            </a:r>
            <a:r>
              <a:rPr lang="hu-HU" dirty="0" smtClean="0"/>
              <a:t> </a:t>
            </a:r>
          </a:p>
          <a:p>
            <a:pPr marL="285750" indent="-285750">
              <a:buFontTx/>
              <a:buChar char="-"/>
            </a:pPr>
            <a:r>
              <a:rPr lang="hu-HU" dirty="0" err="1" smtClean="0"/>
              <a:t>EUsurvey</a:t>
            </a:r>
            <a:r>
              <a:rPr lang="hu-HU" dirty="0"/>
              <a:t>: </a:t>
            </a:r>
            <a:r>
              <a:rPr lang="hu-HU" dirty="0" err="1">
                <a:hlinkClick r:id="rId7"/>
              </a:rPr>
              <a:t>https</a:t>
            </a:r>
            <a:r>
              <a:rPr lang="hu-HU" dirty="0">
                <a:hlinkClick r:id="rId7"/>
              </a:rPr>
              <a:t>://</a:t>
            </a:r>
            <a:r>
              <a:rPr lang="hu-HU" dirty="0" err="1" smtClean="0">
                <a:hlinkClick r:id="rId7"/>
              </a:rPr>
              <a:t>ec.europa.eu</a:t>
            </a:r>
            <a:r>
              <a:rPr lang="hu-HU" dirty="0" smtClean="0">
                <a:hlinkClick r:id="rId7"/>
              </a:rPr>
              <a:t>/</a:t>
            </a:r>
            <a:r>
              <a:rPr lang="hu-HU" dirty="0" err="1" smtClean="0">
                <a:hlinkClick r:id="rId7"/>
              </a:rPr>
              <a:t>eusurvey</a:t>
            </a:r>
            <a:r>
              <a:rPr lang="hu-HU" dirty="0" smtClean="0">
                <a:hlinkClick r:id="rId7"/>
              </a:rPr>
              <a:t>/</a:t>
            </a:r>
            <a:r>
              <a:rPr lang="hu-HU" dirty="0" err="1" smtClean="0">
                <a:hlinkClick r:id="rId7"/>
              </a:rPr>
              <a:t>home</a:t>
            </a:r>
            <a:r>
              <a:rPr lang="hu-HU" dirty="0" smtClean="0">
                <a:hlinkClick r:id="rId7"/>
              </a:rPr>
              <a:t>/</a:t>
            </a:r>
            <a:r>
              <a:rPr lang="hu-HU" dirty="0" err="1" smtClean="0">
                <a:hlinkClick r:id="rId7"/>
              </a:rPr>
              <a:t>welcome</a:t>
            </a:r>
            <a:r>
              <a:rPr lang="hu-HU" dirty="0" smtClean="0"/>
              <a:t> </a:t>
            </a:r>
          </a:p>
          <a:p>
            <a:pPr marL="285750" indent="-285750">
              <a:buFontTx/>
              <a:buChar char="-"/>
            </a:pPr>
            <a:r>
              <a:rPr lang="hu-HU" dirty="0" err="1">
                <a:hlinkClick r:id="rId8"/>
              </a:rPr>
              <a:t>www.kahoot.com</a:t>
            </a:r>
            <a:r>
              <a:rPr lang="hu-HU" dirty="0"/>
              <a:t> </a:t>
            </a:r>
            <a:r>
              <a:rPr lang="hu-HU" dirty="0" err="1"/>
              <a:t>Use</a:t>
            </a:r>
            <a:r>
              <a:rPr lang="hu-HU" dirty="0"/>
              <a:t> </a:t>
            </a:r>
            <a:r>
              <a:rPr lang="hu-HU" dirty="0" err="1"/>
              <a:t>created</a:t>
            </a:r>
            <a:r>
              <a:rPr lang="hu-HU" dirty="0"/>
              <a:t> </a:t>
            </a:r>
            <a:r>
              <a:rPr lang="hu-HU" dirty="0" err="1"/>
              <a:t>games</a:t>
            </a:r>
            <a:r>
              <a:rPr lang="hu-HU" dirty="0"/>
              <a:t> </a:t>
            </a:r>
            <a:r>
              <a:rPr lang="hu-HU" dirty="0" err="1"/>
              <a:t>on</a:t>
            </a:r>
            <a:r>
              <a:rPr lang="hu-HU" dirty="0"/>
              <a:t> </a:t>
            </a:r>
            <a:r>
              <a:rPr lang="hu-HU" dirty="0" err="1">
                <a:hlinkClick r:id="rId9"/>
              </a:rPr>
              <a:t>https</a:t>
            </a:r>
            <a:r>
              <a:rPr lang="hu-HU" dirty="0">
                <a:hlinkClick r:id="rId9"/>
              </a:rPr>
              <a:t>://</a:t>
            </a:r>
            <a:r>
              <a:rPr lang="hu-HU" dirty="0" err="1">
                <a:hlinkClick r:id="rId9"/>
              </a:rPr>
              <a:t>kahoot.it</a:t>
            </a:r>
            <a:r>
              <a:rPr lang="hu-HU" dirty="0">
                <a:hlinkClick r:id="rId9"/>
              </a:rPr>
              <a:t>/#/</a:t>
            </a:r>
            <a:r>
              <a:rPr lang="hu-HU" dirty="0"/>
              <a:t> </a:t>
            </a:r>
            <a:endParaRPr lang="hu-HU" dirty="0" smtClean="0"/>
          </a:p>
          <a:p>
            <a:pPr marL="285750" indent="-285750">
              <a:buFontTx/>
              <a:buChar char="-"/>
            </a:pPr>
            <a:r>
              <a:rPr lang="hu-HU" dirty="0" err="1" smtClean="0"/>
              <a:t>Google</a:t>
            </a:r>
            <a:r>
              <a:rPr lang="hu-HU" dirty="0" smtClean="0"/>
              <a:t> </a:t>
            </a:r>
            <a:r>
              <a:rPr lang="hu-HU" dirty="0" err="1" smtClean="0"/>
              <a:t>Forms</a:t>
            </a:r>
            <a:r>
              <a:rPr lang="hu-HU" dirty="0"/>
              <a:t>: </a:t>
            </a:r>
            <a:r>
              <a:rPr lang="hu-HU" dirty="0" err="1">
                <a:hlinkClick r:id="rId10"/>
              </a:rPr>
              <a:t>https</a:t>
            </a:r>
            <a:r>
              <a:rPr lang="hu-HU" dirty="0">
                <a:hlinkClick r:id="rId10"/>
              </a:rPr>
              <a:t>://</a:t>
            </a:r>
            <a:r>
              <a:rPr lang="hu-HU" dirty="0" err="1">
                <a:hlinkClick r:id="rId10"/>
              </a:rPr>
              <a:t>docs.google.com</a:t>
            </a:r>
            <a:r>
              <a:rPr lang="hu-HU" dirty="0">
                <a:hlinkClick r:id="rId10"/>
              </a:rPr>
              <a:t>/</a:t>
            </a:r>
            <a:r>
              <a:rPr lang="hu-HU" dirty="0" err="1">
                <a:hlinkClick r:id="rId10"/>
              </a:rPr>
              <a:t>forms</a:t>
            </a:r>
            <a:r>
              <a:rPr lang="hu-HU" dirty="0">
                <a:hlinkClick r:id="rId10"/>
              </a:rPr>
              <a:t>/u/0</a:t>
            </a:r>
            <a:r>
              <a:rPr lang="hu-HU" dirty="0" smtClean="0">
                <a:hlinkClick r:id="rId10"/>
              </a:rPr>
              <a:t>/</a:t>
            </a:r>
            <a:r>
              <a:rPr lang="hu-HU" dirty="0" smtClean="0"/>
              <a:t> </a:t>
            </a:r>
          </a:p>
          <a:p>
            <a:pPr marL="285750" indent="-285750">
              <a:buFontTx/>
              <a:buChar char="-"/>
            </a:pPr>
            <a:r>
              <a:rPr lang="hu-HU" dirty="0" err="1" smtClean="0"/>
              <a:t>Moodle</a:t>
            </a:r>
            <a:r>
              <a:rPr lang="hu-HU" dirty="0" smtClean="0"/>
              <a:t>: </a:t>
            </a:r>
            <a:r>
              <a:rPr lang="hu-HU" dirty="0" smtClean="0">
                <a:hlinkClick r:id="rId11"/>
              </a:rPr>
              <a:t>http://</a:t>
            </a:r>
            <a:r>
              <a:rPr lang="hu-HU" dirty="0" err="1" smtClean="0">
                <a:hlinkClick r:id="rId11"/>
              </a:rPr>
              <a:t>educatio.itstudy.hu</a:t>
            </a:r>
            <a:r>
              <a:rPr lang="hu-HU" dirty="0" smtClean="0"/>
              <a:t> </a:t>
            </a:r>
          </a:p>
        </p:txBody>
      </p:sp>
    </p:spTree>
    <p:extLst>
      <p:ext uri="{BB962C8B-B14F-4D97-AF65-F5344CB8AC3E}">
        <p14:creationId xmlns:p14="http://schemas.microsoft.com/office/powerpoint/2010/main" val="386366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de-AT" dirty="0" smtClean="0"/>
              <a:t>Diese Materialien </a:t>
            </a:r>
            <a:r>
              <a:rPr lang="de-AT" dirty="0" err="1" smtClean="0"/>
              <a:t>wuden</a:t>
            </a:r>
            <a:r>
              <a:rPr lang="de-AT" dirty="0" smtClean="0"/>
              <a:t> beim C1 Training am 12. Juli 2017 in Budapest vorgestellt</a:t>
            </a:r>
            <a:r>
              <a:rPr lang="hu-HU" dirty="0" smtClean="0"/>
              <a:t>. </a:t>
            </a:r>
            <a:endParaRPr lang="hu-HU" dirty="0"/>
          </a:p>
          <a:p>
            <a:r>
              <a:rPr lang="de-AT" dirty="0"/>
              <a:t>Der gesamte Inhalt der Trainingsunterlagen ist</a:t>
            </a:r>
            <a:r>
              <a:rPr lang="hu-HU" dirty="0"/>
              <a:t> Copyrighted / Creative Commons / free / etc.</a:t>
            </a:r>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r>
              <a:rPr lang="hu-HU" dirty="0" err="1"/>
              <a:t>InnoTeach</a:t>
            </a:r>
            <a:r>
              <a:rPr lang="hu-HU" dirty="0"/>
              <a:t> </a:t>
            </a:r>
            <a:r>
              <a:rPr lang="hu-HU" dirty="0" err="1"/>
              <a:t>Consortium</a:t>
            </a:r>
            <a:r>
              <a:rPr lang="hu-HU" dirty="0"/>
              <a:t> 2016-2017</a:t>
            </a: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2777" y="4158817"/>
            <a:ext cx="7103322" cy="1830503"/>
          </a:xfrm>
          <a:prstGeom prst="rect">
            <a:avLst/>
          </a:prstGeom>
        </p:spPr>
      </p:pic>
    </p:spTree>
    <p:extLst>
      <p:ext uri="{BB962C8B-B14F-4D97-AF65-F5344CB8AC3E}">
        <p14:creationId xmlns:p14="http://schemas.microsoft.com/office/powerpoint/2010/main" val="1334550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811530" y="2953135"/>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de-AT" sz="4000" dirty="0" smtClean="0"/>
              <a:t>Die Graphikvorlagen wurden</a:t>
            </a:r>
          </a:p>
          <a:p>
            <a:r>
              <a:rPr lang="de-AT" sz="4000" dirty="0" smtClean="0"/>
              <a:t> erstellt von: </a:t>
            </a:r>
            <a:endParaRPr lang="en-US" sz="40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err="1" smtClean="0"/>
              <a:t>jános</a:t>
            </a:r>
            <a:r>
              <a:rPr lang="hu-HU" dirty="0" smtClean="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val="1083248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Aufgabenliste vor Beginn des Trainings</a:t>
            </a:r>
            <a:endParaRPr lang="en-US" dirty="0"/>
          </a:p>
        </p:txBody>
      </p:sp>
      <p:sp>
        <p:nvSpPr>
          <p:cNvPr id="3" name="Szövegdoboz 2"/>
          <p:cNvSpPr txBox="1"/>
          <p:nvPr/>
        </p:nvSpPr>
        <p:spPr>
          <a:xfrm>
            <a:off x="1236372" y="1970468"/>
            <a:ext cx="9787943" cy="2585323"/>
          </a:xfrm>
          <a:prstGeom prst="rect">
            <a:avLst/>
          </a:prstGeom>
          <a:noFill/>
        </p:spPr>
        <p:txBody>
          <a:bodyPr wrap="square" rtlCol="0">
            <a:spAutoFit/>
          </a:bodyPr>
          <a:lstStyle/>
          <a:p>
            <a:pPr marL="285750" indent="-285750">
              <a:buFontTx/>
              <a:buChar char="-"/>
            </a:pPr>
            <a:r>
              <a:rPr lang="de-AT" dirty="0" smtClean="0"/>
              <a:t>Legen Sie einen </a:t>
            </a:r>
            <a:r>
              <a:rPr lang="hu-HU" dirty="0" smtClean="0"/>
              <a:t>Google </a:t>
            </a:r>
            <a:r>
              <a:rPr lang="de-AT" dirty="0"/>
              <a:t>A</a:t>
            </a:r>
            <a:r>
              <a:rPr lang="hu-HU" dirty="0" smtClean="0"/>
              <a:t>ccount</a:t>
            </a:r>
            <a:r>
              <a:rPr lang="de-AT" dirty="0" smtClean="0"/>
              <a:t> an</a:t>
            </a:r>
            <a:r>
              <a:rPr lang="hu-HU" dirty="0" smtClean="0"/>
              <a:t>: </a:t>
            </a:r>
            <a:r>
              <a:rPr lang="hu-HU" dirty="0">
                <a:hlinkClick r:id="rId3"/>
              </a:rPr>
              <a:t>https://accounts.google.com/SignUp</a:t>
            </a:r>
            <a:endParaRPr lang="hu-HU" dirty="0"/>
          </a:p>
          <a:p>
            <a:pPr marL="285750" indent="-285750">
              <a:buFontTx/>
              <a:buChar char="-"/>
            </a:pPr>
            <a:r>
              <a:rPr lang="de-AT" dirty="0" smtClean="0"/>
              <a:t>Schauen Sie sich eine Kurzanleitung zu „G</a:t>
            </a:r>
            <a:r>
              <a:rPr lang="hu-HU" dirty="0" smtClean="0"/>
              <a:t>oogle Forms</a:t>
            </a:r>
            <a:r>
              <a:rPr lang="de-AT" dirty="0" smtClean="0"/>
              <a:t>“ an</a:t>
            </a:r>
            <a:r>
              <a:rPr lang="hu-HU" dirty="0" smtClean="0"/>
              <a:t>: </a:t>
            </a:r>
            <a:r>
              <a:rPr lang="hu-HU" dirty="0">
                <a:hlinkClick r:id="rId4"/>
              </a:rPr>
              <a:t>https://</a:t>
            </a:r>
            <a:r>
              <a:rPr lang="hu-HU" dirty="0" smtClean="0">
                <a:hlinkClick r:id="rId4"/>
              </a:rPr>
              <a:t>www.youtube.com/watch?v=Tn-eTGx21yg</a:t>
            </a:r>
            <a:r>
              <a:rPr lang="hu-HU" dirty="0" smtClean="0"/>
              <a:t> </a:t>
            </a:r>
          </a:p>
          <a:p>
            <a:pPr marL="285750" indent="-285750">
              <a:buFontTx/>
              <a:buChar char="-"/>
            </a:pPr>
            <a:r>
              <a:rPr lang="de-AT" dirty="0" smtClean="0"/>
              <a:t>Wenn Sie möchten, evtl. auch diese Anleitung zum selben Thema</a:t>
            </a:r>
            <a:r>
              <a:rPr lang="hu-HU" dirty="0" smtClean="0"/>
              <a:t>: </a:t>
            </a:r>
            <a:r>
              <a:rPr lang="en-GB" dirty="0" smtClean="0">
                <a:hlinkClick r:id="rId5"/>
              </a:rPr>
              <a:t>https</a:t>
            </a:r>
            <a:r>
              <a:rPr lang="en-GB" dirty="0">
                <a:hlinkClick r:id="rId5"/>
              </a:rPr>
              <a:t>://</a:t>
            </a:r>
            <a:r>
              <a:rPr lang="en-GB" dirty="0" err="1" smtClean="0">
                <a:hlinkClick r:id="rId5"/>
              </a:rPr>
              <a:t>www.youtube.com</a:t>
            </a:r>
            <a:r>
              <a:rPr lang="en-GB" dirty="0" smtClean="0">
                <a:hlinkClick r:id="rId5"/>
              </a:rPr>
              <a:t>/</a:t>
            </a:r>
            <a:r>
              <a:rPr lang="en-GB" dirty="0" err="1" smtClean="0">
                <a:hlinkClick r:id="rId5"/>
              </a:rPr>
              <a:t>watch?v</a:t>
            </a:r>
            <a:r>
              <a:rPr lang="en-GB" dirty="0" smtClean="0">
                <a:hlinkClick r:id="rId5"/>
              </a:rPr>
              <a:t>=Z66DwPXzVvM</a:t>
            </a:r>
            <a:r>
              <a:rPr lang="hu-HU" dirty="0" smtClean="0"/>
              <a:t> )</a:t>
            </a:r>
            <a:endParaRPr lang="en-GB" dirty="0"/>
          </a:p>
          <a:p>
            <a:pPr marL="285750" indent="-285750">
              <a:buFontTx/>
              <a:buChar char="-"/>
            </a:pPr>
            <a:r>
              <a:rPr lang="de-AT" dirty="0" smtClean="0"/>
              <a:t>Lesen Sie über das</a:t>
            </a:r>
            <a:r>
              <a:rPr lang="hu-HU" dirty="0" smtClean="0"/>
              <a:t> </a:t>
            </a:r>
            <a:r>
              <a:rPr lang="hu-HU" dirty="0"/>
              <a:t>Kahoot </a:t>
            </a:r>
            <a:r>
              <a:rPr lang="de-AT" dirty="0" smtClean="0"/>
              <a:t>Mikro</a:t>
            </a:r>
            <a:r>
              <a:rPr lang="hu-HU" dirty="0" smtClean="0"/>
              <a:t>training</a:t>
            </a:r>
            <a:r>
              <a:rPr lang="hu-HU" dirty="0"/>
              <a:t>: </a:t>
            </a:r>
            <a:r>
              <a:rPr lang="en-GB" dirty="0">
                <a:hlinkClick r:id="rId6"/>
              </a:rPr>
              <a:t>http://</a:t>
            </a:r>
            <a:r>
              <a:rPr lang="en-GB" dirty="0" err="1">
                <a:hlinkClick r:id="rId6"/>
              </a:rPr>
              <a:t>telu.me</a:t>
            </a:r>
            <a:r>
              <a:rPr lang="en-GB" dirty="0">
                <a:hlinkClick r:id="rId6"/>
              </a:rPr>
              <a:t>/course/supporting-in-class-feedback-using-audience-response-systems/</a:t>
            </a:r>
            <a:r>
              <a:rPr lang="hu-HU" dirty="0"/>
              <a:t> </a:t>
            </a:r>
            <a:endParaRPr lang="hu-HU" dirty="0" smtClean="0"/>
          </a:p>
          <a:p>
            <a:pPr marL="285750" indent="-285750">
              <a:buFontTx/>
              <a:buChar char="-"/>
            </a:pPr>
            <a:r>
              <a:rPr lang="de-AT" dirty="0" smtClean="0"/>
              <a:t>Melden Sie sich an bei: </a:t>
            </a:r>
            <a:r>
              <a:rPr lang="hu-HU" dirty="0" smtClean="0">
                <a:hlinkClick r:id="rId7"/>
              </a:rPr>
              <a:t>www.kahoot.com</a:t>
            </a:r>
            <a:endParaRPr lang="hu-HU" dirty="0" smtClean="0"/>
          </a:p>
          <a:p>
            <a:pPr marL="285750" indent="-285750">
              <a:buFontTx/>
              <a:buChar char="-"/>
            </a:pPr>
            <a:r>
              <a:rPr lang="de-AT" dirty="0" smtClean="0"/>
              <a:t>Sehen Sie sich Zusatzinfos an, auf: </a:t>
            </a:r>
            <a:r>
              <a:rPr lang="hu-HU" dirty="0" smtClean="0"/>
              <a:t> </a:t>
            </a:r>
            <a:r>
              <a:rPr lang="hu-HU" dirty="0" smtClean="0">
                <a:hlinkClick r:id="rId8"/>
              </a:rPr>
              <a:t>http://educatio.itstudy.hu</a:t>
            </a:r>
            <a:r>
              <a:rPr lang="hu-HU" dirty="0"/>
              <a:t> </a:t>
            </a:r>
          </a:p>
        </p:txBody>
      </p:sp>
      <p:pic>
        <p:nvPicPr>
          <p:cNvPr id="4" name="Kép 3"/>
          <p:cNvPicPr>
            <a:picLocks noChangeAspect="1"/>
          </p:cNvPicPr>
          <p:nvPr/>
        </p:nvPicPr>
        <p:blipFill rotWithShape="1">
          <a:blip r:embed="rId9"/>
          <a:srcRect r="85412"/>
          <a:stretch/>
        </p:blipFill>
        <p:spPr>
          <a:xfrm>
            <a:off x="11582399" y="3723937"/>
            <a:ext cx="609601" cy="3134063"/>
          </a:xfrm>
          <a:prstGeom prst="rect">
            <a:avLst/>
          </a:prstGeom>
        </p:spPr>
      </p:pic>
    </p:spTree>
    <p:extLst>
      <p:ext uri="{BB962C8B-B14F-4D97-AF65-F5344CB8AC3E}">
        <p14:creationId xmlns:p14="http://schemas.microsoft.com/office/powerpoint/2010/main" val="701823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Einführung</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825500" y="2133600"/>
            <a:ext cx="3200400" cy="1569660"/>
          </a:xfrm>
          <a:prstGeom prst="rect">
            <a:avLst/>
          </a:prstGeom>
          <a:noFill/>
        </p:spPr>
        <p:txBody>
          <a:bodyPr wrap="square" rtlCol="0">
            <a:spAutoFit/>
          </a:bodyPr>
          <a:lstStyle/>
          <a:p>
            <a:r>
              <a:rPr lang="en-US" sz="2400" dirty="0" smtClean="0"/>
              <a:t>Das </a:t>
            </a:r>
            <a:r>
              <a:rPr lang="en-US" sz="2400" dirty="0" err="1" smtClean="0"/>
              <a:t>Modul</a:t>
            </a:r>
            <a:r>
              <a:rPr lang="en-US" sz="2400" dirty="0" smtClean="0"/>
              <a:t> </a:t>
            </a:r>
            <a:r>
              <a:rPr lang="hu-HU" sz="2400" dirty="0" smtClean="0"/>
              <a:t>PC5</a:t>
            </a:r>
            <a:r>
              <a:rPr lang="de-AT" sz="2400" dirty="0" smtClean="0"/>
              <a:t> behandelt das Qualitätsmanagement des Unterrichts</a:t>
            </a:r>
            <a:r>
              <a:rPr lang="hu-HU" sz="2400" dirty="0" smtClean="0"/>
              <a:t>. </a:t>
            </a:r>
            <a:endParaRPr lang="en-US" sz="2400" dirty="0"/>
          </a:p>
        </p:txBody>
      </p:sp>
      <p:pic>
        <p:nvPicPr>
          <p:cNvPr id="4" name="Kép 3"/>
          <p:cNvPicPr>
            <a:picLocks noChangeAspect="1"/>
          </p:cNvPicPr>
          <p:nvPr/>
        </p:nvPicPr>
        <p:blipFill>
          <a:blip r:embed="rId4"/>
          <a:stretch>
            <a:fillRect/>
          </a:stretch>
        </p:blipFill>
        <p:spPr>
          <a:xfrm>
            <a:off x="5835250" y="193336"/>
            <a:ext cx="6051949" cy="4721563"/>
          </a:xfrm>
          <a:prstGeom prst="rect">
            <a:avLst/>
          </a:prstGeom>
        </p:spPr>
      </p:pic>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Einführung</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825500" y="2133600"/>
            <a:ext cx="3200400" cy="1569660"/>
          </a:xfrm>
          <a:prstGeom prst="rect">
            <a:avLst/>
          </a:prstGeom>
          <a:noFill/>
        </p:spPr>
        <p:txBody>
          <a:bodyPr wrap="square" rtlCol="0">
            <a:spAutoFit/>
          </a:bodyPr>
          <a:lstStyle/>
          <a:p>
            <a:r>
              <a:rPr lang="en-US" sz="2400" dirty="0"/>
              <a:t>Das </a:t>
            </a:r>
            <a:r>
              <a:rPr lang="en-US" sz="2400" dirty="0" err="1"/>
              <a:t>Modul</a:t>
            </a:r>
            <a:r>
              <a:rPr lang="en-US" sz="2400" dirty="0"/>
              <a:t> </a:t>
            </a:r>
            <a:r>
              <a:rPr lang="hu-HU" sz="2400" dirty="0"/>
              <a:t>PC5</a:t>
            </a:r>
            <a:r>
              <a:rPr lang="de-AT" sz="2400" dirty="0"/>
              <a:t> behandelt das Qualitätsmanagement </a:t>
            </a:r>
            <a:r>
              <a:rPr lang="de-AT" sz="2400" dirty="0" smtClean="0"/>
              <a:t>des Unterrichts</a:t>
            </a:r>
            <a:r>
              <a:rPr lang="hu-HU" sz="2400" dirty="0" smtClean="0"/>
              <a:t>. </a:t>
            </a:r>
            <a:endParaRPr lang="en-US" sz="2400" dirty="0"/>
          </a:p>
        </p:txBody>
      </p:sp>
      <p:pic>
        <p:nvPicPr>
          <p:cNvPr id="3" name="Kép 2"/>
          <p:cNvPicPr>
            <a:picLocks noChangeAspect="1"/>
          </p:cNvPicPr>
          <p:nvPr/>
        </p:nvPicPr>
        <p:blipFill>
          <a:blip r:embed="rId4"/>
          <a:stretch>
            <a:fillRect/>
          </a:stretch>
        </p:blipFill>
        <p:spPr>
          <a:xfrm>
            <a:off x="4973011" y="119280"/>
            <a:ext cx="7218990" cy="5519519"/>
          </a:xfrm>
          <a:prstGeom prst="rect">
            <a:avLst/>
          </a:prstGeom>
        </p:spPr>
      </p:pic>
      <p:pic>
        <p:nvPicPr>
          <p:cNvPr id="4" name="Kép 3"/>
          <p:cNvPicPr>
            <a:picLocks noChangeAspect="1"/>
          </p:cNvPicPr>
          <p:nvPr/>
        </p:nvPicPr>
        <p:blipFill>
          <a:blip r:embed="rId5"/>
          <a:stretch>
            <a:fillRect/>
          </a:stretch>
        </p:blipFill>
        <p:spPr>
          <a:xfrm>
            <a:off x="673376" y="3723937"/>
            <a:ext cx="3200124" cy="2496648"/>
          </a:xfrm>
          <a:prstGeom prst="rect">
            <a:avLst/>
          </a:prstGeom>
        </p:spPr>
      </p:pic>
    </p:spTree>
    <p:extLst>
      <p:ext uri="{BB962C8B-B14F-4D97-AF65-F5344CB8AC3E}">
        <p14:creationId xmlns:p14="http://schemas.microsoft.com/office/powerpoint/2010/main" val="66944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Die</a:t>
            </a:r>
            <a:r>
              <a:rPr lang="hu-HU" dirty="0" smtClean="0"/>
              <a:t> PDCA-</a:t>
            </a:r>
            <a:r>
              <a:rPr lang="de-AT" dirty="0" smtClean="0"/>
              <a:t>Methode</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5" name="Szövegdoboz 4"/>
          <p:cNvSpPr txBox="1"/>
          <p:nvPr/>
        </p:nvSpPr>
        <p:spPr>
          <a:xfrm>
            <a:off x="589574" y="4089400"/>
            <a:ext cx="7754326" cy="1569660"/>
          </a:xfrm>
          <a:prstGeom prst="rect">
            <a:avLst/>
          </a:prstGeom>
          <a:noFill/>
        </p:spPr>
        <p:txBody>
          <a:bodyPr wrap="square" rtlCol="0">
            <a:spAutoFit/>
          </a:bodyPr>
          <a:lstStyle/>
          <a:p>
            <a:r>
              <a:rPr lang="de-AT" sz="2400" b="1" dirty="0"/>
              <a:t>PDCA (Plan-Do-Check-Act oder Plan-Do-Check-</a:t>
            </a:r>
            <a:r>
              <a:rPr lang="de-AT" sz="2400" b="1" dirty="0" err="1"/>
              <a:t>Adjust</a:t>
            </a:r>
            <a:r>
              <a:rPr lang="de-AT" sz="2400" dirty="0"/>
              <a:t>) ist eine </a:t>
            </a:r>
            <a:r>
              <a:rPr lang="de-AT" sz="2400" dirty="0" smtClean="0"/>
              <a:t>wiederholbare, </a:t>
            </a:r>
            <a:r>
              <a:rPr lang="de-AT" sz="2400" dirty="0"/>
              <a:t>vierstufige Managementmethode zur Steuerung und kontinuierlichen Verbesserung von Prozessen und Produkten.</a:t>
            </a:r>
          </a:p>
        </p:txBody>
      </p:sp>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175" y="759460"/>
            <a:ext cx="4626599" cy="3146087"/>
          </a:xfrm>
          <a:prstGeom prst="rect">
            <a:avLst/>
          </a:prstGeom>
        </p:spPr>
      </p:pic>
      <p:sp>
        <p:nvSpPr>
          <p:cNvPr id="8" name="Téglalap 7"/>
          <p:cNvSpPr/>
          <p:nvPr/>
        </p:nvSpPr>
        <p:spPr>
          <a:xfrm>
            <a:off x="183896" y="6393934"/>
            <a:ext cx="7690103" cy="369332"/>
          </a:xfrm>
          <a:prstGeom prst="rect">
            <a:avLst/>
          </a:prstGeom>
        </p:spPr>
        <p:txBody>
          <a:bodyPr wrap="square">
            <a:spAutoFit/>
          </a:bodyPr>
          <a:lstStyle/>
          <a:p>
            <a:r>
              <a:rPr lang="hu-HU" dirty="0" smtClean="0">
                <a:solidFill>
                  <a:schemeClr val="tx1">
                    <a:lumMod val="95000"/>
                    <a:lumOff val="5000"/>
                  </a:schemeClr>
                </a:solidFill>
              </a:rPr>
              <a:t>PDCA </a:t>
            </a:r>
            <a:r>
              <a:rPr lang="hu-HU" dirty="0" err="1" smtClean="0">
                <a:solidFill>
                  <a:schemeClr val="tx1">
                    <a:lumMod val="95000"/>
                    <a:lumOff val="5000"/>
                  </a:schemeClr>
                </a:solidFill>
              </a:rPr>
              <a:t>base</a:t>
            </a:r>
            <a:endParaRPr lang="hu-HU" dirty="0">
              <a:solidFill>
                <a:schemeClr val="tx1">
                  <a:lumMod val="95000"/>
                  <a:lumOff val="5000"/>
                </a:schemeClr>
              </a:solidFill>
            </a:endParaRPr>
          </a:p>
        </p:txBody>
      </p:sp>
    </p:spTree>
    <p:extLst>
      <p:ext uri="{BB962C8B-B14F-4D97-AF65-F5344CB8AC3E}">
        <p14:creationId xmlns:p14="http://schemas.microsoft.com/office/powerpoint/2010/main" val="394267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pic>
        <p:nvPicPr>
          <p:cNvPr id="3" name="Kép 2"/>
          <p:cNvPicPr>
            <a:picLocks noChangeAspect="1"/>
          </p:cNvPicPr>
          <p:nvPr/>
        </p:nvPicPr>
        <p:blipFill>
          <a:blip r:embed="rId4"/>
          <a:stretch>
            <a:fillRect/>
          </a:stretch>
        </p:blipFill>
        <p:spPr>
          <a:xfrm>
            <a:off x="232441" y="134203"/>
            <a:ext cx="11349958" cy="6028111"/>
          </a:xfrm>
          <a:prstGeom prst="rect">
            <a:avLst/>
          </a:prstGeom>
        </p:spPr>
      </p:pic>
      <p:sp>
        <p:nvSpPr>
          <p:cNvPr id="8" name="Téglalap 7"/>
          <p:cNvSpPr/>
          <p:nvPr/>
        </p:nvSpPr>
        <p:spPr>
          <a:xfrm>
            <a:off x="183896" y="6393934"/>
            <a:ext cx="7690103" cy="369332"/>
          </a:xfrm>
          <a:prstGeom prst="rect">
            <a:avLst/>
          </a:prstGeom>
        </p:spPr>
        <p:txBody>
          <a:bodyPr wrap="square">
            <a:spAutoFit/>
          </a:bodyPr>
          <a:lstStyle/>
          <a:p>
            <a:r>
              <a:rPr lang="hu-HU" dirty="0" smtClean="0">
                <a:solidFill>
                  <a:schemeClr val="tx1">
                    <a:lumMod val="95000"/>
                    <a:lumOff val="5000"/>
                  </a:schemeClr>
                </a:solidFill>
              </a:rPr>
              <a:t>PDCA </a:t>
            </a:r>
            <a:r>
              <a:rPr lang="hu-HU" dirty="0" err="1" smtClean="0">
                <a:solidFill>
                  <a:schemeClr val="tx1">
                    <a:lumMod val="95000"/>
                    <a:lumOff val="5000"/>
                  </a:schemeClr>
                </a:solidFill>
              </a:rPr>
              <a:t>in</a:t>
            </a:r>
            <a:r>
              <a:rPr lang="hu-HU" dirty="0" smtClean="0">
                <a:solidFill>
                  <a:schemeClr val="tx1">
                    <a:lumMod val="95000"/>
                    <a:lumOff val="5000"/>
                  </a:schemeClr>
                </a:solidFill>
              </a:rPr>
              <a:t> Education</a:t>
            </a:r>
            <a:endParaRPr lang="hu-HU" dirty="0">
              <a:solidFill>
                <a:schemeClr val="tx1">
                  <a:lumMod val="95000"/>
                  <a:lumOff val="5000"/>
                </a:schemeClr>
              </a:solidFill>
            </a:endParaRPr>
          </a:p>
        </p:txBody>
      </p:sp>
    </p:spTree>
    <p:extLst>
      <p:ext uri="{BB962C8B-B14F-4D97-AF65-F5344CB8AC3E}">
        <p14:creationId xmlns:p14="http://schemas.microsoft.com/office/powerpoint/2010/main" val="2721620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Die</a:t>
            </a:r>
            <a:r>
              <a:rPr lang="hu-HU" dirty="0"/>
              <a:t> PDCA-</a:t>
            </a:r>
            <a:r>
              <a:rPr lang="de-AT" dirty="0"/>
              <a:t>Methode </a:t>
            </a:r>
            <a:r>
              <a:rPr lang="hu-HU" dirty="0" smtClean="0"/>
              <a:t>: </a:t>
            </a:r>
            <a:r>
              <a:rPr lang="hu-HU" sz="6000" b="1" dirty="0" smtClean="0"/>
              <a:t>PLAN</a:t>
            </a:r>
            <a:r>
              <a:rPr lang="de-AT" sz="6000" b="1" dirty="0" smtClean="0"/>
              <a:t> „planen“</a:t>
            </a:r>
            <a:endParaRPr lang="en-US" b="1"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5346700" y="2133600"/>
            <a:ext cx="5524500" cy="4154984"/>
          </a:xfrm>
          <a:prstGeom prst="rect">
            <a:avLst/>
          </a:prstGeom>
          <a:noFill/>
        </p:spPr>
        <p:txBody>
          <a:bodyPr wrap="square" rtlCol="0">
            <a:spAutoFit/>
          </a:bodyPr>
          <a:lstStyle/>
          <a:p>
            <a:r>
              <a:rPr lang="de-AT" sz="2400" dirty="0"/>
              <a:t>Legen Sie die Ziele und Prozesse fest, die notwendig sind, um Ergebnisse in Übereinstimmung mit dem erwarteten Output (dem Ziel oder den Zielen) zu liefern. Durch die Festlegung der </a:t>
            </a:r>
            <a:r>
              <a:rPr lang="de-AT" sz="2400" dirty="0" smtClean="0"/>
              <a:t>Erwartungen hinsichtlich der Ergebnisse </a:t>
            </a:r>
            <a:r>
              <a:rPr lang="de-AT" sz="2400" dirty="0"/>
              <a:t>ist auch die Vollständigkeit und Richtigkeit der </a:t>
            </a:r>
            <a:r>
              <a:rPr lang="de-AT" sz="2400" dirty="0" smtClean="0"/>
              <a:t>Beschreibung </a:t>
            </a:r>
            <a:r>
              <a:rPr lang="de-AT" sz="2400" dirty="0"/>
              <a:t>ein Teil der angestrebten Verbesserung. Wenn möglich, beginnen Sie im kleinen Maßstab, um mögliche Auswirkungen zu testen.</a:t>
            </a:r>
            <a:endParaRPr lang="hu-HU" sz="2400" dirty="0"/>
          </a:p>
        </p:txBody>
      </p:sp>
      <p:pic>
        <p:nvPicPr>
          <p:cNvPr id="2050" name="Picture 2" descr="Image result for plan teac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2133600"/>
            <a:ext cx="4762500" cy="3524251"/>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183896" y="6393934"/>
            <a:ext cx="7690103" cy="369332"/>
          </a:xfrm>
          <a:prstGeom prst="rect">
            <a:avLst/>
          </a:prstGeom>
        </p:spPr>
        <p:txBody>
          <a:bodyPr wrap="square">
            <a:spAutoFit/>
          </a:bodyPr>
          <a:lstStyle/>
          <a:p>
            <a:r>
              <a:rPr lang="hu-HU" dirty="0" smtClean="0">
                <a:solidFill>
                  <a:schemeClr val="tx1">
                    <a:lumMod val="95000"/>
                    <a:lumOff val="5000"/>
                  </a:schemeClr>
                </a:solidFill>
              </a:rPr>
              <a:t>PLAN</a:t>
            </a:r>
            <a:endParaRPr lang="hu-HU" dirty="0">
              <a:solidFill>
                <a:schemeClr val="tx1">
                  <a:lumMod val="95000"/>
                  <a:lumOff val="5000"/>
                </a:schemeClr>
              </a:solidFill>
            </a:endParaRPr>
          </a:p>
        </p:txBody>
      </p:sp>
    </p:spTree>
    <p:extLst>
      <p:ext uri="{BB962C8B-B14F-4D97-AF65-F5344CB8AC3E}">
        <p14:creationId xmlns:p14="http://schemas.microsoft.com/office/powerpoint/2010/main" val="2972690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0062"/>
            <a:ext cx="10058400" cy="1450757"/>
          </a:xfrm>
        </p:spPr>
        <p:txBody>
          <a:bodyPr/>
          <a:lstStyle/>
          <a:p>
            <a:r>
              <a:rPr lang="de-AT" dirty="0"/>
              <a:t>Die</a:t>
            </a:r>
            <a:r>
              <a:rPr lang="hu-HU" dirty="0"/>
              <a:t> PDCA-</a:t>
            </a:r>
            <a:r>
              <a:rPr lang="de-AT" dirty="0"/>
              <a:t>Methode </a:t>
            </a:r>
            <a:r>
              <a:rPr lang="hu-HU" dirty="0" smtClean="0"/>
              <a:t>: </a:t>
            </a:r>
            <a:r>
              <a:rPr lang="hu-HU" sz="6000" b="1" dirty="0" smtClean="0"/>
              <a:t>DO</a:t>
            </a:r>
            <a:r>
              <a:rPr lang="de-AT" sz="6000" b="1" dirty="0" smtClean="0"/>
              <a:t> „handeln“</a:t>
            </a:r>
            <a:endParaRPr lang="en-US" b="1"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097280" y="2569775"/>
            <a:ext cx="3543300" cy="3046988"/>
          </a:xfrm>
          <a:prstGeom prst="rect">
            <a:avLst/>
          </a:prstGeom>
          <a:noFill/>
          <a:ln>
            <a:solidFill>
              <a:schemeClr val="accent1">
                <a:lumMod val="60000"/>
                <a:lumOff val="40000"/>
              </a:schemeClr>
            </a:solidFill>
          </a:ln>
        </p:spPr>
        <p:txBody>
          <a:bodyPr wrap="square" rtlCol="0">
            <a:spAutoFit/>
          </a:bodyPr>
          <a:lstStyle/>
          <a:p>
            <a:r>
              <a:rPr lang="en-GB" sz="2400" dirty="0" err="1" smtClean="0"/>
              <a:t>Setzen</a:t>
            </a:r>
            <a:r>
              <a:rPr lang="en-GB" sz="2400" dirty="0" smtClean="0"/>
              <a:t> </a:t>
            </a:r>
            <a:r>
              <a:rPr lang="en-GB" sz="2400" dirty="0" err="1" smtClean="0"/>
              <a:t>Sie</a:t>
            </a:r>
            <a:r>
              <a:rPr lang="en-GB" sz="2400" dirty="0" smtClean="0"/>
              <a:t> den Plan um, </a:t>
            </a:r>
            <a:r>
              <a:rPr lang="en-GB" sz="2400" dirty="0" err="1" smtClean="0"/>
              <a:t>führen</a:t>
            </a:r>
            <a:r>
              <a:rPr lang="en-GB" sz="2400" dirty="0" smtClean="0"/>
              <a:t> </a:t>
            </a:r>
            <a:r>
              <a:rPr lang="en-GB" sz="2400" dirty="0" err="1" smtClean="0"/>
              <a:t>Sie</a:t>
            </a:r>
            <a:r>
              <a:rPr lang="en-GB" sz="2400" dirty="0" smtClean="0"/>
              <a:t> den </a:t>
            </a:r>
            <a:r>
              <a:rPr lang="en-GB" sz="2400" dirty="0" err="1" smtClean="0"/>
              <a:t>Prozess</a:t>
            </a:r>
            <a:r>
              <a:rPr lang="en-GB" sz="2400" dirty="0" smtClean="0"/>
              <a:t> </a:t>
            </a:r>
            <a:r>
              <a:rPr lang="en-GB" sz="2400" dirty="0" err="1" smtClean="0"/>
              <a:t>aus</a:t>
            </a:r>
            <a:r>
              <a:rPr lang="en-GB" sz="2400" dirty="0" smtClean="0"/>
              <a:t> und </a:t>
            </a:r>
            <a:r>
              <a:rPr lang="en-GB" sz="2400" dirty="0" err="1" smtClean="0"/>
              <a:t>machen</a:t>
            </a:r>
            <a:r>
              <a:rPr lang="en-GB" sz="2400" dirty="0" smtClean="0"/>
              <a:t> </a:t>
            </a:r>
            <a:r>
              <a:rPr lang="en-GB" sz="2400" dirty="0" err="1" smtClean="0"/>
              <a:t>Sie</a:t>
            </a:r>
            <a:r>
              <a:rPr lang="en-GB" sz="2400" dirty="0" smtClean="0"/>
              <a:t> das </a:t>
            </a:r>
            <a:r>
              <a:rPr lang="en-GB" sz="2400" dirty="0" err="1" smtClean="0"/>
              <a:t>Produkt</a:t>
            </a:r>
            <a:r>
              <a:rPr lang="en-GB" sz="2400" dirty="0" smtClean="0"/>
              <a:t>. </a:t>
            </a:r>
            <a:r>
              <a:rPr lang="en-GB" sz="2400" dirty="0" err="1" smtClean="0"/>
              <a:t>Sammeln</a:t>
            </a:r>
            <a:r>
              <a:rPr lang="en-GB" sz="2400" dirty="0" smtClean="0"/>
              <a:t> </a:t>
            </a:r>
            <a:r>
              <a:rPr lang="en-GB" sz="2400" dirty="0" err="1" smtClean="0"/>
              <a:t>Sie</a:t>
            </a:r>
            <a:r>
              <a:rPr lang="en-GB" sz="2400" dirty="0" smtClean="0"/>
              <a:t> </a:t>
            </a:r>
            <a:r>
              <a:rPr lang="en-GB" sz="2400" dirty="0" err="1" smtClean="0"/>
              <a:t>Daten</a:t>
            </a:r>
            <a:r>
              <a:rPr lang="en-GB" sz="2400" dirty="0" smtClean="0"/>
              <a:t> </a:t>
            </a:r>
            <a:r>
              <a:rPr lang="en-GB" sz="2400" dirty="0" err="1" smtClean="0"/>
              <a:t>für</a:t>
            </a:r>
            <a:r>
              <a:rPr lang="en-GB" sz="2400" dirty="0" smtClean="0"/>
              <a:t> </a:t>
            </a:r>
            <a:r>
              <a:rPr lang="en-GB" sz="2400" dirty="0" err="1" smtClean="0"/>
              <a:t>Tabellen</a:t>
            </a:r>
            <a:r>
              <a:rPr lang="en-GB" sz="2400" dirty="0" smtClean="0"/>
              <a:t> und </a:t>
            </a:r>
            <a:r>
              <a:rPr lang="en-GB" sz="2400" dirty="0" err="1" smtClean="0"/>
              <a:t>Analysen</a:t>
            </a:r>
            <a:r>
              <a:rPr lang="en-GB" sz="2400" dirty="0" smtClean="0"/>
              <a:t>, </a:t>
            </a:r>
            <a:r>
              <a:rPr lang="en-GB" sz="2400" dirty="0" err="1" smtClean="0"/>
              <a:t>indem</a:t>
            </a:r>
            <a:r>
              <a:rPr lang="en-GB" sz="2400" dirty="0" smtClean="0"/>
              <a:t> </a:t>
            </a:r>
            <a:r>
              <a:rPr lang="en-GB" sz="2400" dirty="0" err="1" smtClean="0"/>
              <a:t>Sie</a:t>
            </a:r>
            <a:r>
              <a:rPr lang="en-GB" sz="2400" dirty="0" smtClean="0"/>
              <a:t> die </a:t>
            </a:r>
            <a:r>
              <a:rPr lang="en-GB" sz="2400" dirty="0" err="1" smtClean="0"/>
              <a:t>nächsten</a:t>
            </a:r>
            <a:r>
              <a:rPr lang="en-GB" sz="2400" dirty="0" smtClean="0"/>
              <a:t> </a:t>
            </a:r>
            <a:r>
              <a:rPr lang="en-GB" sz="2400" dirty="0" err="1" smtClean="0"/>
              <a:t>Schritte</a:t>
            </a:r>
            <a:r>
              <a:rPr lang="en-GB" sz="2400" dirty="0" smtClean="0"/>
              <a:t>, "</a:t>
            </a:r>
            <a:r>
              <a:rPr lang="en-GB" sz="2400" dirty="0"/>
              <a:t>CHECK" </a:t>
            </a:r>
            <a:r>
              <a:rPr lang="en-GB" sz="2400" dirty="0" smtClean="0"/>
              <a:t>und </a:t>
            </a:r>
            <a:r>
              <a:rPr lang="en-GB" sz="2400" dirty="0"/>
              <a:t>"ACT" </a:t>
            </a:r>
            <a:r>
              <a:rPr lang="en-GB" sz="2400" dirty="0" err="1" smtClean="0"/>
              <a:t>ausführen</a:t>
            </a:r>
            <a:r>
              <a:rPr lang="en-GB" sz="2400" dirty="0" smtClean="0"/>
              <a:t>.</a:t>
            </a:r>
            <a:endParaRPr lang="hu-HU" sz="2400" dirty="0"/>
          </a:p>
        </p:txBody>
      </p:sp>
      <p:pic>
        <p:nvPicPr>
          <p:cNvPr id="5" name="Picture 2" descr="http://asq.org/img/laq/ppit-pdsa-examp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57" y="1369061"/>
            <a:ext cx="6303343" cy="4826000"/>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183896" y="6393934"/>
            <a:ext cx="7690103" cy="369332"/>
          </a:xfrm>
          <a:prstGeom prst="rect">
            <a:avLst/>
          </a:prstGeom>
        </p:spPr>
        <p:txBody>
          <a:bodyPr wrap="square">
            <a:spAutoFit/>
          </a:bodyPr>
          <a:lstStyle/>
          <a:p>
            <a:r>
              <a:rPr lang="hu-HU" dirty="0" smtClean="0">
                <a:solidFill>
                  <a:schemeClr val="tx1">
                    <a:lumMod val="95000"/>
                    <a:lumOff val="5000"/>
                  </a:schemeClr>
                </a:solidFill>
              </a:rPr>
              <a:t>DO </a:t>
            </a:r>
            <a:r>
              <a:rPr lang="hu-HU" dirty="0" err="1" smtClean="0">
                <a:solidFill>
                  <a:schemeClr val="tx1">
                    <a:lumMod val="95000"/>
                    <a:lumOff val="5000"/>
                  </a:schemeClr>
                </a:solidFill>
              </a:rPr>
              <a:t>with</a:t>
            </a:r>
            <a:r>
              <a:rPr lang="hu-HU" dirty="0" smtClean="0">
                <a:solidFill>
                  <a:schemeClr val="tx1">
                    <a:lumMod val="95000"/>
                    <a:lumOff val="5000"/>
                  </a:schemeClr>
                </a:solidFill>
              </a:rPr>
              <a:t> </a:t>
            </a:r>
            <a:r>
              <a:rPr lang="hu-HU" dirty="0" err="1" smtClean="0">
                <a:solidFill>
                  <a:schemeClr val="tx1">
                    <a:lumMod val="95000"/>
                    <a:lumOff val="5000"/>
                  </a:schemeClr>
                </a:solidFill>
              </a:rPr>
              <a:t>two</a:t>
            </a:r>
            <a:r>
              <a:rPr lang="hu-HU" dirty="0" smtClean="0">
                <a:solidFill>
                  <a:schemeClr val="tx1">
                    <a:lumMod val="95000"/>
                    <a:lumOff val="5000"/>
                  </a:schemeClr>
                </a:solidFill>
              </a:rPr>
              <a:t> </a:t>
            </a:r>
            <a:r>
              <a:rPr lang="hu-HU" dirty="0" err="1" smtClean="0">
                <a:solidFill>
                  <a:schemeClr val="tx1">
                    <a:lumMod val="95000"/>
                    <a:lumOff val="5000"/>
                  </a:schemeClr>
                </a:solidFill>
              </a:rPr>
              <a:t>steps</a:t>
            </a:r>
            <a:endParaRPr lang="hu-HU" dirty="0">
              <a:solidFill>
                <a:schemeClr val="tx1">
                  <a:lumMod val="95000"/>
                  <a:lumOff val="5000"/>
                </a:schemeClr>
              </a:solidFill>
            </a:endParaRPr>
          </a:p>
        </p:txBody>
      </p:sp>
    </p:spTree>
    <p:extLst>
      <p:ext uri="{BB962C8B-B14F-4D97-AF65-F5344CB8AC3E}">
        <p14:creationId xmlns:p14="http://schemas.microsoft.com/office/powerpoint/2010/main" val="584145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1764</Words>
  <Application>Microsoft Office PowerPoint</Application>
  <PresentationFormat>Benutzerdefiniert</PresentationFormat>
  <Paragraphs>132</Paragraphs>
  <Slides>24</Slides>
  <Notes>23</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Retrospect</vt:lpstr>
      <vt:lpstr>PowerPoint-Präsentation</vt:lpstr>
      <vt:lpstr>Lernziele</vt:lpstr>
      <vt:lpstr>Aufgabenliste vor Beginn des Trainings</vt:lpstr>
      <vt:lpstr>Einführung</vt:lpstr>
      <vt:lpstr>Einführung</vt:lpstr>
      <vt:lpstr>Die PDCA-Methode</vt:lpstr>
      <vt:lpstr>PowerPoint-Präsentation</vt:lpstr>
      <vt:lpstr>Die PDCA-Methode : PLAN „planen“</vt:lpstr>
      <vt:lpstr>Die PDCA-Methode : DO „handeln“</vt:lpstr>
      <vt:lpstr>Die PDCA-Methode: CHECK „überprüfen“</vt:lpstr>
      <vt:lpstr>Die PDCA-Methode : ACT „standardisieren“</vt:lpstr>
      <vt:lpstr>Wozu sind Umfragen gut?</vt:lpstr>
      <vt:lpstr>Fragebögen online erstellen</vt:lpstr>
      <vt:lpstr>PowerPoint-Präsentation</vt:lpstr>
      <vt:lpstr>PowerPoint-Präsentation</vt:lpstr>
      <vt:lpstr>PowerPoint-Präsentation</vt:lpstr>
      <vt:lpstr>PowerPoint-Präsentation</vt:lpstr>
      <vt:lpstr>PowerPoint-Präsentation</vt:lpstr>
      <vt:lpstr>PowerPoint-Präsentation</vt:lpstr>
      <vt:lpstr>Aufgaben, Gemeinschaftsarbeit</vt:lpstr>
      <vt:lpstr>Bibliographie</vt:lpstr>
      <vt:lpstr>Nützliche Internetseiten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iTstudy</dc:creator>
  <cp:lastModifiedBy>iscn</cp:lastModifiedBy>
  <cp:revision>103</cp:revision>
  <dcterms:created xsi:type="dcterms:W3CDTF">2017-02-15T07:18:39Z</dcterms:created>
  <dcterms:modified xsi:type="dcterms:W3CDTF">2017-10-04T08:28:37Z</dcterms:modified>
</cp:coreProperties>
</file>