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7" r:id="rId1"/>
  </p:sldMasterIdLst>
  <p:notesMasterIdLst>
    <p:notesMasterId r:id="rId53"/>
  </p:notesMasterIdLst>
  <p:handoutMasterIdLst>
    <p:handoutMasterId r:id="rId54"/>
  </p:handoutMasterIdLst>
  <p:sldIdLst>
    <p:sldId id="256" r:id="rId2"/>
    <p:sldId id="261" r:id="rId3"/>
    <p:sldId id="277" r:id="rId4"/>
    <p:sldId id="393" r:id="rId5"/>
    <p:sldId id="371" r:id="rId6"/>
    <p:sldId id="259" r:id="rId7"/>
    <p:sldId id="370" r:id="rId8"/>
    <p:sldId id="288" r:id="rId9"/>
    <p:sldId id="284" r:id="rId10"/>
    <p:sldId id="358" r:id="rId11"/>
    <p:sldId id="280" r:id="rId12"/>
    <p:sldId id="386" r:id="rId13"/>
    <p:sldId id="293" r:id="rId14"/>
    <p:sldId id="396" r:id="rId15"/>
    <p:sldId id="363" r:id="rId16"/>
    <p:sldId id="297" r:id="rId17"/>
    <p:sldId id="391" r:id="rId18"/>
    <p:sldId id="301" r:id="rId19"/>
    <p:sldId id="304" r:id="rId20"/>
    <p:sldId id="375" r:id="rId21"/>
    <p:sldId id="354" r:id="rId22"/>
    <p:sldId id="394" r:id="rId23"/>
    <p:sldId id="362" r:id="rId24"/>
    <p:sldId id="399" r:id="rId25"/>
    <p:sldId id="329" r:id="rId26"/>
    <p:sldId id="331" r:id="rId27"/>
    <p:sldId id="332" r:id="rId28"/>
    <p:sldId id="355" r:id="rId29"/>
    <p:sldId id="357" r:id="rId30"/>
    <p:sldId id="333" r:id="rId31"/>
    <p:sldId id="400" r:id="rId32"/>
    <p:sldId id="334" r:id="rId33"/>
    <p:sldId id="350" r:id="rId34"/>
    <p:sldId id="335" r:id="rId35"/>
    <p:sldId id="389" r:id="rId36"/>
    <p:sldId id="390" r:id="rId37"/>
    <p:sldId id="351" r:id="rId38"/>
    <p:sldId id="336" r:id="rId39"/>
    <p:sldId id="365" r:id="rId40"/>
    <p:sldId id="337" r:id="rId41"/>
    <p:sldId id="338" r:id="rId42"/>
    <p:sldId id="376" r:id="rId43"/>
    <p:sldId id="340" r:id="rId44"/>
    <p:sldId id="378" r:id="rId45"/>
    <p:sldId id="387" r:id="rId46"/>
    <p:sldId id="379" r:id="rId47"/>
    <p:sldId id="380" r:id="rId48"/>
    <p:sldId id="381" r:id="rId49"/>
    <p:sldId id="383" r:id="rId50"/>
    <p:sldId id="384" r:id="rId51"/>
    <p:sldId id="275" r:id="rId52"/>
  </p:sldIdLst>
  <p:sldSz cx="12192000" cy="6858000"/>
  <p:notesSz cx="7099300" cy="102235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220">
          <p15:clr>
            <a:srgbClr val="A4A3A4"/>
          </p15:clr>
        </p15:guide>
        <p15:guide id="2" pos="223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rška" initials="Urska" lastIdx="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422" autoAdjust="0"/>
    <p:restoredTop sz="72424" autoAdjust="0"/>
  </p:normalViewPr>
  <p:slideViewPr>
    <p:cSldViewPr snapToGrid="0" snapToObjects="1">
      <p:cViewPr varScale="1">
        <p:scale>
          <a:sx n="67" d="100"/>
          <a:sy n="67" d="100"/>
        </p:scale>
        <p:origin x="1056" y="6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70" d="100"/>
          <a:sy n="70" d="100"/>
        </p:scale>
        <p:origin x="-3384" y="-114"/>
      </p:cViewPr>
      <p:guideLst>
        <p:guide orient="horz" pos="3220"/>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3076363" cy="512950"/>
          </a:xfrm>
          <a:prstGeom prst="rect">
            <a:avLst/>
          </a:prstGeom>
        </p:spPr>
        <p:txBody>
          <a:bodyPr vert="horz" lIns="98984" tIns="49492" rIns="98984" bIns="49492" rtlCol="0"/>
          <a:lstStyle>
            <a:lvl1pPr algn="l">
              <a:defRPr sz="1300"/>
            </a:lvl1pPr>
          </a:lstStyle>
          <a:p>
            <a:endParaRPr lang="sl-SI"/>
          </a:p>
        </p:txBody>
      </p:sp>
      <p:sp>
        <p:nvSpPr>
          <p:cNvPr id="3" name="Označba mesta datuma 2"/>
          <p:cNvSpPr>
            <a:spLocks noGrp="1"/>
          </p:cNvSpPr>
          <p:nvPr>
            <p:ph type="dt" sz="quarter" idx="1"/>
          </p:nvPr>
        </p:nvSpPr>
        <p:spPr>
          <a:xfrm>
            <a:off x="4021294" y="0"/>
            <a:ext cx="3076363" cy="512950"/>
          </a:xfrm>
          <a:prstGeom prst="rect">
            <a:avLst/>
          </a:prstGeom>
        </p:spPr>
        <p:txBody>
          <a:bodyPr vert="horz" lIns="98984" tIns="49492" rIns="98984" bIns="49492" rtlCol="0"/>
          <a:lstStyle>
            <a:lvl1pPr algn="r">
              <a:defRPr sz="1300"/>
            </a:lvl1pPr>
          </a:lstStyle>
          <a:p>
            <a:endParaRPr lang="sl-SI" dirty="0"/>
          </a:p>
        </p:txBody>
      </p:sp>
      <p:sp>
        <p:nvSpPr>
          <p:cNvPr id="4" name="Označba mesta noge 3"/>
          <p:cNvSpPr>
            <a:spLocks noGrp="1"/>
          </p:cNvSpPr>
          <p:nvPr>
            <p:ph type="ftr" sz="quarter" idx="2"/>
          </p:nvPr>
        </p:nvSpPr>
        <p:spPr>
          <a:xfrm>
            <a:off x="0" y="9710551"/>
            <a:ext cx="3076363" cy="512949"/>
          </a:xfrm>
          <a:prstGeom prst="rect">
            <a:avLst/>
          </a:prstGeom>
        </p:spPr>
        <p:txBody>
          <a:bodyPr vert="horz" lIns="98984" tIns="49492" rIns="98984" bIns="49492" rtlCol="0" anchor="b"/>
          <a:lstStyle>
            <a:lvl1pPr algn="l">
              <a:defRPr sz="1300"/>
            </a:lvl1pPr>
          </a:lstStyle>
          <a:p>
            <a:endParaRPr lang="sl-SI"/>
          </a:p>
        </p:txBody>
      </p:sp>
      <p:sp>
        <p:nvSpPr>
          <p:cNvPr id="5" name="Označba mesta številke diapozitiva 4"/>
          <p:cNvSpPr>
            <a:spLocks noGrp="1"/>
          </p:cNvSpPr>
          <p:nvPr>
            <p:ph type="sldNum" sz="quarter" idx="3"/>
          </p:nvPr>
        </p:nvSpPr>
        <p:spPr>
          <a:xfrm>
            <a:off x="4021294" y="9710551"/>
            <a:ext cx="3076363" cy="512949"/>
          </a:xfrm>
          <a:prstGeom prst="rect">
            <a:avLst/>
          </a:prstGeom>
        </p:spPr>
        <p:txBody>
          <a:bodyPr vert="horz" lIns="98984" tIns="49492" rIns="98984" bIns="49492" rtlCol="0" anchor="b"/>
          <a:lstStyle>
            <a:lvl1pPr algn="r">
              <a:defRPr sz="1300"/>
            </a:lvl1pPr>
          </a:lstStyle>
          <a:p>
            <a:fld id="{13CE6B02-271F-42D2-A2B5-A638B497C068}" type="slidenum">
              <a:rPr lang="sl-SI" smtClean="0"/>
              <a:pPr/>
              <a:t>‹Nr.›</a:t>
            </a:fld>
            <a:endParaRPr lang="sl-SI" dirty="0" smtClean="0"/>
          </a:p>
          <a:p>
            <a:r>
              <a:rPr lang="sl-SI" dirty="0" smtClean="0"/>
              <a:t>© B. Likar</a:t>
            </a:r>
            <a:endParaRPr lang="sl-SI" dirty="0"/>
          </a:p>
        </p:txBody>
      </p:sp>
    </p:spTree>
    <p:extLst>
      <p:ext uri="{BB962C8B-B14F-4D97-AF65-F5344CB8AC3E}">
        <p14:creationId xmlns:p14="http://schemas.microsoft.com/office/powerpoint/2010/main" val="4063299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3076363" cy="512950"/>
          </a:xfrm>
          <a:prstGeom prst="rect">
            <a:avLst/>
          </a:prstGeom>
        </p:spPr>
        <p:txBody>
          <a:bodyPr vert="horz" lIns="98984" tIns="49492" rIns="98984" bIns="49492" rtlCol="0"/>
          <a:lstStyle>
            <a:lvl1pPr algn="l">
              <a:defRPr sz="1300"/>
            </a:lvl1pPr>
          </a:lstStyle>
          <a:p>
            <a:endParaRPr lang="hu-HU"/>
          </a:p>
        </p:txBody>
      </p:sp>
      <p:sp>
        <p:nvSpPr>
          <p:cNvPr id="3" name="Dátum helye 2"/>
          <p:cNvSpPr>
            <a:spLocks noGrp="1"/>
          </p:cNvSpPr>
          <p:nvPr>
            <p:ph type="dt" idx="1"/>
          </p:nvPr>
        </p:nvSpPr>
        <p:spPr>
          <a:xfrm>
            <a:off x="4021294" y="0"/>
            <a:ext cx="3076363" cy="512950"/>
          </a:xfrm>
          <a:prstGeom prst="rect">
            <a:avLst/>
          </a:prstGeom>
        </p:spPr>
        <p:txBody>
          <a:bodyPr vert="horz" lIns="98984" tIns="49492" rIns="98984" bIns="49492" rtlCol="0"/>
          <a:lstStyle>
            <a:lvl1pPr algn="r">
              <a:defRPr sz="1300"/>
            </a:lvl1pPr>
          </a:lstStyle>
          <a:p>
            <a:fld id="{7D6AC242-29AA-4844-BF2D-23DE426A8B69}" type="datetimeFigureOut">
              <a:rPr lang="hu-HU" smtClean="0"/>
              <a:pPr/>
              <a:t>2017. 10. 05.</a:t>
            </a:fld>
            <a:endParaRPr lang="hu-HU"/>
          </a:p>
        </p:txBody>
      </p:sp>
      <p:sp>
        <p:nvSpPr>
          <p:cNvPr id="4" name="Diakép helye 3"/>
          <p:cNvSpPr>
            <a:spLocks noGrp="1" noRot="1" noChangeAspect="1"/>
          </p:cNvSpPr>
          <p:nvPr>
            <p:ph type="sldImg" idx="2"/>
          </p:nvPr>
        </p:nvSpPr>
        <p:spPr>
          <a:xfrm>
            <a:off x="482600" y="1277938"/>
            <a:ext cx="6134100" cy="3451225"/>
          </a:xfrm>
          <a:prstGeom prst="rect">
            <a:avLst/>
          </a:prstGeom>
          <a:noFill/>
          <a:ln w="12700">
            <a:solidFill>
              <a:prstClr val="black"/>
            </a:solidFill>
          </a:ln>
        </p:spPr>
        <p:txBody>
          <a:bodyPr vert="horz" lIns="98984" tIns="49492" rIns="98984" bIns="49492" rtlCol="0" anchor="ctr"/>
          <a:lstStyle/>
          <a:p>
            <a:endParaRPr lang="hu-HU"/>
          </a:p>
        </p:txBody>
      </p:sp>
      <p:sp>
        <p:nvSpPr>
          <p:cNvPr id="5" name="Jegyzetek helye 4"/>
          <p:cNvSpPr>
            <a:spLocks noGrp="1"/>
          </p:cNvSpPr>
          <p:nvPr>
            <p:ph type="body" sz="quarter" idx="3"/>
          </p:nvPr>
        </p:nvSpPr>
        <p:spPr>
          <a:xfrm>
            <a:off x="709930" y="4920059"/>
            <a:ext cx="5679440" cy="4025503"/>
          </a:xfrm>
          <a:prstGeom prst="rect">
            <a:avLst/>
          </a:prstGeom>
        </p:spPr>
        <p:txBody>
          <a:bodyPr vert="horz" lIns="98984" tIns="49492" rIns="98984" bIns="49492" rtlCol="0"/>
          <a:lstStyle/>
          <a:p>
            <a:pPr lvl="0"/>
            <a:r>
              <a:rPr lang="en-GB" noProof="0" dirty="0" err="1" smtClean="0"/>
              <a:t>Mintaszöveg</a:t>
            </a:r>
            <a:r>
              <a:rPr lang="en-GB" noProof="0" dirty="0" smtClean="0"/>
              <a:t> </a:t>
            </a:r>
            <a:r>
              <a:rPr lang="en-GB" noProof="0" dirty="0" err="1" smtClean="0"/>
              <a:t>szerkesztése</a:t>
            </a:r>
            <a:endParaRPr lang="en-GB" noProof="0" dirty="0" smtClean="0"/>
          </a:p>
          <a:p>
            <a:pPr lvl="1"/>
            <a:r>
              <a:rPr lang="en-GB" noProof="0" dirty="0" err="1" smtClean="0"/>
              <a:t>Második</a:t>
            </a:r>
            <a:r>
              <a:rPr lang="en-GB" noProof="0" dirty="0" smtClean="0"/>
              <a:t> </a:t>
            </a:r>
            <a:r>
              <a:rPr lang="en-GB" noProof="0" dirty="0" err="1" smtClean="0"/>
              <a:t>szint</a:t>
            </a:r>
            <a:endParaRPr lang="en-GB" noProof="0" dirty="0" smtClean="0"/>
          </a:p>
          <a:p>
            <a:pPr lvl="2"/>
            <a:r>
              <a:rPr lang="en-GB" noProof="0" dirty="0" err="1" smtClean="0"/>
              <a:t>Harmadik</a:t>
            </a:r>
            <a:r>
              <a:rPr lang="en-GB" noProof="0" dirty="0" smtClean="0"/>
              <a:t> </a:t>
            </a:r>
            <a:r>
              <a:rPr lang="en-GB" noProof="0" dirty="0" err="1" smtClean="0"/>
              <a:t>szint</a:t>
            </a:r>
            <a:endParaRPr lang="en-GB" noProof="0" dirty="0" smtClean="0"/>
          </a:p>
          <a:p>
            <a:pPr lvl="3"/>
            <a:r>
              <a:rPr lang="en-GB" noProof="0" dirty="0" err="1" smtClean="0"/>
              <a:t>Negyedik</a:t>
            </a:r>
            <a:r>
              <a:rPr lang="en-GB" noProof="0" dirty="0" smtClean="0"/>
              <a:t> </a:t>
            </a:r>
            <a:r>
              <a:rPr lang="en-GB" noProof="0" dirty="0" err="1" smtClean="0"/>
              <a:t>szint</a:t>
            </a:r>
            <a:endParaRPr lang="en-GB" noProof="0" dirty="0" smtClean="0"/>
          </a:p>
          <a:p>
            <a:pPr lvl="4"/>
            <a:r>
              <a:rPr lang="en-GB" noProof="0" dirty="0" err="1" smtClean="0"/>
              <a:t>Ötödik</a:t>
            </a:r>
            <a:r>
              <a:rPr lang="en-GB" noProof="0" dirty="0" smtClean="0"/>
              <a:t> </a:t>
            </a:r>
            <a:r>
              <a:rPr lang="en-GB" noProof="0" dirty="0" err="1" smtClean="0"/>
              <a:t>szint</a:t>
            </a:r>
            <a:endParaRPr lang="en-GB" noProof="0" dirty="0"/>
          </a:p>
        </p:txBody>
      </p:sp>
      <p:sp>
        <p:nvSpPr>
          <p:cNvPr id="6" name="Élőláb helye 5"/>
          <p:cNvSpPr>
            <a:spLocks noGrp="1"/>
          </p:cNvSpPr>
          <p:nvPr>
            <p:ph type="ftr" sz="quarter" idx="4"/>
          </p:nvPr>
        </p:nvSpPr>
        <p:spPr>
          <a:xfrm>
            <a:off x="0" y="9710551"/>
            <a:ext cx="3076363" cy="512949"/>
          </a:xfrm>
          <a:prstGeom prst="rect">
            <a:avLst/>
          </a:prstGeom>
        </p:spPr>
        <p:txBody>
          <a:bodyPr vert="horz" lIns="98984" tIns="49492" rIns="98984" bIns="49492" rtlCol="0" anchor="b"/>
          <a:lstStyle>
            <a:lvl1pPr algn="l">
              <a:defRPr sz="1300"/>
            </a:lvl1pPr>
          </a:lstStyle>
          <a:p>
            <a:endParaRPr lang="hu-HU"/>
          </a:p>
        </p:txBody>
      </p:sp>
      <p:sp>
        <p:nvSpPr>
          <p:cNvPr id="7" name="Dia számának helye 6"/>
          <p:cNvSpPr>
            <a:spLocks noGrp="1"/>
          </p:cNvSpPr>
          <p:nvPr>
            <p:ph type="sldNum" sz="quarter" idx="5"/>
          </p:nvPr>
        </p:nvSpPr>
        <p:spPr>
          <a:xfrm>
            <a:off x="4021294" y="9710551"/>
            <a:ext cx="3076363" cy="512949"/>
          </a:xfrm>
          <a:prstGeom prst="rect">
            <a:avLst/>
          </a:prstGeom>
        </p:spPr>
        <p:txBody>
          <a:bodyPr vert="horz" lIns="98984" tIns="49492" rIns="98984" bIns="49492" rtlCol="0" anchor="b"/>
          <a:lstStyle>
            <a:lvl1pPr algn="r">
              <a:defRPr sz="1300"/>
            </a:lvl1pPr>
          </a:lstStyle>
          <a:p>
            <a:fld id="{79A472E4-E8CF-4752-8D89-CC6C7CAD9C51}" type="slidenum">
              <a:rPr lang="hu-HU" smtClean="0"/>
              <a:pPr/>
              <a:t>‹Nr.›</a:t>
            </a:fld>
            <a:endParaRPr lang="hu-HU"/>
          </a:p>
        </p:txBody>
      </p:sp>
    </p:spTree>
    <p:extLst>
      <p:ext uri="{BB962C8B-B14F-4D97-AF65-F5344CB8AC3E}">
        <p14:creationId xmlns:p14="http://schemas.microsoft.com/office/powerpoint/2010/main" val="2400680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researchgate.net/publication/283463535_Managing_Innovation_and_RD_Processes_in_EU_Environment"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defTabSz="989838">
              <a:defRPr/>
            </a:pPr>
            <a:endParaRPr lang="hu-HU" dirty="0"/>
          </a:p>
        </p:txBody>
      </p:sp>
      <p:sp>
        <p:nvSpPr>
          <p:cNvPr id="4" name="Dia számának helye 3"/>
          <p:cNvSpPr>
            <a:spLocks noGrp="1"/>
          </p:cNvSpPr>
          <p:nvPr>
            <p:ph type="sldNum" sz="quarter" idx="10"/>
          </p:nvPr>
        </p:nvSpPr>
        <p:spPr/>
        <p:txBody>
          <a:bodyPr/>
          <a:lstStyle/>
          <a:p>
            <a:fld id="{79A472E4-E8CF-4752-8D89-CC6C7CAD9C51}" type="slidenum">
              <a:rPr lang="hu-HU" smtClean="0"/>
              <a:pPr/>
              <a:t>1</a:t>
            </a:fld>
            <a:endParaRPr lang="hu-HU"/>
          </a:p>
        </p:txBody>
      </p:sp>
    </p:spTree>
    <p:extLst>
      <p:ext uri="{BB962C8B-B14F-4D97-AF65-F5344CB8AC3E}">
        <p14:creationId xmlns:p14="http://schemas.microsoft.com/office/powerpoint/2010/main" val="3727486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30" name="Rectangle 6"/>
          <p:cNvSpPr>
            <a:spLocks noGrp="1" noChangeArrowheads="1"/>
          </p:cNvSpPr>
          <p:nvPr>
            <p:ph type="ftr" sz="quarter" idx="4"/>
          </p:nvPr>
        </p:nvSpPr>
        <p:spPr>
          <a:noFill/>
        </p:spPr>
        <p:txBody>
          <a:bodyPr/>
          <a:lstStyle/>
          <a:p>
            <a:r>
              <a:rPr lang="sl-SI" smtClean="0"/>
              <a:t>dr. Borut Likar</a:t>
            </a:r>
          </a:p>
        </p:txBody>
      </p:sp>
      <p:sp>
        <p:nvSpPr>
          <p:cNvPr id="739331" name="Rectangle 7"/>
          <p:cNvSpPr>
            <a:spLocks noGrp="1" noChangeArrowheads="1"/>
          </p:cNvSpPr>
          <p:nvPr>
            <p:ph type="sldNum" sz="quarter" idx="5"/>
          </p:nvPr>
        </p:nvSpPr>
        <p:spPr>
          <a:noFill/>
        </p:spPr>
        <p:txBody>
          <a:bodyPr/>
          <a:lstStyle/>
          <a:p>
            <a:fld id="{54B709DA-B1BF-42D8-97DC-E87D6C20E2D2}" type="slidenum">
              <a:rPr lang="sl-SI" smtClean="0"/>
              <a:pPr/>
              <a:t>10</a:t>
            </a:fld>
            <a:endParaRPr lang="sl-SI" smtClean="0"/>
          </a:p>
        </p:txBody>
      </p:sp>
      <p:sp>
        <p:nvSpPr>
          <p:cNvPr id="739332" name="Rectangle 2"/>
          <p:cNvSpPr>
            <a:spLocks noGrp="1" noRot="1" noChangeAspect="1" noChangeArrowheads="1" noTextEdit="1"/>
          </p:cNvSpPr>
          <p:nvPr>
            <p:ph type="sldImg"/>
          </p:nvPr>
        </p:nvSpPr>
        <p:spPr>
          <a:xfrm>
            <a:off x="144463" y="766763"/>
            <a:ext cx="6813550" cy="3833812"/>
          </a:xfrm>
          <a:ln/>
        </p:spPr>
      </p:sp>
      <p:sp>
        <p:nvSpPr>
          <p:cNvPr id="739333"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noProof="0" dirty="0" smtClean="0"/>
              <a:t>Template</a:t>
            </a:r>
            <a:r>
              <a:rPr lang="en-GB" sz="1200" noProof="0" dirty="0" smtClean="0"/>
              <a:t> should be used to do the Exercise and write the Report</a:t>
            </a:r>
            <a:endParaRPr lang="en-GB" sz="1200" u="sng" noProof="0" dirty="0" smtClean="0"/>
          </a:p>
          <a:p>
            <a:pPr eaLnBrk="1" hangingPunct="1"/>
            <a:endParaRPr lang="en-GB" noProof="0" dirty="0" smtClean="0"/>
          </a:p>
        </p:txBody>
      </p:sp>
    </p:spTree>
    <p:extLst>
      <p:ext uri="{BB962C8B-B14F-4D97-AF65-F5344CB8AC3E}">
        <p14:creationId xmlns:p14="http://schemas.microsoft.com/office/powerpoint/2010/main" val="1839788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de-AT" noProof="0" dirty="0" smtClean="0"/>
              <a:t>Laut Blooms  Pyramide steht Kreativität an der Spitze der Bildungspyramide.</a:t>
            </a:r>
          </a:p>
        </p:txBody>
      </p:sp>
      <p:sp>
        <p:nvSpPr>
          <p:cNvPr id="4" name="Dia számának helye 3"/>
          <p:cNvSpPr>
            <a:spLocks noGrp="1"/>
          </p:cNvSpPr>
          <p:nvPr>
            <p:ph type="sldNum" sz="quarter" idx="10"/>
          </p:nvPr>
        </p:nvSpPr>
        <p:spPr/>
        <p:txBody>
          <a:bodyPr/>
          <a:lstStyle/>
          <a:p>
            <a:fld id="{79A472E4-E8CF-4752-8D89-CC6C7CAD9C51}" type="slidenum">
              <a:rPr lang="hu-HU" smtClean="0"/>
              <a:pPr/>
              <a:t>11</a:t>
            </a:fld>
            <a:endParaRPr lang="hu-HU"/>
          </a:p>
        </p:txBody>
      </p:sp>
    </p:spTree>
    <p:extLst>
      <p:ext uri="{BB962C8B-B14F-4D97-AF65-F5344CB8AC3E}">
        <p14:creationId xmlns:p14="http://schemas.microsoft.com/office/powerpoint/2010/main" val="3840006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a:xfrm>
            <a:off x="144463" y="766763"/>
            <a:ext cx="6813550" cy="3833812"/>
          </a:xfrm>
        </p:spPr>
      </p:sp>
      <p:sp>
        <p:nvSpPr>
          <p:cNvPr id="3" name="Ograda opomb 2"/>
          <p:cNvSpPr>
            <a:spLocks noGrp="1"/>
          </p:cNvSpPr>
          <p:nvPr>
            <p:ph type="body" idx="1"/>
          </p:nvPr>
        </p:nvSpPr>
        <p:spPr/>
        <p:txBody>
          <a:bodyPr>
            <a:normAutofit/>
          </a:bodyPr>
          <a:lstStyle/>
          <a:p>
            <a:r>
              <a:rPr lang="en-GB" sz="1200" b="1" dirty="0" err="1" smtClean="0">
                <a:solidFill>
                  <a:srgbClr val="000000"/>
                </a:solidFill>
              </a:rPr>
              <a:t>Abbildung</a:t>
            </a:r>
            <a:r>
              <a:rPr lang="en-GB" sz="1200" b="1" dirty="0" smtClean="0">
                <a:solidFill>
                  <a:srgbClr val="000000"/>
                </a:solidFill>
              </a:rPr>
              <a:t> A</a:t>
            </a:r>
            <a:r>
              <a:rPr lang="en-GB" sz="1200" dirty="0" smtClean="0">
                <a:solidFill>
                  <a:srgbClr val="000000"/>
                </a:solidFill>
              </a:rPr>
              <a:t>: </a:t>
            </a:r>
            <a:r>
              <a:rPr lang="en-GB" sz="1200" dirty="0" err="1" smtClean="0">
                <a:solidFill>
                  <a:srgbClr val="000000"/>
                </a:solidFill>
              </a:rPr>
              <a:t>Gehirn</a:t>
            </a:r>
            <a:r>
              <a:rPr lang="en-GB" sz="1200" dirty="0" smtClean="0">
                <a:solidFill>
                  <a:srgbClr val="000000"/>
                </a:solidFill>
              </a:rPr>
              <a:t> </a:t>
            </a:r>
            <a:r>
              <a:rPr lang="en-GB" sz="1200" dirty="0" err="1" smtClean="0">
                <a:solidFill>
                  <a:srgbClr val="000000"/>
                </a:solidFill>
              </a:rPr>
              <a:t>bei</a:t>
            </a:r>
            <a:r>
              <a:rPr lang="en-GB" sz="1200" dirty="0" smtClean="0">
                <a:solidFill>
                  <a:srgbClr val="000000"/>
                </a:solidFill>
              </a:rPr>
              <a:t> </a:t>
            </a:r>
            <a:r>
              <a:rPr lang="en-GB" sz="1200" dirty="0" err="1" smtClean="0">
                <a:solidFill>
                  <a:srgbClr val="000000"/>
                </a:solidFill>
              </a:rPr>
              <a:t>normaler</a:t>
            </a:r>
            <a:r>
              <a:rPr lang="en-GB" sz="1200" dirty="0" smtClean="0">
                <a:solidFill>
                  <a:srgbClr val="000000"/>
                </a:solidFill>
              </a:rPr>
              <a:t> </a:t>
            </a:r>
            <a:r>
              <a:rPr lang="en-GB" sz="1200" dirty="0" err="1" smtClean="0">
                <a:solidFill>
                  <a:srgbClr val="000000"/>
                </a:solidFill>
              </a:rPr>
              <a:t>Arbeit</a:t>
            </a:r>
            <a:r>
              <a:rPr lang="en-GB" sz="1200" dirty="0" smtClean="0">
                <a:solidFill>
                  <a:srgbClr val="000000"/>
                </a:solidFill>
              </a:rPr>
              <a:t>: </a:t>
            </a:r>
            <a:r>
              <a:rPr lang="en-GB" sz="1200" dirty="0" err="1" smtClean="0">
                <a:solidFill>
                  <a:srgbClr val="000000"/>
                </a:solidFill>
              </a:rPr>
              <a:t>ein</a:t>
            </a:r>
            <a:r>
              <a:rPr lang="en-GB" sz="1200" dirty="0" smtClean="0">
                <a:solidFill>
                  <a:srgbClr val="000000"/>
                </a:solidFill>
              </a:rPr>
              <a:t> rot </a:t>
            </a:r>
            <a:r>
              <a:rPr lang="en-GB" sz="1200" dirty="0" err="1" smtClean="0">
                <a:solidFill>
                  <a:srgbClr val="000000"/>
                </a:solidFill>
              </a:rPr>
              <a:t>leuchtender</a:t>
            </a:r>
            <a:r>
              <a:rPr lang="en-GB" sz="1200" dirty="0" smtClean="0">
                <a:solidFill>
                  <a:srgbClr val="000000"/>
                </a:solidFill>
              </a:rPr>
              <a:t> </a:t>
            </a:r>
            <a:r>
              <a:rPr lang="en-GB" sz="1200" dirty="0" err="1" smtClean="0">
                <a:solidFill>
                  <a:srgbClr val="000000"/>
                </a:solidFill>
              </a:rPr>
              <a:t>hinterer</a:t>
            </a:r>
            <a:r>
              <a:rPr lang="en-GB" sz="1200" dirty="0" smtClean="0">
                <a:solidFill>
                  <a:srgbClr val="000000"/>
                </a:solidFill>
              </a:rPr>
              <a:t> </a:t>
            </a:r>
            <a:r>
              <a:rPr lang="en-GB" sz="1200" dirty="0" err="1" smtClean="0">
                <a:solidFill>
                  <a:srgbClr val="000000"/>
                </a:solidFill>
              </a:rPr>
              <a:t>Teil</a:t>
            </a:r>
            <a:r>
              <a:rPr lang="en-GB" sz="1200" dirty="0" smtClean="0">
                <a:solidFill>
                  <a:srgbClr val="000000"/>
                </a:solidFill>
              </a:rPr>
              <a:t> des </a:t>
            </a:r>
            <a:r>
              <a:rPr lang="en-GB" sz="1200" dirty="0" err="1" smtClean="0">
                <a:solidFill>
                  <a:srgbClr val="000000"/>
                </a:solidFill>
              </a:rPr>
              <a:t>Gehirns</a:t>
            </a:r>
            <a:r>
              <a:rPr lang="en-GB" sz="1200" dirty="0" smtClean="0">
                <a:solidFill>
                  <a:srgbClr val="000000"/>
                </a:solidFill>
              </a:rPr>
              <a:t>, die Person </a:t>
            </a:r>
            <a:r>
              <a:rPr lang="en-GB" sz="1200" dirty="0" err="1" smtClean="0">
                <a:solidFill>
                  <a:srgbClr val="000000"/>
                </a:solidFill>
              </a:rPr>
              <a:t>schaut</a:t>
            </a:r>
            <a:r>
              <a:rPr lang="en-GB" sz="1200" dirty="0" smtClean="0">
                <a:solidFill>
                  <a:srgbClr val="000000"/>
                </a:solidFill>
              </a:rPr>
              <a:t>. In der </a:t>
            </a:r>
            <a:r>
              <a:rPr lang="en-GB" sz="1200" dirty="0" err="1" smtClean="0">
                <a:solidFill>
                  <a:srgbClr val="000000"/>
                </a:solidFill>
              </a:rPr>
              <a:t>Mitte</a:t>
            </a:r>
            <a:r>
              <a:rPr lang="en-GB" sz="1200" dirty="0" smtClean="0">
                <a:solidFill>
                  <a:srgbClr val="000000"/>
                </a:solidFill>
              </a:rPr>
              <a:t>, </a:t>
            </a:r>
            <a:r>
              <a:rPr lang="en-GB" sz="1200" dirty="0" err="1" smtClean="0">
                <a:solidFill>
                  <a:srgbClr val="000000"/>
                </a:solidFill>
              </a:rPr>
              <a:t>leicht</a:t>
            </a:r>
            <a:r>
              <a:rPr lang="en-GB" sz="1200" dirty="0" smtClean="0">
                <a:solidFill>
                  <a:srgbClr val="000000"/>
                </a:solidFill>
              </a:rPr>
              <a:t> </a:t>
            </a:r>
            <a:r>
              <a:rPr lang="en-GB" sz="1200" dirty="0" err="1" smtClean="0">
                <a:solidFill>
                  <a:srgbClr val="000000"/>
                </a:solidFill>
              </a:rPr>
              <a:t>leuchtende</a:t>
            </a:r>
            <a:r>
              <a:rPr lang="en-GB" sz="1200" dirty="0" smtClean="0">
                <a:solidFill>
                  <a:srgbClr val="000000"/>
                </a:solidFill>
              </a:rPr>
              <a:t> </a:t>
            </a:r>
            <a:r>
              <a:rPr lang="en-GB" sz="1200" dirty="0" err="1" smtClean="0">
                <a:solidFill>
                  <a:srgbClr val="000000"/>
                </a:solidFill>
              </a:rPr>
              <a:t>Teile</a:t>
            </a:r>
            <a:r>
              <a:rPr lang="en-GB" sz="1200" dirty="0" smtClean="0">
                <a:solidFill>
                  <a:srgbClr val="000000"/>
                </a:solidFill>
              </a:rPr>
              <a:t> </a:t>
            </a:r>
            <a:r>
              <a:rPr lang="en-GB" sz="1200" dirty="0" err="1" smtClean="0">
                <a:solidFill>
                  <a:srgbClr val="000000"/>
                </a:solidFill>
              </a:rPr>
              <a:t>im</a:t>
            </a:r>
            <a:r>
              <a:rPr lang="en-GB" sz="1200" dirty="0" smtClean="0">
                <a:solidFill>
                  <a:srgbClr val="000000"/>
                </a:solidFill>
              </a:rPr>
              <a:t> </a:t>
            </a:r>
            <a:r>
              <a:rPr lang="en-GB" sz="1200" dirty="0" err="1" smtClean="0">
                <a:solidFill>
                  <a:srgbClr val="000000"/>
                </a:solidFill>
              </a:rPr>
              <a:t>Bewegungsteil</a:t>
            </a:r>
            <a:r>
              <a:rPr lang="en-GB" sz="1200" dirty="0" smtClean="0">
                <a:solidFill>
                  <a:srgbClr val="000000"/>
                </a:solidFill>
              </a:rPr>
              <a:t>, die Person </a:t>
            </a:r>
            <a:r>
              <a:rPr lang="en-GB" sz="1200" dirty="0" err="1" smtClean="0">
                <a:solidFill>
                  <a:srgbClr val="000000"/>
                </a:solidFill>
              </a:rPr>
              <a:t>kontrolliert</a:t>
            </a:r>
            <a:r>
              <a:rPr lang="en-GB" sz="1200" dirty="0" smtClean="0">
                <a:solidFill>
                  <a:srgbClr val="000000"/>
                </a:solidFill>
              </a:rPr>
              <a:t> </a:t>
            </a:r>
            <a:r>
              <a:rPr lang="en-GB" sz="1200" dirty="0" err="1" smtClean="0">
                <a:solidFill>
                  <a:srgbClr val="000000"/>
                </a:solidFill>
              </a:rPr>
              <a:t>ihr</a:t>
            </a:r>
            <a:r>
              <a:rPr lang="en-GB" sz="1200" dirty="0" smtClean="0">
                <a:solidFill>
                  <a:srgbClr val="000000"/>
                </a:solidFill>
              </a:rPr>
              <a:t> </a:t>
            </a:r>
            <a:r>
              <a:rPr lang="en-GB" sz="1200" dirty="0" err="1" smtClean="0">
                <a:solidFill>
                  <a:srgbClr val="000000"/>
                </a:solidFill>
              </a:rPr>
              <a:t>Gliedmaßen</a:t>
            </a:r>
            <a:r>
              <a:rPr lang="en-GB" sz="1200" dirty="0" smtClean="0">
                <a:solidFill>
                  <a:srgbClr val="000000"/>
                </a:solidFill>
              </a:rPr>
              <a:t>, d. h. </a:t>
            </a:r>
            <a:r>
              <a:rPr lang="en-GB" sz="1200" dirty="0" err="1" smtClean="0">
                <a:solidFill>
                  <a:srgbClr val="000000"/>
                </a:solidFill>
              </a:rPr>
              <a:t>schaut</a:t>
            </a:r>
            <a:r>
              <a:rPr lang="en-GB" sz="1200" dirty="0" smtClean="0">
                <a:solidFill>
                  <a:srgbClr val="000000"/>
                </a:solidFill>
              </a:rPr>
              <a:t> und </a:t>
            </a:r>
            <a:r>
              <a:rPr lang="en-GB" sz="1200" dirty="0" err="1" smtClean="0">
                <a:solidFill>
                  <a:srgbClr val="000000"/>
                </a:solidFill>
              </a:rPr>
              <a:t>arbeitet</a:t>
            </a:r>
            <a:r>
              <a:rPr lang="sl-SI" sz="1200" dirty="0" smtClean="0">
                <a:solidFill>
                  <a:srgbClr val="000000"/>
                </a:solidFill>
              </a:rPr>
              <a:t>.</a:t>
            </a:r>
            <a:endParaRPr lang="sl-SI" sz="1200" b="0" dirty="0" smtClean="0">
              <a:solidFill>
                <a:srgbClr val="000000"/>
              </a:solidFill>
            </a:endParaRPr>
          </a:p>
          <a:p>
            <a:r>
              <a:rPr lang="en-GB" sz="1200" b="1" dirty="0" err="1" smtClean="0">
                <a:solidFill>
                  <a:srgbClr val="000000"/>
                </a:solidFill>
              </a:rPr>
              <a:t>Abbildung</a:t>
            </a:r>
            <a:r>
              <a:rPr lang="en-GB" sz="1200" b="1" dirty="0" smtClean="0">
                <a:solidFill>
                  <a:srgbClr val="000000"/>
                </a:solidFill>
              </a:rPr>
              <a:t> B</a:t>
            </a:r>
            <a:r>
              <a:rPr lang="en-GB" sz="1200" dirty="0" smtClean="0">
                <a:solidFill>
                  <a:srgbClr val="000000"/>
                </a:solidFill>
              </a:rPr>
              <a:t>: </a:t>
            </a:r>
            <a:r>
              <a:rPr lang="en-GB" sz="1200" dirty="0" err="1" smtClean="0">
                <a:solidFill>
                  <a:srgbClr val="000000"/>
                </a:solidFill>
              </a:rPr>
              <a:t>Gehirn</a:t>
            </a:r>
            <a:r>
              <a:rPr lang="en-GB" sz="1200" dirty="0" smtClean="0">
                <a:solidFill>
                  <a:srgbClr val="000000"/>
                </a:solidFill>
              </a:rPr>
              <a:t> </a:t>
            </a:r>
            <a:r>
              <a:rPr lang="en-GB" sz="1200" dirty="0" err="1" smtClean="0">
                <a:solidFill>
                  <a:srgbClr val="000000"/>
                </a:solidFill>
              </a:rPr>
              <a:t>einer</a:t>
            </a:r>
            <a:r>
              <a:rPr lang="en-GB" sz="1200" dirty="0" smtClean="0">
                <a:solidFill>
                  <a:srgbClr val="000000"/>
                </a:solidFill>
              </a:rPr>
              <a:t> Person die </a:t>
            </a:r>
            <a:r>
              <a:rPr lang="en-GB" sz="1200" dirty="0" err="1" smtClean="0">
                <a:solidFill>
                  <a:srgbClr val="000000"/>
                </a:solidFill>
              </a:rPr>
              <a:t>sich</a:t>
            </a:r>
            <a:r>
              <a:rPr lang="en-GB" sz="1200" dirty="0" smtClean="0">
                <a:solidFill>
                  <a:srgbClr val="000000"/>
                </a:solidFill>
              </a:rPr>
              <a:t> </a:t>
            </a:r>
            <a:r>
              <a:rPr lang="en-GB" sz="1200" dirty="0" err="1" smtClean="0">
                <a:solidFill>
                  <a:srgbClr val="000000"/>
                </a:solidFill>
              </a:rPr>
              <a:t>ruhig</a:t>
            </a:r>
            <a:r>
              <a:rPr lang="en-GB" sz="1200" dirty="0" smtClean="0">
                <a:solidFill>
                  <a:srgbClr val="000000"/>
                </a:solidFill>
              </a:rPr>
              <a:t> </a:t>
            </a:r>
            <a:r>
              <a:rPr lang="en-GB" sz="1200" dirty="0" err="1" smtClean="0">
                <a:solidFill>
                  <a:srgbClr val="000000"/>
                </a:solidFill>
              </a:rPr>
              <a:t>verhält</a:t>
            </a:r>
            <a:r>
              <a:rPr lang="en-GB" sz="1200" dirty="0" smtClean="0">
                <a:solidFill>
                  <a:srgbClr val="000000"/>
                </a:solidFill>
              </a:rPr>
              <a:t> und </a:t>
            </a:r>
            <a:r>
              <a:rPr lang="en-GB" sz="1200" dirty="0" err="1" smtClean="0">
                <a:solidFill>
                  <a:srgbClr val="000000"/>
                </a:solidFill>
              </a:rPr>
              <a:t>geschlossene</a:t>
            </a:r>
            <a:r>
              <a:rPr lang="en-GB" sz="1200" dirty="0" smtClean="0">
                <a:solidFill>
                  <a:srgbClr val="000000"/>
                </a:solidFill>
              </a:rPr>
              <a:t> </a:t>
            </a:r>
            <a:r>
              <a:rPr lang="en-GB" sz="1200" dirty="0" err="1" smtClean="0">
                <a:solidFill>
                  <a:srgbClr val="000000"/>
                </a:solidFill>
              </a:rPr>
              <a:t>Augen</a:t>
            </a:r>
            <a:r>
              <a:rPr lang="en-GB" sz="1200" dirty="0" smtClean="0">
                <a:solidFill>
                  <a:srgbClr val="000000"/>
                </a:solidFill>
              </a:rPr>
              <a:t> hat, </a:t>
            </a:r>
            <a:r>
              <a:rPr lang="en-GB" sz="1200" dirty="0" err="1" smtClean="0">
                <a:solidFill>
                  <a:srgbClr val="000000"/>
                </a:solidFill>
              </a:rPr>
              <a:t>aber</a:t>
            </a:r>
            <a:r>
              <a:rPr lang="en-GB" sz="1200" dirty="0" smtClean="0">
                <a:solidFill>
                  <a:srgbClr val="000000"/>
                </a:solidFill>
              </a:rPr>
              <a:t> die </a:t>
            </a:r>
            <a:r>
              <a:rPr lang="en-GB" sz="1200" dirty="0" err="1" smtClean="0">
                <a:solidFill>
                  <a:srgbClr val="000000"/>
                </a:solidFill>
              </a:rPr>
              <a:t>gleichzeitig</a:t>
            </a:r>
            <a:r>
              <a:rPr lang="en-GB" sz="1200" dirty="0" smtClean="0">
                <a:solidFill>
                  <a:srgbClr val="000000"/>
                </a:solidFill>
              </a:rPr>
              <a:t> </a:t>
            </a:r>
            <a:r>
              <a:rPr lang="en-GB" sz="1200" dirty="0" err="1" smtClean="0">
                <a:solidFill>
                  <a:srgbClr val="000000"/>
                </a:solidFill>
              </a:rPr>
              <a:t>nachdenkt</a:t>
            </a:r>
            <a:r>
              <a:rPr lang="en-GB" sz="1200" dirty="0" smtClean="0">
                <a:solidFill>
                  <a:srgbClr val="000000"/>
                </a:solidFill>
              </a:rPr>
              <a:t>. </a:t>
            </a:r>
            <a:r>
              <a:rPr lang="en-GB" sz="1200" dirty="0" err="1" smtClean="0">
                <a:solidFill>
                  <a:srgbClr val="000000"/>
                </a:solidFill>
              </a:rPr>
              <a:t>Kreativität</a:t>
            </a:r>
            <a:r>
              <a:rPr lang="en-GB" sz="1200" dirty="0" smtClean="0">
                <a:solidFill>
                  <a:srgbClr val="000000"/>
                </a:solidFill>
              </a:rPr>
              <a:t> </a:t>
            </a:r>
            <a:r>
              <a:rPr lang="en-GB" sz="1200" dirty="0" err="1" smtClean="0">
                <a:solidFill>
                  <a:srgbClr val="000000"/>
                </a:solidFill>
              </a:rPr>
              <a:t>ist</a:t>
            </a:r>
            <a:r>
              <a:rPr lang="en-GB" sz="1200" dirty="0" smtClean="0">
                <a:solidFill>
                  <a:srgbClr val="000000"/>
                </a:solidFill>
              </a:rPr>
              <a:t> </a:t>
            </a:r>
            <a:r>
              <a:rPr lang="en-GB" sz="1200" dirty="0" err="1" smtClean="0">
                <a:solidFill>
                  <a:srgbClr val="000000"/>
                </a:solidFill>
              </a:rPr>
              <a:t>daher</a:t>
            </a:r>
            <a:r>
              <a:rPr lang="en-GB" sz="1200" dirty="0" smtClean="0">
                <a:solidFill>
                  <a:srgbClr val="000000"/>
                </a:solidFill>
              </a:rPr>
              <a:t> </a:t>
            </a:r>
            <a:r>
              <a:rPr lang="en-GB" sz="1200" dirty="0" err="1" smtClean="0">
                <a:solidFill>
                  <a:srgbClr val="000000"/>
                </a:solidFill>
              </a:rPr>
              <a:t>harte</a:t>
            </a:r>
            <a:r>
              <a:rPr lang="en-GB" sz="1200" dirty="0" smtClean="0">
                <a:solidFill>
                  <a:srgbClr val="000000"/>
                </a:solidFill>
              </a:rPr>
              <a:t> </a:t>
            </a:r>
            <a:r>
              <a:rPr lang="en-GB" sz="1200" dirty="0" err="1" smtClean="0">
                <a:solidFill>
                  <a:srgbClr val="000000"/>
                </a:solidFill>
              </a:rPr>
              <a:t>Arbeit</a:t>
            </a:r>
            <a:r>
              <a:rPr lang="en-GB" sz="1200" dirty="0" smtClean="0">
                <a:solidFill>
                  <a:srgbClr val="000000"/>
                </a:solidFill>
              </a:rPr>
              <a:t>.</a:t>
            </a:r>
            <a:endParaRPr lang="sl-SI" sz="1200" b="0" dirty="0">
              <a:solidFill>
                <a:srgbClr val="000000"/>
              </a:solidFill>
            </a:endParaRPr>
          </a:p>
        </p:txBody>
      </p:sp>
      <p:sp>
        <p:nvSpPr>
          <p:cNvPr id="4" name="Ograda noge 3"/>
          <p:cNvSpPr>
            <a:spLocks noGrp="1"/>
          </p:cNvSpPr>
          <p:nvPr>
            <p:ph type="ftr" sz="quarter" idx="10"/>
          </p:nvPr>
        </p:nvSpPr>
        <p:spPr/>
        <p:txBody>
          <a:bodyPr/>
          <a:lstStyle/>
          <a:p>
            <a:pPr>
              <a:defRPr/>
            </a:pPr>
            <a:r>
              <a:rPr lang="sl-SI" smtClean="0">
                <a:solidFill>
                  <a:prstClr val="black"/>
                </a:solidFill>
              </a:rPr>
              <a:t>dr. Borut Likar</a:t>
            </a:r>
            <a:endParaRPr lang="sl-SI">
              <a:solidFill>
                <a:prstClr val="black"/>
              </a:solidFill>
            </a:endParaRPr>
          </a:p>
        </p:txBody>
      </p:sp>
      <p:sp>
        <p:nvSpPr>
          <p:cNvPr id="5" name="Ograda številke diapozitiva 4"/>
          <p:cNvSpPr>
            <a:spLocks noGrp="1"/>
          </p:cNvSpPr>
          <p:nvPr>
            <p:ph type="sldNum" sz="quarter" idx="11"/>
          </p:nvPr>
        </p:nvSpPr>
        <p:spPr/>
        <p:txBody>
          <a:bodyPr/>
          <a:lstStyle/>
          <a:p>
            <a:pPr>
              <a:defRPr/>
            </a:pPr>
            <a:fld id="{300B910B-55B8-475E-A9A6-DD9325795611}" type="slidenum">
              <a:rPr lang="sl-SI" smtClean="0">
                <a:solidFill>
                  <a:prstClr val="black"/>
                </a:solidFill>
              </a:rPr>
              <a:pPr>
                <a:defRPr/>
              </a:pPr>
              <a:t>12</a:t>
            </a:fld>
            <a:endParaRPr lang="sl-SI">
              <a:solidFill>
                <a:prstClr val="black"/>
              </a:solidFill>
            </a:endParaRPr>
          </a:p>
        </p:txBody>
      </p:sp>
    </p:spTree>
    <p:extLst>
      <p:ext uri="{BB962C8B-B14F-4D97-AF65-F5344CB8AC3E}">
        <p14:creationId xmlns:p14="http://schemas.microsoft.com/office/powerpoint/2010/main" val="3341969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6" name="Rectangle 6"/>
          <p:cNvSpPr>
            <a:spLocks noGrp="1" noChangeArrowheads="1"/>
          </p:cNvSpPr>
          <p:nvPr>
            <p:ph type="ftr" sz="quarter" idx="4"/>
          </p:nvPr>
        </p:nvSpPr>
        <p:spPr>
          <a:noFill/>
        </p:spPr>
        <p:txBody>
          <a:bodyPr/>
          <a:lstStyle/>
          <a:p>
            <a:r>
              <a:rPr lang="sl-SI" smtClean="0">
                <a:solidFill>
                  <a:prstClr val="black"/>
                </a:solidFill>
              </a:rPr>
              <a:t>dr. Borut Likar</a:t>
            </a:r>
          </a:p>
        </p:txBody>
      </p:sp>
      <p:sp>
        <p:nvSpPr>
          <p:cNvPr id="815107" name="Rectangle 7"/>
          <p:cNvSpPr>
            <a:spLocks noGrp="1" noChangeArrowheads="1"/>
          </p:cNvSpPr>
          <p:nvPr>
            <p:ph type="sldNum" sz="quarter" idx="5"/>
          </p:nvPr>
        </p:nvSpPr>
        <p:spPr>
          <a:noFill/>
        </p:spPr>
        <p:txBody>
          <a:bodyPr/>
          <a:lstStyle/>
          <a:p>
            <a:fld id="{8A341371-A6BB-4C82-A0D0-6704FB60E8EA}" type="slidenum">
              <a:rPr lang="sl-SI" smtClean="0">
                <a:solidFill>
                  <a:prstClr val="black"/>
                </a:solidFill>
              </a:rPr>
              <a:pPr/>
              <a:t>13</a:t>
            </a:fld>
            <a:endParaRPr lang="sl-SI" smtClean="0">
              <a:solidFill>
                <a:prstClr val="black"/>
              </a:solidFill>
            </a:endParaRPr>
          </a:p>
        </p:txBody>
      </p:sp>
      <p:sp>
        <p:nvSpPr>
          <p:cNvPr id="815108" name="Rectangle 2"/>
          <p:cNvSpPr>
            <a:spLocks noGrp="1" noRot="1" noChangeAspect="1" noChangeArrowheads="1" noTextEdit="1"/>
          </p:cNvSpPr>
          <p:nvPr>
            <p:ph type="sldImg"/>
          </p:nvPr>
        </p:nvSpPr>
        <p:spPr>
          <a:xfrm>
            <a:off x="144463" y="766763"/>
            <a:ext cx="6813550" cy="3833812"/>
          </a:xfrm>
          <a:ln/>
        </p:spPr>
      </p:sp>
      <p:sp>
        <p:nvSpPr>
          <p:cNvPr id="815109" name="Rectangle 3"/>
          <p:cNvSpPr>
            <a:spLocks noGrp="1" noChangeArrowheads="1"/>
          </p:cNvSpPr>
          <p:nvPr>
            <p:ph type="body" idx="1"/>
          </p:nvPr>
        </p:nvSpPr>
        <p:spPr>
          <a:noFill/>
          <a:ln/>
        </p:spPr>
        <p:txBody>
          <a:bodyPr/>
          <a:lstStyle/>
          <a:p>
            <a:pPr eaLnBrk="1" hangingPunct="1"/>
            <a:r>
              <a:rPr lang="de-AT" dirty="0" smtClean="0"/>
              <a:t>Die meisten Erwachsenen erkennen in dem Bild einen Akt von Mann und Frau... andere eine Flasche, andere Wasser, andere künstlerisches Bild... aber</a:t>
            </a:r>
          </a:p>
        </p:txBody>
      </p:sp>
    </p:spTree>
    <p:extLst>
      <p:ext uri="{BB962C8B-B14F-4D97-AF65-F5344CB8AC3E}">
        <p14:creationId xmlns:p14="http://schemas.microsoft.com/office/powerpoint/2010/main" val="18578106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6" name="Rectangle 6"/>
          <p:cNvSpPr>
            <a:spLocks noGrp="1" noChangeArrowheads="1"/>
          </p:cNvSpPr>
          <p:nvPr>
            <p:ph type="ftr" sz="quarter" idx="4"/>
          </p:nvPr>
        </p:nvSpPr>
        <p:spPr>
          <a:noFill/>
        </p:spPr>
        <p:txBody>
          <a:bodyPr/>
          <a:lstStyle/>
          <a:p>
            <a:r>
              <a:rPr lang="sl-SI" smtClean="0">
                <a:solidFill>
                  <a:prstClr val="black"/>
                </a:solidFill>
              </a:rPr>
              <a:t>dr. Borut Likar</a:t>
            </a:r>
          </a:p>
        </p:txBody>
      </p:sp>
      <p:sp>
        <p:nvSpPr>
          <p:cNvPr id="815107" name="Rectangle 7"/>
          <p:cNvSpPr>
            <a:spLocks noGrp="1" noChangeArrowheads="1"/>
          </p:cNvSpPr>
          <p:nvPr>
            <p:ph type="sldNum" sz="quarter" idx="5"/>
          </p:nvPr>
        </p:nvSpPr>
        <p:spPr>
          <a:noFill/>
        </p:spPr>
        <p:txBody>
          <a:bodyPr/>
          <a:lstStyle/>
          <a:p>
            <a:fld id="{8A341371-A6BB-4C82-A0D0-6704FB60E8EA}" type="slidenum">
              <a:rPr lang="sl-SI" smtClean="0">
                <a:solidFill>
                  <a:prstClr val="black"/>
                </a:solidFill>
              </a:rPr>
              <a:pPr/>
              <a:t>14</a:t>
            </a:fld>
            <a:endParaRPr lang="sl-SI" smtClean="0">
              <a:solidFill>
                <a:prstClr val="black"/>
              </a:solidFill>
            </a:endParaRPr>
          </a:p>
        </p:txBody>
      </p:sp>
      <p:sp>
        <p:nvSpPr>
          <p:cNvPr id="815108" name="Rectangle 2"/>
          <p:cNvSpPr>
            <a:spLocks noGrp="1" noRot="1" noChangeAspect="1" noChangeArrowheads="1" noTextEdit="1"/>
          </p:cNvSpPr>
          <p:nvPr>
            <p:ph type="sldImg"/>
          </p:nvPr>
        </p:nvSpPr>
        <p:spPr>
          <a:xfrm>
            <a:off x="144463" y="766763"/>
            <a:ext cx="6813550" cy="3833812"/>
          </a:xfrm>
          <a:ln/>
        </p:spPr>
      </p:sp>
      <p:sp>
        <p:nvSpPr>
          <p:cNvPr id="815109" name="Rectangle 3"/>
          <p:cNvSpPr>
            <a:spLocks noGrp="1" noChangeArrowheads="1"/>
          </p:cNvSpPr>
          <p:nvPr>
            <p:ph type="body" idx="1"/>
          </p:nvPr>
        </p:nvSpPr>
        <p:spPr>
          <a:noFill/>
          <a:ln/>
        </p:spPr>
        <p:txBody>
          <a:bodyPr/>
          <a:lstStyle/>
          <a:p>
            <a:pPr eaLnBrk="1" hangingPunct="1"/>
            <a:r>
              <a:rPr lang="de-AT" noProof="0" dirty="0" smtClean="0"/>
              <a:t>...die meisten Kinder sehen Delphine. Der Grund: das Wissen und die Erfahrung von Erwachsenen schränkt sie nicht ein. Dadurch sind die Jungen in der Lage, Lösungen zu finden, die sich von den Vorstellungen der Erwachsenen unterscheiden. Sie sind oft origineller.</a:t>
            </a:r>
          </a:p>
        </p:txBody>
      </p:sp>
    </p:spTree>
    <p:extLst>
      <p:ext uri="{BB962C8B-B14F-4D97-AF65-F5344CB8AC3E}">
        <p14:creationId xmlns:p14="http://schemas.microsoft.com/office/powerpoint/2010/main" val="2153285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200" kern="1200" noProof="0" dirty="0" smtClean="0">
                <a:solidFill>
                  <a:schemeClr val="tx1"/>
                </a:solidFill>
                <a:latin typeface="+mn-lt"/>
                <a:ea typeface="+mn-ea"/>
                <a:cs typeface="+mn-cs"/>
              </a:rPr>
              <a:t>In den folgenden Folien werden einige praktische Aspekte im Zusammenhang mit dem Titel der Folie (Elemente des Konzeptes vom kreativen Klassenzimmer) vorgestellt, die in den vorangegangenen Folien näher erläutert wurden.</a:t>
            </a:r>
          </a:p>
          <a:p>
            <a:pPr marL="0" marR="0" indent="0" algn="l" defTabSz="914400" rtl="0" eaLnBrk="1" fontAlgn="auto" latinLnBrk="0" hangingPunct="1">
              <a:lnSpc>
                <a:spcPct val="100000"/>
              </a:lnSpc>
              <a:spcBef>
                <a:spcPts val="0"/>
              </a:spcBef>
              <a:spcAft>
                <a:spcPts val="0"/>
              </a:spcAft>
              <a:buClrTx/>
              <a:buSzTx/>
              <a:buFontTx/>
              <a:buNone/>
              <a:tabLst/>
              <a:defRPr/>
            </a:pPr>
            <a:endParaRPr lang="de-AT" sz="1200" kern="1200" noProof="0" dirty="0" smtClean="0">
              <a:solidFill>
                <a:schemeClr val="tx1"/>
              </a:solidFill>
              <a:latin typeface="+mn-lt"/>
              <a:ea typeface="+mn-ea"/>
              <a:cs typeface="+mn-cs"/>
            </a:endParaRPr>
          </a:p>
        </p:txBody>
      </p:sp>
      <p:sp>
        <p:nvSpPr>
          <p:cNvPr id="4" name="Ograda številke diapozitiva 3"/>
          <p:cNvSpPr>
            <a:spLocks noGrp="1"/>
          </p:cNvSpPr>
          <p:nvPr>
            <p:ph type="sldNum" sz="quarter" idx="10"/>
          </p:nvPr>
        </p:nvSpPr>
        <p:spPr/>
        <p:txBody>
          <a:bodyPr/>
          <a:lstStyle/>
          <a:p>
            <a:fld id="{79A472E4-E8CF-4752-8D89-CC6C7CAD9C51}" type="slidenum">
              <a:rPr lang="hu-HU" smtClean="0"/>
              <a:pPr/>
              <a:t>15</a:t>
            </a:fld>
            <a:endParaRPr lang="hu-HU"/>
          </a:p>
        </p:txBody>
      </p:sp>
    </p:spTree>
    <p:extLst>
      <p:ext uri="{BB962C8B-B14F-4D97-AF65-F5344CB8AC3E}">
        <p14:creationId xmlns:p14="http://schemas.microsoft.com/office/powerpoint/2010/main" val="14722821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6946" name="Rectangle 6"/>
          <p:cNvSpPr>
            <a:spLocks noGrp="1" noChangeArrowheads="1"/>
          </p:cNvSpPr>
          <p:nvPr>
            <p:ph type="ftr" sz="quarter" idx="4"/>
          </p:nvPr>
        </p:nvSpPr>
        <p:spPr>
          <a:noFill/>
        </p:spPr>
        <p:txBody>
          <a:bodyPr/>
          <a:lstStyle/>
          <a:p>
            <a:r>
              <a:rPr lang="sl-SI" smtClean="0"/>
              <a:t>dr. Borut Likar</a:t>
            </a:r>
          </a:p>
        </p:txBody>
      </p:sp>
      <p:sp>
        <p:nvSpPr>
          <p:cNvPr id="1106947" name="Rectangle 7"/>
          <p:cNvSpPr>
            <a:spLocks noGrp="1" noChangeArrowheads="1"/>
          </p:cNvSpPr>
          <p:nvPr>
            <p:ph type="sldNum" sz="quarter" idx="5"/>
          </p:nvPr>
        </p:nvSpPr>
        <p:spPr>
          <a:noFill/>
        </p:spPr>
        <p:txBody>
          <a:bodyPr/>
          <a:lstStyle/>
          <a:p>
            <a:fld id="{83E29ABC-C2FC-497C-A217-8BAD5D2E5B24}" type="slidenum">
              <a:rPr lang="sl-SI" smtClean="0"/>
              <a:pPr/>
              <a:t>16</a:t>
            </a:fld>
            <a:endParaRPr lang="sl-SI" smtClean="0"/>
          </a:p>
        </p:txBody>
      </p:sp>
      <p:sp>
        <p:nvSpPr>
          <p:cNvPr id="1106948" name="Rectangle 2"/>
          <p:cNvSpPr>
            <a:spLocks noGrp="1" noRot="1" noChangeAspect="1" noChangeArrowheads="1" noTextEdit="1"/>
          </p:cNvSpPr>
          <p:nvPr>
            <p:ph type="sldImg"/>
          </p:nvPr>
        </p:nvSpPr>
        <p:spPr>
          <a:xfrm>
            <a:off x="144463" y="766763"/>
            <a:ext cx="6813550" cy="3833812"/>
          </a:xfrm>
          <a:ln/>
        </p:spPr>
      </p:sp>
      <p:sp>
        <p:nvSpPr>
          <p:cNvPr id="1106949" name="Rectangle 3"/>
          <p:cNvSpPr>
            <a:spLocks noGrp="1" noChangeArrowheads="1"/>
          </p:cNvSpPr>
          <p:nvPr>
            <p:ph type="body" idx="1"/>
          </p:nvPr>
        </p:nvSpPr>
        <p:spPr>
          <a:noFill/>
          <a:ln/>
        </p:spPr>
        <p:txBody>
          <a:bodyPr/>
          <a:lstStyle/>
          <a:p>
            <a:r>
              <a:rPr lang="de-AT" sz="1200" kern="1200" dirty="0" smtClean="0">
                <a:solidFill>
                  <a:schemeClr val="tx1"/>
                </a:solidFill>
                <a:latin typeface="+mn-lt"/>
                <a:ea typeface="+mn-ea"/>
                <a:cs typeface="+mn-cs"/>
              </a:rPr>
              <a:t>Ungewöhnliche Ideen gehören in ein ungewöhnliches Umfeld.</a:t>
            </a:r>
          </a:p>
          <a:p>
            <a:r>
              <a:rPr lang="de-AT" sz="1200" kern="1200" dirty="0" smtClean="0">
                <a:solidFill>
                  <a:schemeClr val="tx1"/>
                </a:solidFill>
                <a:latin typeface="+mn-lt"/>
                <a:ea typeface="+mn-ea"/>
                <a:cs typeface="+mn-cs"/>
              </a:rPr>
              <a:t>In Unternehmen und Schulen ist es sinnvoll, ein kreatives und entspanntes Umfeld zu schaffen (in der Psychologie heißt der Begriff SICHERE UMWELT). In einem solchen Umfeld nehmen wir die Arbeit als Spiel wahr und sind bereit, mehr Risiken einzugehen. Das führt zu originelleren Ideen.</a:t>
            </a:r>
          </a:p>
          <a:p>
            <a:r>
              <a:rPr lang="de-AT" sz="1200" kern="1200" dirty="0" smtClean="0">
                <a:solidFill>
                  <a:schemeClr val="tx1"/>
                </a:solidFill>
                <a:latin typeface="+mn-lt"/>
                <a:ea typeface="+mn-ea"/>
                <a:cs typeface="+mn-cs"/>
              </a:rPr>
              <a:t>Tim Brown betont, dass Freundschaft ein kürzerer Weg zum Spiel ist. Das gibt uns das Gefühl der Sicherheit, das wir für kreative Arbeit brauchen.</a:t>
            </a:r>
          </a:p>
        </p:txBody>
      </p:sp>
    </p:spTree>
    <p:extLst>
      <p:ext uri="{BB962C8B-B14F-4D97-AF65-F5344CB8AC3E}">
        <p14:creationId xmlns:p14="http://schemas.microsoft.com/office/powerpoint/2010/main" val="39435917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6946" name="Rectangle 6"/>
          <p:cNvSpPr>
            <a:spLocks noGrp="1" noChangeArrowheads="1"/>
          </p:cNvSpPr>
          <p:nvPr>
            <p:ph type="ftr" sz="quarter" idx="4"/>
          </p:nvPr>
        </p:nvSpPr>
        <p:spPr>
          <a:noFill/>
        </p:spPr>
        <p:txBody>
          <a:bodyPr/>
          <a:lstStyle/>
          <a:p>
            <a:r>
              <a:rPr lang="sl-SI" smtClean="0"/>
              <a:t>dr. Borut Likar</a:t>
            </a:r>
          </a:p>
        </p:txBody>
      </p:sp>
      <p:sp>
        <p:nvSpPr>
          <p:cNvPr id="1106947" name="Rectangle 7"/>
          <p:cNvSpPr>
            <a:spLocks noGrp="1" noChangeArrowheads="1"/>
          </p:cNvSpPr>
          <p:nvPr>
            <p:ph type="sldNum" sz="quarter" idx="5"/>
          </p:nvPr>
        </p:nvSpPr>
        <p:spPr>
          <a:noFill/>
        </p:spPr>
        <p:txBody>
          <a:bodyPr/>
          <a:lstStyle/>
          <a:p>
            <a:fld id="{83E29ABC-C2FC-497C-A217-8BAD5D2E5B24}" type="slidenum">
              <a:rPr lang="sl-SI" smtClean="0"/>
              <a:pPr/>
              <a:t>17</a:t>
            </a:fld>
            <a:endParaRPr lang="sl-SI" smtClean="0"/>
          </a:p>
        </p:txBody>
      </p:sp>
      <p:sp>
        <p:nvSpPr>
          <p:cNvPr id="1106948" name="Rectangle 2"/>
          <p:cNvSpPr>
            <a:spLocks noGrp="1" noRot="1" noChangeAspect="1" noChangeArrowheads="1" noTextEdit="1"/>
          </p:cNvSpPr>
          <p:nvPr>
            <p:ph type="sldImg"/>
          </p:nvPr>
        </p:nvSpPr>
        <p:spPr>
          <a:xfrm>
            <a:off x="-133350" y="857250"/>
            <a:ext cx="7618413" cy="4286250"/>
          </a:xfrm>
          <a:ln/>
        </p:spPr>
      </p:sp>
      <p:sp>
        <p:nvSpPr>
          <p:cNvPr id="1106949" name="Rectangle 3"/>
          <p:cNvSpPr>
            <a:spLocks noGrp="1" noChangeArrowheads="1"/>
          </p:cNvSpPr>
          <p:nvPr>
            <p:ph type="body" idx="1"/>
          </p:nvPr>
        </p:nvSpPr>
        <p:spPr>
          <a:noFill/>
          <a:ln/>
        </p:spPr>
        <p:txBody>
          <a:bodyPr/>
          <a:lstStyle/>
          <a:p>
            <a:pPr eaLnBrk="1" hangingPunct="1"/>
            <a:r>
              <a:rPr lang="de-AT" baseline="0" dirty="0" smtClean="0"/>
              <a:t>Das kreative Umfeld von Kindern und den erfolgreichsten Unternehmen ist sehr ähnlich.</a:t>
            </a:r>
          </a:p>
          <a:p>
            <a:pPr eaLnBrk="1" hangingPunct="1"/>
            <a:r>
              <a:rPr lang="de-AT" baseline="0" dirty="0" smtClean="0"/>
              <a:t>Zum Nachdenken oder zur Diskussion: Warum gehen spielerische Freude und Kreativität in den höheren Klassen verloren?</a:t>
            </a:r>
          </a:p>
        </p:txBody>
      </p:sp>
    </p:spTree>
    <p:extLst>
      <p:ext uri="{BB962C8B-B14F-4D97-AF65-F5344CB8AC3E}">
        <p14:creationId xmlns:p14="http://schemas.microsoft.com/office/powerpoint/2010/main" val="42445078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a:xfrm>
            <a:off x="144463" y="766763"/>
            <a:ext cx="6813550" cy="3833812"/>
          </a:xfrm>
        </p:spPr>
      </p:sp>
      <p:sp>
        <p:nvSpPr>
          <p:cNvPr id="3" name="Ograda opomb 2"/>
          <p:cNvSpPr>
            <a:spLocks noGrp="1"/>
          </p:cNvSpPr>
          <p:nvPr>
            <p:ph type="body" idx="1"/>
          </p:nvPr>
        </p:nvSpPr>
        <p:spPr/>
        <p:txBody>
          <a:bodyPr>
            <a:normAutofit/>
          </a:bodyPr>
          <a:lstStyle/>
          <a:p>
            <a:endParaRPr lang="en-GB" dirty="0"/>
          </a:p>
        </p:txBody>
      </p:sp>
      <p:sp>
        <p:nvSpPr>
          <p:cNvPr id="4" name="Ograda noge 3"/>
          <p:cNvSpPr>
            <a:spLocks noGrp="1"/>
          </p:cNvSpPr>
          <p:nvPr>
            <p:ph type="ftr" sz="quarter" idx="10"/>
          </p:nvPr>
        </p:nvSpPr>
        <p:spPr/>
        <p:txBody>
          <a:bodyPr/>
          <a:lstStyle/>
          <a:p>
            <a:pPr>
              <a:defRPr/>
            </a:pPr>
            <a:r>
              <a:rPr lang="sl-SI" smtClean="0"/>
              <a:t>dr. Borut Likar</a:t>
            </a:r>
            <a:endParaRPr lang="sl-SI"/>
          </a:p>
        </p:txBody>
      </p:sp>
      <p:sp>
        <p:nvSpPr>
          <p:cNvPr id="5" name="Ograda številke diapozitiva 4"/>
          <p:cNvSpPr>
            <a:spLocks noGrp="1"/>
          </p:cNvSpPr>
          <p:nvPr>
            <p:ph type="sldNum" sz="quarter" idx="11"/>
          </p:nvPr>
        </p:nvSpPr>
        <p:spPr/>
        <p:txBody>
          <a:bodyPr/>
          <a:lstStyle/>
          <a:p>
            <a:pPr>
              <a:defRPr/>
            </a:pPr>
            <a:fld id="{300B910B-55B8-475E-A9A6-DD9325795611}" type="slidenum">
              <a:rPr lang="sl-SI" smtClean="0"/>
              <a:pPr>
                <a:defRPr/>
              </a:pPr>
              <a:t>18</a:t>
            </a:fld>
            <a:endParaRPr lang="sl-SI"/>
          </a:p>
        </p:txBody>
      </p:sp>
    </p:spTree>
    <p:extLst>
      <p:ext uri="{BB962C8B-B14F-4D97-AF65-F5344CB8AC3E}">
        <p14:creationId xmlns:p14="http://schemas.microsoft.com/office/powerpoint/2010/main" val="25715954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6"/>
          <p:cNvSpPr>
            <a:spLocks noGrp="1" noChangeArrowheads="1"/>
          </p:cNvSpPr>
          <p:nvPr>
            <p:ph type="ftr" sz="quarter" idx="4"/>
          </p:nvPr>
        </p:nvSpPr>
        <p:spPr>
          <a:noFill/>
        </p:spPr>
        <p:txBody>
          <a:bodyPr/>
          <a:lstStyle/>
          <a:p>
            <a:r>
              <a:rPr lang="sl-SI">
                <a:solidFill>
                  <a:prstClr val="black"/>
                </a:solidFill>
              </a:rPr>
              <a:t>dr. Borut Likar</a:t>
            </a:r>
          </a:p>
        </p:txBody>
      </p:sp>
      <p:sp>
        <p:nvSpPr>
          <p:cNvPr id="288771" name="Rectangle 7"/>
          <p:cNvSpPr>
            <a:spLocks noGrp="1" noChangeArrowheads="1"/>
          </p:cNvSpPr>
          <p:nvPr>
            <p:ph type="sldNum" sz="quarter" idx="5"/>
          </p:nvPr>
        </p:nvSpPr>
        <p:spPr>
          <a:noFill/>
        </p:spPr>
        <p:txBody>
          <a:bodyPr/>
          <a:lstStyle/>
          <a:p>
            <a:fld id="{6762BC17-04B4-41DE-A7D7-EB5BD678C20B}" type="slidenum">
              <a:rPr lang="sl-SI">
                <a:solidFill>
                  <a:prstClr val="black"/>
                </a:solidFill>
              </a:rPr>
              <a:pPr/>
              <a:t>20</a:t>
            </a:fld>
            <a:endParaRPr lang="sl-SI">
              <a:solidFill>
                <a:prstClr val="black"/>
              </a:solidFill>
            </a:endParaRPr>
          </a:p>
        </p:txBody>
      </p:sp>
      <p:sp>
        <p:nvSpPr>
          <p:cNvPr id="288772" name="Rectangle 2"/>
          <p:cNvSpPr>
            <a:spLocks noGrp="1" noRot="1" noChangeAspect="1" noChangeArrowheads="1" noTextEdit="1"/>
          </p:cNvSpPr>
          <p:nvPr>
            <p:ph type="sldImg"/>
          </p:nvPr>
        </p:nvSpPr>
        <p:spPr>
          <a:xfrm>
            <a:off x="144463" y="766763"/>
            <a:ext cx="6813550" cy="3833812"/>
          </a:xfrm>
          <a:ln/>
        </p:spPr>
      </p:sp>
      <p:sp>
        <p:nvSpPr>
          <p:cNvPr id="288773" name="Rectangle 3"/>
          <p:cNvSpPr>
            <a:spLocks noGrp="1" noChangeArrowheads="1"/>
          </p:cNvSpPr>
          <p:nvPr>
            <p:ph type="body" idx="1"/>
          </p:nvPr>
        </p:nvSpPr>
        <p:spPr>
          <a:noFill/>
          <a:ln/>
        </p:spPr>
        <p:txBody>
          <a:bodyPr/>
          <a:lstStyle/>
          <a:p>
            <a:pPr eaLnBrk="1" hangingPunct="1"/>
            <a:r>
              <a:rPr lang="de-AT" noProof="0" dirty="0" smtClean="0"/>
              <a:t>Ein innovatives Lernwerkzeug wurde von einem Schüler einer weiterführenden Schule erstellt. Die Erfahrungen aus verschiedenen Umgebungen zeigen, dass Unternehmen, Hochschulen und andere Organisationen gerne bereit sind, mit Material, Ausrüstung, fachkundiger Unterstützung zu helfen...</a:t>
            </a:r>
            <a:endParaRPr lang="en-GB" noProof="0" dirty="0" smtClean="0"/>
          </a:p>
        </p:txBody>
      </p:sp>
    </p:spTree>
    <p:extLst>
      <p:ext uri="{BB962C8B-B14F-4D97-AF65-F5344CB8AC3E}">
        <p14:creationId xmlns:p14="http://schemas.microsoft.com/office/powerpoint/2010/main" val="2981001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79A472E4-E8CF-4752-8D89-CC6C7CAD9C51}" type="slidenum">
              <a:rPr lang="hu-HU" smtClean="0"/>
              <a:pPr/>
              <a:t>2</a:t>
            </a:fld>
            <a:endParaRPr lang="hu-HU"/>
          </a:p>
        </p:txBody>
      </p:sp>
    </p:spTree>
    <p:extLst>
      <p:ext uri="{BB962C8B-B14F-4D97-AF65-F5344CB8AC3E}">
        <p14:creationId xmlns:p14="http://schemas.microsoft.com/office/powerpoint/2010/main" val="1298405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endParaRPr lang="en-GB" dirty="0"/>
          </a:p>
        </p:txBody>
      </p:sp>
      <p:sp>
        <p:nvSpPr>
          <p:cNvPr id="4" name="Ograda številke diapozitiva 3"/>
          <p:cNvSpPr>
            <a:spLocks noGrp="1"/>
          </p:cNvSpPr>
          <p:nvPr>
            <p:ph type="sldNum" sz="quarter" idx="10"/>
          </p:nvPr>
        </p:nvSpPr>
        <p:spPr/>
        <p:txBody>
          <a:bodyPr/>
          <a:lstStyle/>
          <a:p>
            <a:fld id="{79A472E4-E8CF-4752-8D89-CC6C7CAD9C51}" type="slidenum">
              <a:rPr lang="hu-HU" smtClean="0"/>
              <a:pPr/>
              <a:t>21</a:t>
            </a:fld>
            <a:endParaRPr lang="hu-HU"/>
          </a:p>
        </p:txBody>
      </p:sp>
    </p:spTree>
    <p:extLst>
      <p:ext uri="{BB962C8B-B14F-4D97-AF65-F5344CB8AC3E}">
        <p14:creationId xmlns:p14="http://schemas.microsoft.com/office/powerpoint/2010/main" val="27989842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a:xfrm>
            <a:off x="144463" y="766763"/>
            <a:ext cx="6813550" cy="3833812"/>
          </a:xfrm>
        </p:spPr>
      </p:sp>
      <p:sp>
        <p:nvSpPr>
          <p:cNvPr id="3" name="Ograda opomb 2"/>
          <p:cNvSpPr>
            <a:spLocks noGrp="1"/>
          </p:cNvSpPr>
          <p:nvPr>
            <p:ph type="body" idx="1"/>
          </p:nvPr>
        </p:nvSpPr>
        <p:spPr/>
        <p:txBody>
          <a:bodyPr>
            <a:normAutofit/>
          </a:bodyPr>
          <a:lstStyle/>
          <a:p>
            <a:r>
              <a:rPr lang="de-AT" sz="900" b="0" noProof="0" dirty="0" smtClean="0"/>
              <a:t>Hier finden Sie einige einfache Ansätze, die uns dazu hinleiten, dass wir die Problem- und Chancenfindung in</a:t>
            </a:r>
            <a:r>
              <a:rPr lang="de-AT" sz="900" b="0" baseline="0" noProof="0" dirty="0" smtClean="0"/>
              <a:t> den Mittelpunkt stellen.</a:t>
            </a:r>
            <a:endParaRPr lang="de-AT" sz="900" b="0" noProof="0" dirty="0" smtClean="0"/>
          </a:p>
        </p:txBody>
      </p:sp>
      <p:sp>
        <p:nvSpPr>
          <p:cNvPr id="4" name="Ograda noge 3"/>
          <p:cNvSpPr>
            <a:spLocks noGrp="1"/>
          </p:cNvSpPr>
          <p:nvPr>
            <p:ph type="ftr" sz="quarter" idx="10"/>
          </p:nvPr>
        </p:nvSpPr>
        <p:spPr/>
        <p:txBody>
          <a:bodyPr/>
          <a:lstStyle/>
          <a:p>
            <a:pPr>
              <a:defRPr/>
            </a:pPr>
            <a:r>
              <a:rPr lang="sl-SI" smtClean="0">
                <a:solidFill>
                  <a:prstClr val="black"/>
                </a:solidFill>
              </a:rPr>
              <a:t>dr. Borut Likar</a:t>
            </a:r>
            <a:endParaRPr lang="sl-SI">
              <a:solidFill>
                <a:prstClr val="black"/>
              </a:solidFill>
            </a:endParaRPr>
          </a:p>
        </p:txBody>
      </p:sp>
      <p:sp>
        <p:nvSpPr>
          <p:cNvPr id="5" name="Ograda številke diapozitiva 4"/>
          <p:cNvSpPr>
            <a:spLocks noGrp="1"/>
          </p:cNvSpPr>
          <p:nvPr>
            <p:ph type="sldNum" sz="quarter" idx="11"/>
          </p:nvPr>
        </p:nvSpPr>
        <p:spPr/>
        <p:txBody>
          <a:bodyPr/>
          <a:lstStyle/>
          <a:p>
            <a:pPr>
              <a:defRPr/>
            </a:pPr>
            <a:fld id="{300B910B-55B8-475E-A9A6-DD9325795611}" type="slidenum">
              <a:rPr lang="sl-SI" smtClean="0">
                <a:solidFill>
                  <a:prstClr val="black"/>
                </a:solidFill>
              </a:rPr>
              <a:pPr>
                <a:defRPr/>
              </a:pPr>
              <a:t>22</a:t>
            </a:fld>
            <a:endParaRPr lang="sl-SI">
              <a:solidFill>
                <a:prstClr val="black"/>
              </a:solidFill>
            </a:endParaRPr>
          </a:p>
        </p:txBody>
      </p:sp>
    </p:spTree>
    <p:extLst>
      <p:ext uri="{BB962C8B-B14F-4D97-AF65-F5344CB8AC3E}">
        <p14:creationId xmlns:p14="http://schemas.microsoft.com/office/powerpoint/2010/main" val="32582622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018" name="Rectangle 6"/>
          <p:cNvSpPr>
            <a:spLocks noGrp="1" noChangeArrowheads="1"/>
          </p:cNvSpPr>
          <p:nvPr>
            <p:ph type="ftr" sz="quarter" idx="4"/>
          </p:nvPr>
        </p:nvSpPr>
        <p:spPr/>
        <p:txBody>
          <a:bodyPr/>
          <a:lstStyle/>
          <a:p>
            <a:pPr>
              <a:defRPr/>
            </a:pPr>
            <a:r>
              <a:rPr lang="sl-SI" smtClean="0"/>
              <a:t>dr. Borut Likar</a:t>
            </a:r>
          </a:p>
        </p:txBody>
      </p:sp>
      <p:sp>
        <p:nvSpPr>
          <p:cNvPr id="854019" name="Rectangle 7"/>
          <p:cNvSpPr>
            <a:spLocks noGrp="1" noChangeArrowheads="1"/>
          </p:cNvSpPr>
          <p:nvPr>
            <p:ph type="sldNum" sz="quarter" idx="5"/>
          </p:nvPr>
        </p:nvSpPr>
        <p:spPr/>
        <p:txBody>
          <a:bodyPr/>
          <a:lstStyle/>
          <a:p>
            <a:pPr>
              <a:defRPr/>
            </a:pPr>
            <a:fld id="{15058D48-B437-479D-B586-8DFF248502F3}" type="slidenum">
              <a:rPr lang="sl-SI" smtClean="0"/>
              <a:pPr>
                <a:defRPr/>
              </a:pPr>
              <a:t>23</a:t>
            </a:fld>
            <a:endParaRPr lang="sl-SI" smtClean="0"/>
          </a:p>
        </p:txBody>
      </p:sp>
      <p:sp>
        <p:nvSpPr>
          <p:cNvPr id="236547" name="Rectangle 2"/>
          <p:cNvSpPr>
            <a:spLocks noGrp="1" noRot="1" noChangeAspect="1" noChangeArrowheads="1" noTextEdit="1"/>
          </p:cNvSpPr>
          <p:nvPr>
            <p:ph type="sldImg"/>
          </p:nvPr>
        </p:nvSpPr>
        <p:spPr>
          <a:xfrm>
            <a:off x="144463" y="766763"/>
            <a:ext cx="6813550" cy="3833812"/>
          </a:xfrm>
          <a:ln/>
        </p:spPr>
      </p:sp>
      <p:sp>
        <p:nvSpPr>
          <p:cNvPr id="236548" name="Rectangle 3"/>
          <p:cNvSpPr>
            <a:spLocks noGrp="1" noChangeArrowheads="1"/>
          </p:cNvSpPr>
          <p:nvPr>
            <p:ph type="body" idx="1"/>
          </p:nvPr>
        </p:nvSpPr>
        <p:spPr>
          <a:noFill/>
        </p:spPr>
        <p:txBody>
          <a:bodyPr/>
          <a:lstStyle/>
          <a:p>
            <a:pPr eaLnBrk="1" hangingPunct="1"/>
            <a:endParaRPr lang="sl-SI" dirty="0" smtClean="0">
              <a:ea typeface="ＭＳ Ｐゴシック"/>
              <a:cs typeface="ＭＳ Ｐゴシック"/>
            </a:endParaRPr>
          </a:p>
        </p:txBody>
      </p:sp>
    </p:spTree>
    <p:extLst>
      <p:ext uri="{BB962C8B-B14F-4D97-AF65-F5344CB8AC3E}">
        <p14:creationId xmlns:p14="http://schemas.microsoft.com/office/powerpoint/2010/main" val="7552892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018" name="Rectangle 6"/>
          <p:cNvSpPr>
            <a:spLocks noGrp="1" noChangeArrowheads="1"/>
          </p:cNvSpPr>
          <p:nvPr>
            <p:ph type="ftr" sz="quarter" idx="4"/>
          </p:nvPr>
        </p:nvSpPr>
        <p:spPr/>
        <p:txBody>
          <a:bodyPr/>
          <a:lstStyle/>
          <a:p>
            <a:pPr>
              <a:defRPr/>
            </a:pPr>
            <a:r>
              <a:rPr lang="sl-SI" smtClean="0"/>
              <a:t>dr. Borut Likar</a:t>
            </a:r>
          </a:p>
        </p:txBody>
      </p:sp>
      <p:sp>
        <p:nvSpPr>
          <p:cNvPr id="854019" name="Rectangle 7"/>
          <p:cNvSpPr>
            <a:spLocks noGrp="1" noChangeArrowheads="1"/>
          </p:cNvSpPr>
          <p:nvPr>
            <p:ph type="sldNum" sz="quarter" idx="5"/>
          </p:nvPr>
        </p:nvSpPr>
        <p:spPr/>
        <p:txBody>
          <a:bodyPr/>
          <a:lstStyle/>
          <a:p>
            <a:pPr>
              <a:defRPr/>
            </a:pPr>
            <a:fld id="{15058D48-B437-479D-B586-8DFF248502F3}" type="slidenum">
              <a:rPr lang="sl-SI" smtClean="0"/>
              <a:pPr>
                <a:defRPr/>
              </a:pPr>
              <a:t>24</a:t>
            </a:fld>
            <a:endParaRPr lang="sl-SI" smtClean="0"/>
          </a:p>
        </p:txBody>
      </p:sp>
      <p:sp>
        <p:nvSpPr>
          <p:cNvPr id="236547" name="Rectangle 2"/>
          <p:cNvSpPr>
            <a:spLocks noGrp="1" noRot="1" noChangeAspect="1" noChangeArrowheads="1" noTextEdit="1"/>
          </p:cNvSpPr>
          <p:nvPr>
            <p:ph type="sldImg"/>
          </p:nvPr>
        </p:nvSpPr>
        <p:spPr>
          <a:xfrm>
            <a:off x="144463" y="766763"/>
            <a:ext cx="6813550" cy="3833812"/>
          </a:xfrm>
          <a:ln/>
        </p:spPr>
      </p:sp>
      <p:sp>
        <p:nvSpPr>
          <p:cNvPr id="236548" name="Rectangle 3"/>
          <p:cNvSpPr>
            <a:spLocks noGrp="1" noChangeArrowheads="1"/>
          </p:cNvSpPr>
          <p:nvPr>
            <p:ph type="body" idx="1"/>
          </p:nvPr>
        </p:nvSpPr>
        <p:spPr>
          <a:noFill/>
        </p:spPr>
        <p:txBody>
          <a:bodyPr/>
          <a:lstStyle/>
          <a:p>
            <a:pPr eaLnBrk="1" hangingPunct="1"/>
            <a:endParaRPr lang="sl-SI" dirty="0" smtClean="0">
              <a:ea typeface="ＭＳ Ｐゴシック"/>
              <a:cs typeface="ＭＳ Ｐゴシック"/>
            </a:endParaRPr>
          </a:p>
        </p:txBody>
      </p:sp>
    </p:spTree>
    <p:extLst>
      <p:ext uri="{BB962C8B-B14F-4D97-AF65-F5344CB8AC3E}">
        <p14:creationId xmlns:p14="http://schemas.microsoft.com/office/powerpoint/2010/main" val="14534159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Rectangle 6"/>
          <p:cNvSpPr>
            <a:spLocks noGrp="1" noChangeArrowheads="1"/>
          </p:cNvSpPr>
          <p:nvPr>
            <p:ph type="ftr" sz="quarter" idx="4"/>
          </p:nvPr>
        </p:nvSpPr>
        <p:spPr>
          <a:noFill/>
        </p:spPr>
        <p:txBody>
          <a:bodyPr/>
          <a:lstStyle/>
          <a:p>
            <a:r>
              <a:rPr lang="sl-SI" smtClean="0"/>
              <a:t>dr. Borut Likar</a:t>
            </a:r>
          </a:p>
        </p:txBody>
      </p:sp>
      <p:sp>
        <p:nvSpPr>
          <p:cNvPr id="744451" name="Rectangle 7"/>
          <p:cNvSpPr>
            <a:spLocks noGrp="1" noChangeArrowheads="1"/>
          </p:cNvSpPr>
          <p:nvPr>
            <p:ph type="sldNum" sz="quarter" idx="5"/>
          </p:nvPr>
        </p:nvSpPr>
        <p:spPr>
          <a:noFill/>
        </p:spPr>
        <p:txBody>
          <a:bodyPr/>
          <a:lstStyle/>
          <a:p>
            <a:fld id="{C65FC1B8-6903-4E55-9782-D07109DF88AC}" type="slidenum">
              <a:rPr lang="sl-SI" smtClean="0"/>
              <a:pPr/>
              <a:t>25</a:t>
            </a:fld>
            <a:endParaRPr lang="sl-SI" smtClean="0"/>
          </a:p>
        </p:txBody>
      </p:sp>
      <p:sp>
        <p:nvSpPr>
          <p:cNvPr id="744452" name="Rectangle 2"/>
          <p:cNvSpPr>
            <a:spLocks noGrp="1" noRot="1" noChangeAspect="1" noChangeArrowheads="1" noTextEdit="1"/>
          </p:cNvSpPr>
          <p:nvPr>
            <p:ph type="sldImg"/>
          </p:nvPr>
        </p:nvSpPr>
        <p:spPr>
          <a:xfrm>
            <a:off x="144463" y="766763"/>
            <a:ext cx="6813550" cy="3833812"/>
          </a:xfrm>
          <a:ln/>
        </p:spPr>
      </p:sp>
      <p:sp>
        <p:nvSpPr>
          <p:cNvPr id="744453" name="Rectangle 3"/>
          <p:cNvSpPr>
            <a:spLocks noGrp="1" noChangeArrowheads="1"/>
          </p:cNvSpPr>
          <p:nvPr>
            <p:ph type="body" idx="1"/>
          </p:nvPr>
        </p:nvSpPr>
        <p:spPr>
          <a:noFill/>
          <a:ln/>
        </p:spPr>
        <p:txBody>
          <a:bodyPr/>
          <a:lstStyle/>
          <a:p>
            <a:pPr eaLnBrk="1" hangingPunct="1"/>
            <a:r>
              <a:rPr lang="de-AT" b="0" u="none" noProof="0" dirty="0" smtClean="0"/>
              <a:t>Die Übung soll die Kreativität fördern und gleichzeitig das Niveau unserer Kreativität auf einfache Weise testen.</a:t>
            </a:r>
          </a:p>
          <a:p>
            <a:pPr eaLnBrk="1" hangingPunct="1"/>
            <a:endParaRPr lang="de-AT" b="0" u="none" noProof="0" dirty="0" smtClean="0"/>
          </a:p>
          <a:p>
            <a:pPr eaLnBrk="1" hangingPunct="1"/>
            <a:r>
              <a:rPr lang="de-AT" b="0" u="none" noProof="0" dirty="0" smtClean="0"/>
              <a:t>Innerhalb von 2 Minuten Zeit: Finden Sie so viele Optionen wie möglich!</a:t>
            </a:r>
          </a:p>
          <a:p>
            <a:pPr eaLnBrk="1" hangingPunct="1"/>
            <a:r>
              <a:rPr lang="de-AT" b="0" u="none" noProof="0" dirty="0" smtClean="0"/>
              <a:t>Diskussion: Welche Kompetenzen stärken wir?</a:t>
            </a:r>
          </a:p>
          <a:p>
            <a:pPr eaLnBrk="1" hangingPunct="1"/>
            <a:r>
              <a:rPr lang="de-AT" b="0" u="none" noProof="0" dirty="0" smtClean="0"/>
              <a:t>Weitere wichtige Elemente im Zusammenhang mit Ideen: Nützlichkeit, Machbarkeit</a:t>
            </a:r>
          </a:p>
          <a:p>
            <a:pPr eaLnBrk="1" hangingPunct="1"/>
            <a:endParaRPr lang="de-AT" b="0" u="none" noProof="0" dirty="0" smtClean="0"/>
          </a:p>
          <a:p>
            <a:pPr eaLnBrk="1" hangingPunct="1"/>
            <a:r>
              <a:rPr lang="de-AT" b="0" u="none" noProof="0" dirty="0" smtClean="0"/>
              <a:t>Ergebnisse (Anzahl der Ideen): internationaler Vergleich</a:t>
            </a:r>
          </a:p>
          <a:p>
            <a:pPr eaLnBrk="1" hangingPunct="1"/>
            <a:r>
              <a:rPr lang="de-AT" b="0" u="none" noProof="0" dirty="0" smtClean="0"/>
              <a:t>6-8 Durchschnitt</a:t>
            </a:r>
          </a:p>
          <a:p>
            <a:pPr eaLnBrk="1" hangingPunct="1"/>
            <a:r>
              <a:rPr lang="de-AT" b="0" u="none" noProof="0" dirty="0" smtClean="0"/>
              <a:t>10-12 bei relativer Kreativität</a:t>
            </a:r>
          </a:p>
          <a:p>
            <a:pPr eaLnBrk="1" hangingPunct="1"/>
            <a:endParaRPr lang="de-AT" b="0" u="none" noProof="0" dirty="0" smtClean="0"/>
          </a:p>
          <a:p>
            <a:pPr eaLnBrk="1" hangingPunct="1"/>
            <a:r>
              <a:rPr lang="de-AT" b="0" u="none" noProof="0" dirty="0" smtClean="0"/>
              <a:t>4,5 Slowenien - Durchschnitt</a:t>
            </a:r>
          </a:p>
        </p:txBody>
      </p:sp>
    </p:spTree>
    <p:extLst>
      <p:ext uri="{BB962C8B-B14F-4D97-AF65-F5344CB8AC3E}">
        <p14:creationId xmlns:p14="http://schemas.microsoft.com/office/powerpoint/2010/main" val="22884253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r>
              <a:rPr lang="de-AT" sz="1300" b="0" noProof="0" dirty="0" smtClean="0"/>
              <a:t>Hier ist eine Aufgabe zur kreativen Wahrnehmung. Diese Übung steht in engem Kontakt mit alltäglichen Problemen und Situationen.</a:t>
            </a:r>
            <a:endParaRPr lang="en-GB" sz="1300" b="0" noProof="0" dirty="0" smtClean="0"/>
          </a:p>
        </p:txBody>
      </p:sp>
      <p:sp>
        <p:nvSpPr>
          <p:cNvPr id="4" name="Ograda številke diapozitiva 3"/>
          <p:cNvSpPr>
            <a:spLocks noGrp="1"/>
          </p:cNvSpPr>
          <p:nvPr>
            <p:ph type="sldNum" sz="quarter" idx="10"/>
          </p:nvPr>
        </p:nvSpPr>
        <p:spPr/>
        <p:txBody>
          <a:bodyPr/>
          <a:lstStyle/>
          <a:p>
            <a:fld id="{79A472E4-E8CF-4752-8D89-CC6C7CAD9C51}" type="slidenum">
              <a:rPr lang="hu-HU" smtClean="0"/>
              <a:pPr/>
              <a:t>26</a:t>
            </a:fld>
            <a:endParaRPr lang="hu-HU"/>
          </a:p>
        </p:txBody>
      </p:sp>
    </p:spTree>
    <p:extLst>
      <p:ext uri="{BB962C8B-B14F-4D97-AF65-F5344CB8AC3E}">
        <p14:creationId xmlns:p14="http://schemas.microsoft.com/office/powerpoint/2010/main" val="5713928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Vor ein paar Jahren schickte die NASA eine SPIRIT-Sonde  auf den Mars. Es ist ein kleines Fahrzeug, das eine Reihe von Bildern von der Marsoberfläche zur Erde sandte. Die NASA lud zu einer Gruppe von Experten aus der ganzen Welt auch eine Gruppe junger Leute ein. Mit ihrer kreativen Wahrnehmung sehen sie die Dinge anders. In der Praxis sehen sie andere Bildmuster als die Experten, die durch ihr Wissen und ihre Erfahrung eingeschränkt werden (erinnern Sie sich an die Delphinübung).</a:t>
            </a:r>
          </a:p>
        </p:txBody>
      </p:sp>
      <p:sp>
        <p:nvSpPr>
          <p:cNvPr id="4" name="Ograda številke diapozitiva 3"/>
          <p:cNvSpPr>
            <a:spLocks noGrp="1"/>
          </p:cNvSpPr>
          <p:nvPr>
            <p:ph type="sldNum" sz="quarter" idx="10"/>
          </p:nvPr>
        </p:nvSpPr>
        <p:spPr/>
        <p:txBody>
          <a:bodyPr/>
          <a:lstStyle/>
          <a:p>
            <a:fld id="{79A472E4-E8CF-4752-8D89-CC6C7CAD9C51}" type="slidenum">
              <a:rPr lang="hu-HU" smtClean="0"/>
              <a:pPr/>
              <a:t>27</a:t>
            </a:fld>
            <a:endParaRPr lang="hu-HU"/>
          </a:p>
        </p:txBody>
      </p:sp>
    </p:spTree>
    <p:extLst>
      <p:ext uri="{BB962C8B-B14F-4D97-AF65-F5344CB8AC3E}">
        <p14:creationId xmlns:p14="http://schemas.microsoft.com/office/powerpoint/2010/main" val="1846313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r>
              <a:rPr lang="de-AT" noProof="0" dirty="0" smtClean="0"/>
              <a:t>Diese Übung auf der Grundlage einer Textaufgabe zielt darauf ab, die kreativitätsbezogenen Kompetenzen zu verbessern (siehe praktische Aspekte).</a:t>
            </a:r>
          </a:p>
        </p:txBody>
      </p:sp>
      <p:sp>
        <p:nvSpPr>
          <p:cNvPr id="4" name="Ograda številke diapozitiva 3"/>
          <p:cNvSpPr>
            <a:spLocks noGrp="1"/>
          </p:cNvSpPr>
          <p:nvPr>
            <p:ph type="sldNum" sz="quarter" idx="10"/>
          </p:nvPr>
        </p:nvSpPr>
        <p:spPr/>
        <p:txBody>
          <a:bodyPr/>
          <a:lstStyle/>
          <a:p>
            <a:fld id="{79A472E4-E8CF-4752-8D89-CC6C7CAD9C51}" type="slidenum">
              <a:rPr lang="hu-HU" smtClean="0"/>
              <a:pPr/>
              <a:t>28</a:t>
            </a:fld>
            <a:endParaRPr lang="hu-HU"/>
          </a:p>
        </p:txBody>
      </p:sp>
    </p:spTree>
    <p:extLst>
      <p:ext uri="{BB962C8B-B14F-4D97-AF65-F5344CB8AC3E}">
        <p14:creationId xmlns:p14="http://schemas.microsoft.com/office/powerpoint/2010/main" val="24066294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200" b="1" kern="1200" dirty="0" smtClean="0">
                <a:solidFill>
                  <a:schemeClr val="tx1"/>
                </a:solidFill>
                <a:latin typeface="+mn-lt"/>
                <a:ea typeface="+mn-ea"/>
                <a:cs typeface="+mn-cs"/>
              </a:rPr>
              <a:t>Die Vorlage </a:t>
            </a:r>
            <a:r>
              <a:rPr lang="de-AT" sz="1200" b="0" kern="1200" dirty="0" smtClean="0">
                <a:solidFill>
                  <a:schemeClr val="tx1"/>
                </a:solidFill>
                <a:latin typeface="+mn-lt"/>
                <a:ea typeface="+mn-ea"/>
                <a:cs typeface="+mn-cs"/>
              </a:rPr>
              <a:t>sollte verwendet werden, um die Übung auszuführen und den Bericht zu schreiben. </a:t>
            </a:r>
          </a:p>
          <a:p>
            <a:pPr marL="0" marR="0" indent="0" algn="l" defTabSz="914400" rtl="0" eaLnBrk="1" fontAlgn="auto" latinLnBrk="0" hangingPunct="1">
              <a:lnSpc>
                <a:spcPct val="100000"/>
              </a:lnSpc>
              <a:spcBef>
                <a:spcPts val="0"/>
              </a:spcBef>
              <a:spcAft>
                <a:spcPts val="0"/>
              </a:spcAft>
              <a:buClrTx/>
              <a:buSzTx/>
              <a:buFontTx/>
              <a:buNone/>
              <a:tabLst/>
              <a:defRPr/>
            </a:pPr>
            <a:endParaRPr lang="de-AT" sz="1200" b="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de-AT" sz="1200" b="0" kern="1200" dirty="0" smtClean="0">
                <a:solidFill>
                  <a:schemeClr val="tx1"/>
                </a:solidFill>
                <a:latin typeface="+mn-lt"/>
                <a:ea typeface="+mn-ea"/>
                <a:cs typeface="+mn-cs"/>
              </a:rPr>
              <a:t>Eine Aufgabe, die das kreative Denken fördert. </a:t>
            </a:r>
          </a:p>
        </p:txBody>
      </p:sp>
      <p:sp>
        <p:nvSpPr>
          <p:cNvPr id="4" name="Ograda številke diapozitiva 3"/>
          <p:cNvSpPr>
            <a:spLocks noGrp="1"/>
          </p:cNvSpPr>
          <p:nvPr>
            <p:ph type="sldNum" sz="quarter" idx="10"/>
          </p:nvPr>
        </p:nvSpPr>
        <p:spPr/>
        <p:txBody>
          <a:bodyPr/>
          <a:lstStyle/>
          <a:p>
            <a:fld id="{79A472E4-E8CF-4752-8D89-CC6C7CAD9C51}" type="slidenum">
              <a:rPr lang="hu-HU" smtClean="0"/>
              <a:pPr/>
              <a:t>29</a:t>
            </a:fld>
            <a:endParaRPr lang="hu-HU"/>
          </a:p>
        </p:txBody>
      </p:sp>
    </p:spTree>
    <p:extLst>
      <p:ext uri="{BB962C8B-B14F-4D97-AF65-F5344CB8AC3E}">
        <p14:creationId xmlns:p14="http://schemas.microsoft.com/office/powerpoint/2010/main" val="13996075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6"/>
          <p:cNvSpPr>
            <a:spLocks noGrp="1" noChangeArrowheads="1"/>
          </p:cNvSpPr>
          <p:nvPr>
            <p:ph type="ftr" sz="quarter" idx="4"/>
          </p:nvPr>
        </p:nvSpPr>
        <p:spPr>
          <a:noFill/>
        </p:spPr>
        <p:txBody>
          <a:bodyPr/>
          <a:lstStyle/>
          <a:p>
            <a:r>
              <a:rPr lang="sl-SI" smtClean="0"/>
              <a:t>dr. Borut Likar</a:t>
            </a:r>
          </a:p>
        </p:txBody>
      </p:sp>
      <p:sp>
        <p:nvSpPr>
          <p:cNvPr id="102403" name="Rectangle 7"/>
          <p:cNvSpPr>
            <a:spLocks noGrp="1" noChangeArrowheads="1"/>
          </p:cNvSpPr>
          <p:nvPr>
            <p:ph type="sldNum" sz="quarter" idx="5"/>
          </p:nvPr>
        </p:nvSpPr>
        <p:spPr>
          <a:noFill/>
        </p:spPr>
        <p:txBody>
          <a:bodyPr/>
          <a:lstStyle/>
          <a:p>
            <a:fld id="{53B42B94-1EBD-41B7-B973-A62D37092D34}" type="slidenum">
              <a:rPr lang="sl-SI" smtClean="0"/>
              <a:pPr/>
              <a:t>30</a:t>
            </a:fld>
            <a:endParaRPr lang="sl-SI" smtClean="0"/>
          </a:p>
        </p:txBody>
      </p:sp>
      <p:sp>
        <p:nvSpPr>
          <p:cNvPr id="102404" name="Rectangle 2"/>
          <p:cNvSpPr>
            <a:spLocks noGrp="1" noRot="1" noChangeAspect="1" noChangeArrowheads="1" noTextEdit="1"/>
          </p:cNvSpPr>
          <p:nvPr>
            <p:ph type="sldImg"/>
          </p:nvPr>
        </p:nvSpPr>
        <p:spPr>
          <a:xfrm>
            <a:off x="144463" y="766763"/>
            <a:ext cx="6813550" cy="3833812"/>
          </a:xfrm>
          <a:ln/>
        </p:spPr>
      </p:sp>
      <p:sp>
        <p:nvSpPr>
          <p:cNvPr id="102405"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200" b="0" dirty="0" smtClean="0"/>
              <a:t>Hier gibt es eine Aufgabe zum Denken außerhalb</a:t>
            </a:r>
            <a:r>
              <a:rPr lang="de-AT" sz="1200" b="0" baseline="0" dirty="0" smtClean="0"/>
              <a:t> der Schachtel</a:t>
            </a:r>
            <a:r>
              <a:rPr lang="sl-SI" sz="1200" b="0" baseline="0" dirty="0" smtClean="0"/>
              <a:t>.</a:t>
            </a:r>
            <a:endParaRPr lang="en-GB" dirty="0" smtClean="0"/>
          </a:p>
          <a:p>
            <a:endParaRPr lang="sl-SI" dirty="0" smtClean="0"/>
          </a:p>
        </p:txBody>
      </p:sp>
    </p:spTree>
    <p:extLst>
      <p:ext uri="{BB962C8B-B14F-4D97-AF65-F5344CB8AC3E}">
        <p14:creationId xmlns:p14="http://schemas.microsoft.com/office/powerpoint/2010/main" val="53142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de-AT" sz="1200" b="1" kern="1200" noProof="0" dirty="0" smtClean="0">
                <a:solidFill>
                  <a:schemeClr val="tx1"/>
                </a:solidFill>
                <a:latin typeface="+mn-lt"/>
                <a:ea typeface="+mn-ea"/>
                <a:cs typeface="+mn-cs"/>
              </a:rPr>
              <a:t>Die Vorlage sollte verwendet werden, um die Übung auszuführen und den Bericht zu schreiben</a:t>
            </a:r>
          </a:p>
          <a:p>
            <a:endParaRPr lang="en-GB" sz="1200" b="0" u="sng" noProof="0" dirty="0" smtClean="0"/>
          </a:p>
          <a:p>
            <a:r>
              <a:rPr lang="de-AT" sz="1200" b="0" u="sng" noProof="0" dirty="0" smtClean="0"/>
              <a:t>Definitionen:</a:t>
            </a:r>
          </a:p>
          <a:p>
            <a:r>
              <a:rPr lang="de-AT" sz="1200" b="0" u="none" noProof="0" dirty="0" smtClean="0"/>
              <a:t>Kreativität (Fähigkeit, Ideen zu schaffen, auch im Zusammenhang mit der Lösung konkreter Probleme und </a:t>
            </a:r>
            <a:r>
              <a:rPr lang="de-AT" sz="1200" b="0" u="none" noProof="0" smtClean="0"/>
              <a:t>verschiedener Lebenssituationen.</a:t>
            </a:r>
            <a:endParaRPr lang="de-AT" sz="1200" b="0" u="none" noProof="0" dirty="0" smtClean="0"/>
          </a:p>
          <a:p>
            <a:r>
              <a:rPr lang="de-AT" sz="1200" b="0" u="none" noProof="0" dirty="0" smtClean="0"/>
              <a:t>Idee (Gedanke, Konzeption). Alle Ideen sind nicht originell oder nützlich.</a:t>
            </a:r>
          </a:p>
          <a:p>
            <a:r>
              <a:rPr lang="de-AT" sz="1200" b="0" u="none" noProof="0" dirty="0" smtClean="0"/>
              <a:t>Erfindung (Idee mit dem Potenzial zur Innovation). Nur ein kleiner Teil der Erfindungen wird zu Innovationen.</a:t>
            </a:r>
          </a:p>
          <a:p>
            <a:r>
              <a:rPr lang="de-AT" sz="1200" b="0" u="none" noProof="0" dirty="0" smtClean="0"/>
              <a:t>Innovation (realisierte Idee, die von den Endverbrauchern gekauft oder akzeptiert wird), </a:t>
            </a:r>
          </a:p>
          <a:p>
            <a:r>
              <a:rPr lang="de-AT" sz="1200" b="0" u="none" noProof="0" dirty="0" smtClean="0"/>
              <a:t>Know-how - komplexere Kenntnisse und Erfahrungen zu bestimmten Themen</a:t>
            </a:r>
          </a:p>
          <a:p>
            <a:endParaRPr lang="en-GB" u="none" noProof="0" dirty="0" smtClean="0"/>
          </a:p>
          <a:p>
            <a:r>
              <a:rPr lang="en-GB" u="sng" noProof="0" dirty="0" err="1" smtClean="0"/>
              <a:t>Moderne</a:t>
            </a:r>
            <a:r>
              <a:rPr lang="en-GB" u="sng" noProof="0" dirty="0" smtClean="0"/>
              <a:t> </a:t>
            </a:r>
            <a:r>
              <a:rPr lang="en-GB" u="sng" noProof="0" dirty="0" err="1" smtClean="0"/>
              <a:t>Begriffe</a:t>
            </a:r>
            <a:r>
              <a:rPr lang="en-GB" u="sng" noProof="0" dirty="0" smtClean="0"/>
              <a:t>: </a:t>
            </a:r>
          </a:p>
          <a:p>
            <a:r>
              <a:rPr lang="en-GB" noProof="0" dirty="0" err="1" smtClean="0"/>
              <a:t>Offene</a:t>
            </a:r>
            <a:r>
              <a:rPr lang="en-GB" noProof="0" dirty="0" smtClean="0"/>
              <a:t> Innovation, Co-working, Inter-/</a:t>
            </a:r>
            <a:r>
              <a:rPr lang="en-GB" noProof="0" dirty="0" err="1" smtClean="0"/>
              <a:t>Multidisziplinäres</a:t>
            </a:r>
            <a:r>
              <a:rPr lang="en-GB" noProof="0" dirty="0" smtClean="0"/>
              <a:t> </a:t>
            </a:r>
            <a:r>
              <a:rPr lang="en-GB" noProof="0" dirty="0" err="1" smtClean="0"/>
              <a:t>Arbeiten</a:t>
            </a:r>
            <a:r>
              <a:rPr lang="en-GB" noProof="0" dirty="0" smtClean="0"/>
              <a:t>, Design Thinking, Crowdfunding,... (Details </a:t>
            </a:r>
            <a:r>
              <a:rPr lang="en-GB" noProof="0" dirty="0" err="1" smtClean="0"/>
              <a:t>siehe</a:t>
            </a:r>
            <a:r>
              <a:rPr lang="en-GB" noProof="0" dirty="0" smtClean="0"/>
              <a:t> Web)</a:t>
            </a:r>
          </a:p>
          <a:p>
            <a:endParaRPr lang="en-GB" baseline="0" noProof="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u="sng" noProof="0" dirty="0" err="1" smtClean="0"/>
              <a:t>Formen</a:t>
            </a:r>
            <a:r>
              <a:rPr lang="en-GB" sz="1200" b="0" u="sng" baseline="0" noProof="0" dirty="0" smtClean="0"/>
              <a:t> von I</a:t>
            </a:r>
            <a:r>
              <a:rPr lang="en-GB" sz="1200" u="sng" noProof="0" dirty="0" smtClean="0"/>
              <a:t>nnovation</a:t>
            </a:r>
            <a:endParaRPr lang="en-GB" u="sng" baseline="0" noProof="0" dirty="0" smtClean="0"/>
          </a:p>
          <a:p>
            <a:pPr marL="92075" lvl="0" indent="-92075" algn="l">
              <a:buFont typeface="Arial" pitchFamily="34" charset="0"/>
              <a:buChar char="•"/>
            </a:pPr>
            <a:r>
              <a:rPr lang="de-AT" sz="1200" b="0" noProof="0" dirty="0" smtClean="0"/>
              <a:t>Produkt-Innovation (welches neue Produkt oder welche neuen Dienstleistungen oder Verbesserungen an alten Produkten  oder Dienstleistungen zur Folge hat)</a:t>
            </a:r>
          </a:p>
          <a:p>
            <a:pPr marL="92075" lvl="0" indent="-92075" algn="l">
              <a:buFont typeface="Arial" pitchFamily="34" charset="0"/>
              <a:buChar char="•"/>
            </a:pPr>
            <a:r>
              <a:rPr lang="de-AT" sz="1200" b="0" noProof="0" dirty="0" smtClean="0"/>
              <a:t>Prozess-Innovation (was zu verbesserten Prozessen innerhalb der Organisation führt - z. B. Reengineering von Geschäftsprozessen)</a:t>
            </a:r>
          </a:p>
          <a:p>
            <a:pPr marL="92075" lvl="0" indent="-92075" algn="l">
              <a:buFont typeface="Arial" pitchFamily="34" charset="0"/>
              <a:buChar char="•"/>
            </a:pPr>
            <a:r>
              <a:rPr lang="de-AT" sz="1200" b="0" noProof="0" dirty="0" smtClean="0"/>
              <a:t>Marketing-Innovation (einschließlich der Funktionen Produktwerbung, Preisgestaltung und Vertrieb).</a:t>
            </a:r>
          </a:p>
          <a:p>
            <a:pPr marL="92075" lvl="0" indent="-92075" algn="l">
              <a:buFont typeface="Arial" pitchFamily="34" charset="0"/>
              <a:buChar char="•"/>
            </a:pPr>
            <a:r>
              <a:rPr lang="de-AT" sz="1200" b="0" noProof="0" dirty="0" smtClean="0"/>
              <a:t>Organisation (welche die Art und Weise verbessert, wie die Organisation geführt wird)</a:t>
            </a:r>
            <a:endParaRPr lang="en-GB"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AT" noProof="0" dirty="0" smtClean="0"/>
              <a:t>Für</a:t>
            </a:r>
            <a:r>
              <a:rPr lang="de-AT" baseline="0" noProof="0" dirty="0" smtClean="0"/>
              <a:t> eine detailliertere Darstellung: </a:t>
            </a:r>
            <a:endParaRPr lang="en-GB" baseline="0" noProof="0" dirty="0" smtClean="0"/>
          </a:p>
          <a:p>
            <a:r>
              <a:rPr lang="en-GB" sz="1200" kern="1200" noProof="0" dirty="0" err="1" smtClean="0">
                <a:solidFill>
                  <a:schemeClr val="tx1"/>
                </a:solidFill>
                <a:latin typeface="+mn-lt"/>
                <a:ea typeface="+mn-ea"/>
                <a:cs typeface="+mn-cs"/>
              </a:rPr>
              <a:t>Likar</a:t>
            </a:r>
            <a:r>
              <a:rPr lang="en-GB" sz="1200" kern="1200" noProof="0" dirty="0" smtClean="0">
                <a:solidFill>
                  <a:schemeClr val="tx1"/>
                </a:solidFill>
                <a:latin typeface="+mn-lt"/>
                <a:ea typeface="+mn-ea"/>
                <a:cs typeface="+mn-cs"/>
              </a:rPr>
              <a:t> B. in </a:t>
            </a:r>
            <a:r>
              <a:rPr lang="en-GB" sz="1200" kern="1200" noProof="0" dirty="0" err="1" smtClean="0">
                <a:solidFill>
                  <a:schemeClr val="tx1"/>
                </a:solidFill>
                <a:latin typeface="+mn-lt"/>
                <a:ea typeface="+mn-ea"/>
                <a:cs typeface="+mn-cs"/>
              </a:rPr>
              <a:t>sodelavci</a:t>
            </a:r>
            <a:r>
              <a:rPr lang="en-GB" sz="1200" kern="1200" noProof="0" dirty="0" smtClean="0">
                <a:solidFill>
                  <a:schemeClr val="tx1"/>
                </a:solidFill>
                <a:latin typeface="+mn-lt"/>
                <a:ea typeface="+mn-ea"/>
                <a:cs typeface="+mn-cs"/>
              </a:rPr>
              <a:t>. Managing Innovation and R&amp;D Processes in EU Environment. Publisher: </a:t>
            </a:r>
            <a:r>
              <a:rPr lang="en-GB" sz="1200" kern="1200" noProof="0" dirty="0" err="1" smtClean="0">
                <a:solidFill>
                  <a:schemeClr val="tx1"/>
                </a:solidFill>
                <a:latin typeface="+mn-lt"/>
                <a:ea typeface="+mn-ea"/>
                <a:cs typeface="+mn-cs"/>
              </a:rPr>
              <a:t>Korona</a:t>
            </a:r>
            <a:r>
              <a:rPr lang="en-GB" sz="1200" kern="1200" noProof="0" dirty="0" smtClean="0">
                <a:solidFill>
                  <a:schemeClr val="tx1"/>
                </a:solidFill>
                <a:latin typeface="+mn-lt"/>
                <a:ea typeface="+mn-ea"/>
                <a:cs typeface="+mn-cs"/>
              </a:rPr>
              <a:t> plus </a:t>
            </a:r>
            <a:r>
              <a:rPr lang="en-GB" sz="1200" kern="1200" noProof="0" dirty="0" err="1" smtClean="0">
                <a:solidFill>
                  <a:schemeClr val="tx1"/>
                </a:solidFill>
                <a:latin typeface="+mn-lt"/>
                <a:ea typeface="+mn-ea"/>
                <a:cs typeface="+mn-cs"/>
              </a:rPr>
              <a:t>d.o.o</a:t>
            </a:r>
            <a:r>
              <a:rPr lang="en-GB" sz="1200" kern="1200" noProof="0" dirty="0" smtClean="0">
                <a:solidFill>
                  <a:schemeClr val="tx1"/>
                </a:solidFill>
                <a:latin typeface="+mn-lt"/>
                <a:ea typeface="+mn-ea"/>
                <a:cs typeface="+mn-cs"/>
              </a:rPr>
              <a:t>., Institute for Innovation and Technology. (Leonardo da Vinci) </a:t>
            </a:r>
            <a:r>
              <a:rPr lang="en-GB" sz="1200" u="sng" kern="1200" noProof="0" dirty="0" smtClean="0">
                <a:solidFill>
                  <a:schemeClr val="tx1"/>
                </a:solidFill>
                <a:latin typeface="+mn-lt"/>
                <a:ea typeface="+mn-ea"/>
                <a:cs typeface="+mn-cs"/>
                <a:hlinkClick r:id="rId3"/>
              </a:rPr>
              <a:t>https://www.researchgate.net/publication/283463535_Managing_Innovation_and_RD_Processes_in_EU_Environment</a:t>
            </a:r>
            <a:endParaRPr lang="en-GB" noProof="0" dirty="0" smtClean="0"/>
          </a:p>
          <a:p>
            <a:endParaRPr lang="en-GB" baseline="0" noProof="0" dirty="0" smtClean="0"/>
          </a:p>
          <a:p>
            <a:endParaRPr lang="en-GB" baseline="0" noProof="0" dirty="0" smtClean="0"/>
          </a:p>
        </p:txBody>
      </p:sp>
      <p:sp>
        <p:nvSpPr>
          <p:cNvPr id="4" name="Dia számának helye 3"/>
          <p:cNvSpPr>
            <a:spLocks noGrp="1"/>
          </p:cNvSpPr>
          <p:nvPr>
            <p:ph type="sldNum" sz="quarter" idx="10"/>
          </p:nvPr>
        </p:nvSpPr>
        <p:spPr/>
        <p:txBody>
          <a:bodyPr/>
          <a:lstStyle/>
          <a:p>
            <a:fld id="{79A472E4-E8CF-4752-8D89-CC6C7CAD9C51}" type="slidenum">
              <a:rPr lang="hu-HU" smtClean="0"/>
              <a:pPr/>
              <a:t>3</a:t>
            </a:fld>
            <a:endParaRPr lang="hu-HU"/>
          </a:p>
        </p:txBody>
      </p:sp>
    </p:spTree>
    <p:extLst>
      <p:ext uri="{BB962C8B-B14F-4D97-AF65-F5344CB8AC3E}">
        <p14:creationId xmlns:p14="http://schemas.microsoft.com/office/powerpoint/2010/main" val="38400060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6"/>
          <p:cNvSpPr>
            <a:spLocks noGrp="1" noChangeArrowheads="1"/>
          </p:cNvSpPr>
          <p:nvPr>
            <p:ph type="ftr" sz="quarter" idx="4"/>
          </p:nvPr>
        </p:nvSpPr>
        <p:spPr>
          <a:noFill/>
        </p:spPr>
        <p:txBody>
          <a:bodyPr/>
          <a:lstStyle/>
          <a:p>
            <a:r>
              <a:rPr lang="sl-SI" smtClean="0"/>
              <a:t>dr. Borut Likar</a:t>
            </a:r>
          </a:p>
        </p:txBody>
      </p:sp>
      <p:sp>
        <p:nvSpPr>
          <p:cNvPr id="102403" name="Rectangle 7"/>
          <p:cNvSpPr>
            <a:spLocks noGrp="1" noChangeArrowheads="1"/>
          </p:cNvSpPr>
          <p:nvPr>
            <p:ph type="sldNum" sz="quarter" idx="5"/>
          </p:nvPr>
        </p:nvSpPr>
        <p:spPr>
          <a:noFill/>
        </p:spPr>
        <p:txBody>
          <a:bodyPr/>
          <a:lstStyle/>
          <a:p>
            <a:fld id="{53B42B94-1EBD-41B7-B973-A62D37092D34}" type="slidenum">
              <a:rPr lang="sl-SI" smtClean="0"/>
              <a:pPr/>
              <a:t>31</a:t>
            </a:fld>
            <a:endParaRPr lang="sl-SI" smtClean="0"/>
          </a:p>
        </p:txBody>
      </p:sp>
      <p:sp>
        <p:nvSpPr>
          <p:cNvPr id="102404" name="Rectangle 2"/>
          <p:cNvSpPr>
            <a:spLocks noGrp="1" noRot="1" noChangeAspect="1" noChangeArrowheads="1" noTextEdit="1"/>
          </p:cNvSpPr>
          <p:nvPr>
            <p:ph type="sldImg"/>
          </p:nvPr>
        </p:nvSpPr>
        <p:spPr>
          <a:xfrm>
            <a:off x="144463" y="766763"/>
            <a:ext cx="6813550" cy="3833812"/>
          </a:xfrm>
          <a:ln/>
        </p:spPr>
      </p:sp>
      <p:sp>
        <p:nvSpPr>
          <p:cNvPr id="102405" name="Rectangle 3"/>
          <p:cNvSpPr>
            <a:spLocks noGrp="1" noChangeArrowheads="1"/>
          </p:cNvSpPr>
          <p:nvPr>
            <p:ph type="body" idx="1"/>
          </p:nvPr>
        </p:nvSpPr>
        <p:spPr>
          <a:noFill/>
          <a:ln/>
        </p:spPr>
        <p:txBody>
          <a:bodyPr/>
          <a:lstStyle/>
          <a:p>
            <a:endParaRPr lang="sl-SI" smtClean="0"/>
          </a:p>
        </p:txBody>
      </p:sp>
    </p:spTree>
    <p:extLst>
      <p:ext uri="{BB962C8B-B14F-4D97-AF65-F5344CB8AC3E}">
        <p14:creationId xmlns:p14="http://schemas.microsoft.com/office/powerpoint/2010/main" val="28492932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200" b="0" noProof="0" dirty="0" smtClean="0"/>
              <a:t>Hier ist eine Aufgabe zur Verbesserung der Wahrnehmungsrotation - Stärkung der Fähigkeit, das Problem aus verschiedenen Blickwinkeln zu betrachten</a:t>
            </a:r>
          </a:p>
          <a:p>
            <a:endParaRPr lang="en-GB" noProof="0" dirty="0" smtClean="0"/>
          </a:p>
          <a:p>
            <a:endParaRPr lang="en-GB" noProof="0" dirty="0"/>
          </a:p>
        </p:txBody>
      </p:sp>
      <p:sp>
        <p:nvSpPr>
          <p:cNvPr id="4" name="Ograda številke diapozitiva 3"/>
          <p:cNvSpPr>
            <a:spLocks noGrp="1"/>
          </p:cNvSpPr>
          <p:nvPr>
            <p:ph type="sldNum" sz="quarter" idx="10"/>
          </p:nvPr>
        </p:nvSpPr>
        <p:spPr/>
        <p:txBody>
          <a:bodyPr/>
          <a:lstStyle/>
          <a:p>
            <a:fld id="{79A472E4-E8CF-4752-8D89-CC6C7CAD9C51}" type="slidenum">
              <a:rPr lang="hu-HU" smtClean="0"/>
              <a:pPr/>
              <a:t>32</a:t>
            </a:fld>
            <a:endParaRPr lang="hu-HU"/>
          </a:p>
        </p:txBody>
      </p:sp>
    </p:spTree>
    <p:extLst>
      <p:ext uri="{BB962C8B-B14F-4D97-AF65-F5344CB8AC3E}">
        <p14:creationId xmlns:p14="http://schemas.microsoft.com/office/powerpoint/2010/main" val="17184536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smtClean="0"/>
              <a:t> </a:t>
            </a:r>
            <a:r>
              <a:rPr lang="de-AT" sz="1200" b="0" noProof="0" dirty="0" smtClean="0"/>
              <a:t>Hier ist eine Aufgabe, die den kreativen Einsatz von Wissen fördert. Kann zu verschiedenen Themen eingesetzt werden.</a:t>
            </a:r>
          </a:p>
        </p:txBody>
      </p:sp>
      <p:sp>
        <p:nvSpPr>
          <p:cNvPr id="4" name="Ograda številke diapozitiva 3"/>
          <p:cNvSpPr>
            <a:spLocks noGrp="1"/>
          </p:cNvSpPr>
          <p:nvPr>
            <p:ph type="sldNum" sz="quarter" idx="10"/>
          </p:nvPr>
        </p:nvSpPr>
        <p:spPr/>
        <p:txBody>
          <a:bodyPr/>
          <a:lstStyle/>
          <a:p>
            <a:fld id="{79A472E4-E8CF-4752-8D89-CC6C7CAD9C51}" type="slidenum">
              <a:rPr lang="hu-HU" smtClean="0"/>
              <a:pPr/>
              <a:t>33</a:t>
            </a:fld>
            <a:endParaRPr lang="hu-HU"/>
          </a:p>
        </p:txBody>
      </p:sp>
    </p:spTree>
    <p:extLst>
      <p:ext uri="{BB962C8B-B14F-4D97-AF65-F5344CB8AC3E}">
        <p14:creationId xmlns:p14="http://schemas.microsoft.com/office/powerpoint/2010/main" val="7988913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pPr rtl="0"/>
            <a:r>
              <a:rPr lang="de-AT" sz="1400" noProof="0" dirty="0" smtClean="0"/>
              <a:t>Eine Art Übung mit wenigen Lösungsmethoden. Auch die Genauigkeit der Ergebnisse kann variieren. Trotzdem können die Endergebnisse akzeptiert werden, was in der Schule nicht üblich ist. </a:t>
            </a:r>
          </a:p>
          <a:p>
            <a:pPr rtl="0"/>
            <a:r>
              <a:rPr lang="de-AT" sz="1400" noProof="0" dirty="0" smtClean="0"/>
              <a:t>Lösung: Die Daten in der Tabelle gelten für Erwachsene. Kinder haben weniger Haare (Quelle: </a:t>
            </a:r>
            <a:r>
              <a:rPr lang="en-GB" sz="1400" noProof="0" dirty="0" smtClean="0"/>
              <a:t>http://sl.wikipedia.org/wiki/Lasje).</a:t>
            </a:r>
          </a:p>
        </p:txBody>
      </p:sp>
      <p:sp>
        <p:nvSpPr>
          <p:cNvPr id="4" name="Ograda številke diapozitiva 3"/>
          <p:cNvSpPr>
            <a:spLocks noGrp="1"/>
          </p:cNvSpPr>
          <p:nvPr>
            <p:ph type="sldNum" sz="quarter" idx="10"/>
          </p:nvPr>
        </p:nvSpPr>
        <p:spPr/>
        <p:txBody>
          <a:bodyPr/>
          <a:lstStyle/>
          <a:p>
            <a:fld id="{79A472E4-E8CF-4752-8D89-CC6C7CAD9C51}" type="slidenum">
              <a:rPr lang="hu-HU" smtClean="0"/>
              <a:pPr/>
              <a:t>34</a:t>
            </a:fld>
            <a:endParaRPr lang="hu-HU"/>
          </a:p>
        </p:txBody>
      </p:sp>
    </p:spTree>
    <p:extLst>
      <p:ext uri="{BB962C8B-B14F-4D97-AF65-F5344CB8AC3E}">
        <p14:creationId xmlns:p14="http://schemas.microsoft.com/office/powerpoint/2010/main" val="17888573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endParaRPr lang="en-GB" dirty="0"/>
          </a:p>
        </p:txBody>
      </p:sp>
      <p:sp>
        <p:nvSpPr>
          <p:cNvPr id="4" name="Ograda številke diapozitiva 3"/>
          <p:cNvSpPr>
            <a:spLocks noGrp="1"/>
          </p:cNvSpPr>
          <p:nvPr>
            <p:ph type="sldNum" sz="quarter" idx="10"/>
          </p:nvPr>
        </p:nvSpPr>
        <p:spPr/>
        <p:txBody>
          <a:bodyPr/>
          <a:lstStyle/>
          <a:p>
            <a:fld id="{79A472E4-E8CF-4752-8D89-CC6C7CAD9C51}" type="slidenum">
              <a:rPr lang="hu-HU" smtClean="0"/>
              <a:pPr/>
              <a:t>35</a:t>
            </a:fld>
            <a:endParaRPr lang="hu-HU"/>
          </a:p>
        </p:txBody>
      </p:sp>
    </p:spTree>
    <p:extLst>
      <p:ext uri="{BB962C8B-B14F-4D97-AF65-F5344CB8AC3E}">
        <p14:creationId xmlns:p14="http://schemas.microsoft.com/office/powerpoint/2010/main" val="34740917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r>
              <a:rPr lang="de-AT" dirty="0" smtClean="0"/>
              <a:t>Anregungen</a:t>
            </a:r>
            <a:r>
              <a:rPr lang="de-AT" baseline="0" dirty="0" smtClean="0"/>
              <a:t> für Übungen und Diskussionen</a:t>
            </a:r>
            <a:r>
              <a:rPr lang="sl-SI" dirty="0" smtClean="0"/>
              <a:t>.</a:t>
            </a:r>
            <a:endParaRPr lang="en-GB" dirty="0"/>
          </a:p>
        </p:txBody>
      </p:sp>
      <p:sp>
        <p:nvSpPr>
          <p:cNvPr id="4" name="Ograda številke diapozitiva 3"/>
          <p:cNvSpPr>
            <a:spLocks noGrp="1"/>
          </p:cNvSpPr>
          <p:nvPr>
            <p:ph type="sldNum" sz="quarter" idx="10"/>
          </p:nvPr>
        </p:nvSpPr>
        <p:spPr/>
        <p:txBody>
          <a:bodyPr/>
          <a:lstStyle/>
          <a:p>
            <a:fld id="{79A472E4-E8CF-4752-8D89-CC6C7CAD9C51}" type="slidenum">
              <a:rPr lang="hu-HU" smtClean="0"/>
              <a:pPr/>
              <a:t>37</a:t>
            </a:fld>
            <a:endParaRPr lang="hu-HU"/>
          </a:p>
        </p:txBody>
      </p:sp>
    </p:spTree>
    <p:extLst>
      <p:ext uri="{BB962C8B-B14F-4D97-AF65-F5344CB8AC3E}">
        <p14:creationId xmlns:p14="http://schemas.microsoft.com/office/powerpoint/2010/main" val="12594141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endParaRPr lang="en-GB" dirty="0"/>
          </a:p>
        </p:txBody>
      </p:sp>
      <p:sp>
        <p:nvSpPr>
          <p:cNvPr id="4" name="Ograda številke diapozitiva 3"/>
          <p:cNvSpPr>
            <a:spLocks noGrp="1"/>
          </p:cNvSpPr>
          <p:nvPr>
            <p:ph type="sldNum" sz="quarter" idx="10"/>
          </p:nvPr>
        </p:nvSpPr>
        <p:spPr/>
        <p:txBody>
          <a:bodyPr/>
          <a:lstStyle/>
          <a:p>
            <a:fld id="{79A472E4-E8CF-4752-8D89-CC6C7CAD9C51}" type="slidenum">
              <a:rPr lang="hu-HU" smtClean="0"/>
              <a:pPr/>
              <a:t>38</a:t>
            </a:fld>
            <a:endParaRPr lang="hu-HU"/>
          </a:p>
        </p:txBody>
      </p:sp>
    </p:spTree>
    <p:extLst>
      <p:ext uri="{BB962C8B-B14F-4D97-AF65-F5344CB8AC3E}">
        <p14:creationId xmlns:p14="http://schemas.microsoft.com/office/powerpoint/2010/main" val="31567687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r>
              <a:rPr lang="en-GB" dirty="0" smtClean="0"/>
              <a:t>http://www.inovativnost.net/</a:t>
            </a:r>
            <a:endParaRPr lang="sl-SI" dirty="0" smtClean="0"/>
          </a:p>
          <a:p>
            <a:r>
              <a:rPr lang="sl-SI" dirty="0" smtClean="0"/>
              <a:t>ali </a:t>
            </a:r>
          </a:p>
          <a:p>
            <a:r>
              <a:rPr lang="en-GB" dirty="0" smtClean="0"/>
              <a:t>http://</a:t>
            </a:r>
            <a:r>
              <a:rPr lang="sl-SI" dirty="0" smtClean="0"/>
              <a:t>www.innovation.si</a:t>
            </a:r>
            <a:endParaRPr lang="en-GB" dirty="0"/>
          </a:p>
        </p:txBody>
      </p:sp>
      <p:sp>
        <p:nvSpPr>
          <p:cNvPr id="4" name="Ograda številke diapozitiva 3"/>
          <p:cNvSpPr>
            <a:spLocks noGrp="1"/>
          </p:cNvSpPr>
          <p:nvPr>
            <p:ph type="sldNum" sz="quarter" idx="10"/>
          </p:nvPr>
        </p:nvSpPr>
        <p:spPr/>
        <p:txBody>
          <a:bodyPr/>
          <a:lstStyle/>
          <a:p>
            <a:fld id="{79A472E4-E8CF-4752-8D89-CC6C7CAD9C51}" type="slidenum">
              <a:rPr lang="hu-HU" smtClean="0"/>
              <a:pPr/>
              <a:t>39</a:t>
            </a:fld>
            <a:endParaRPr lang="hu-HU"/>
          </a:p>
        </p:txBody>
      </p:sp>
    </p:spTree>
    <p:extLst>
      <p:ext uri="{BB962C8B-B14F-4D97-AF65-F5344CB8AC3E}">
        <p14:creationId xmlns:p14="http://schemas.microsoft.com/office/powerpoint/2010/main" val="3742459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a:xfrm>
            <a:off x="144463" y="766763"/>
            <a:ext cx="6813550" cy="3833812"/>
          </a:xfrm>
        </p:spPr>
      </p:sp>
      <p:sp>
        <p:nvSpPr>
          <p:cNvPr id="3" name="Ograda opomb 2"/>
          <p:cNvSpPr>
            <a:spLocks noGrp="1"/>
          </p:cNvSpPr>
          <p:nvPr>
            <p:ph type="body" idx="1"/>
          </p:nvPr>
        </p:nvSpPr>
        <p:spPr/>
        <p:txBody>
          <a:bodyPr>
            <a:normAutofit/>
          </a:bodyPr>
          <a:lstStyle/>
          <a:p>
            <a:endParaRPr lang="en-GB" dirty="0"/>
          </a:p>
        </p:txBody>
      </p:sp>
      <p:sp>
        <p:nvSpPr>
          <p:cNvPr id="4" name="Ograda noge 3"/>
          <p:cNvSpPr>
            <a:spLocks noGrp="1"/>
          </p:cNvSpPr>
          <p:nvPr>
            <p:ph type="ftr" sz="quarter" idx="10"/>
          </p:nvPr>
        </p:nvSpPr>
        <p:spPr/>
        <p:txBody>
          <a:bodyPr/>
          <a:lstStyle/>
          <a:p>
            <a:pPr>
              <a:defRPr/>
            </a:pPr>
            <a:r>
              <a:rPr lang="sl-SI" smtClean="0"/>
              <a:t>dr. Borut Likar</a:t>
            </a:r>
            <a:endParaRPr lang="sl-SI"/>
          </a:p>
        </p:txBody>
      </p:sp>
      <p:sp>
        <p:nvSpPr>
          <p:cNvPr id="5" name="Ograda številke diapozitiva 4"/>
          <p:cNvSpPr>
            <a:spLocks noGrp="1"/>
          </p:cNvSpPr>
          <p:nvPr>
            <p:ph type="sldNum" sz="quarter" idx="11"/>
          </p:nvPr>
        </p:nvSpPr>
        <p:spPr/>
        <p:txBody>
          <a:bodyPr/>
          <a:lstStyle/>
          <a:p>
            <a:pPr>
              <a:defRPr/>
            </a:pPr>
            <a:fld id="{300B910B-55B8-475E-A9A6-DD9325795611}" type="slidenum">
              <a:rPr lang="sl-SI" smtClean="0"/>
              <a:pPr>
                <a:defRPr/>
              </a:pPr>
              <a:t>40</a:t>
            </a:fld>
            <a:endParaRPr lang="sl-SI"/>
          </a:p>
        </p:txBody>
      </p:sp>
    </p:spTree>
    <p:extLst>
      <p:ext uri="{BB962C8B-B14F-4D97-AF65-F5344CB8AC3E}">
        <p14:creationId xmlns:p14="http://schemas.microsoft.com/office/powerpoint/2010/main" val="36061592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endParaRPr lang="en-GB" dirty="0"/>
          </a:p>
        </p:txBody>
      </p:sp>
      <p:sp>
        <p:nvSpPr>
          <p:cNvPr id="4" name="Ograda številke diapozitiva 3"/>
          <p:cNvSpPr>
            <a:spLocks noGrp="1"/>
          </p:cNvSpPr>
          <p:nvPr>
            <p:ph type="sldNum" sz="quarter" idx="10"/>
          </p:nvPr>
        </p:nvSpPr>
        <p:spPr/>
        <p:txBody>
          <a:bodyPr/>
          <a:lstStyle/>
          <a:p>
            <a:fld id="{79A472E4-E8CF-4752-8D89-CC6C7CAD9C51}" type="slidenum">
              <a:rPr lang="hu-HU" smtClean="0"/>
              <a:pPr/>
              <a:t>41</a:t>
            </a:fld>
            <a:endParaRPr lang="hu-HU"/>
          </a:p>
        </p:txBody>
      </p:sp>
    </p:spTree>
    <p:extLst>
      <p:ext uri="{BB962C8B-B14F-4D97-AF65-F5344CB8AC3E}">
        <p14:creationId xmlns:p14="http://schemas.microsoft.com/office/powerpoint/2010/main" val="3170426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r>
              <a:rPr lang="de-AT" dirty="0" smtClean="0"/>
              <a:t>Es gibt viele</a:t>
            </a:r>
            <a:r>
              <a:rPr lang="de-AT" baseline="0" dirty="0" smtClean="0"/>
              <a:t> weitreichende Innovationen, die in muslimischen Ländern ihren </a:t>
            </a:r>
            <a:r>
              <a:rPr lang="de-AT" baseline="0" smtClean="0"/>
              <a:t>Anfang fanden….</a:t>
            </a:r>
            <a:endParaRPr lang="en-GB" dirty="0"/>
          </a:p>
        </p:txBody>
      </p:sp>
      <p:sp>
        <p:nvSpPr>
          <p:cNvPr id="4" name="Ograda številke diapozitiva 3"/>
          <p:cNvSpPr>
            <a:spLocks noGrp="1"/>
          </p:cNvSpPr>
          <p:nvPr>
            <p:ph type="sldNum" sz="quarter" idx="10"/>
          </p:nvPr>
        </p:nvSpPr>
        <p:spPr/>
        <p:txBody>
          <a:bodyPr/>
          <a:lstStyle/>
          <a:p>
            <a:fld id="{79A472E4-E8CF-4752-8D89-CC6C7CAD9C51}" type="slidenum">
              <a:rPr lang="hu-HU" smtClean="0"/>
              <a:pPr/>
              <a:t>4</a:t>
            </a:fld>
            <a:endParaRPr lang="hu-HU"/>
          </a:p>
        </p:txBody>
      </p:sp>
    </p:spTree>
    <p:extLst>
      <p:ext uri="{BB962C8B-B14F-4D97-AF65-F5344CB8AC3E}">
        <p14:creationId xmlns:p14="http://schemas.microsoft.com/office/powerpoint/2010/main" val="555126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r>
              <a:rPr lang="de-AT" noProof="0" dirty="0" smtClean="0"/>
              <a:t>Klassische Experimente und E-Experiment sind komplementäre Ansätze. Nutzen Sie sie nach Ihren Bedürfnissen und ihren Eigenschaften.</a:t>
            </a:r>
          </a:p>
        </p:txBody>
      </p:sp>
      <p:sp>
        <p:nvSpPr>
          <p:cNvPr id="4" name="Ograda številke diapozitiva 3"/>
          <p:cNvSpPr>
            <a:spLocks noGrp="1"/>
          </p:cNvSpPr>
          <p:nvPr>
            <p:ph type="sldNum" sz="quarter" idx="10"/>
          </p:nvPr>
        </p:nvSpPr>
        <p:spPr/>
        <p:txBody>
          <a:bodyPr/>
          <a:lstStyle/>
          <a:p>
            <a:fld id="{79A472E4-E8CF-4752-8D89-CC6C7CAD9C51}" type="slidenum">
              <a:rPr lang="hu-HU" smtClean="0"/>
              <a:pPr/>
              <a:t>42</a:t>
            </a:fld>
            <a:endParaRPr lang="hu-HU"/>
          </a:p>
        </p:txBody>
      </p:sp>
    </p:spTree>
    <p:extLst>
      <p:ext uri="{BB962C8B-B14F-4D97-AF65-F5344CB8AC3E}">
        <p14:creationId xmlns:p14="http://schemas.microsoft.com/office/powerpoint/2010/main" val="38978293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200" b="1" kern="1200" dirty="0" smtClean="0">
                <a:solidFill>
                  <a:schemeClr val="tx1"/>
                </a:solidFill>
                <a:latin typeface="+mn-lt"/>
                <a:ea typeface="+mn-ea"/>
                <a:cs typeface="+mn-cs"/>
              </a:rPr>
              <a:t>Die Vorlage</a:t>
            </a:r>
            <a:r>
              <a:rPr lang="de-AT" sz="1200" b="1" kern="1200" baseline="0" dirty="0" smtClean="0">
                <a:solidFill>
                  <a:schemeClr val="tx1"/>
                </a:solidFill>
                <a:latin typeface="+mn-lt"/>
                <a:ea typeface="+mn-ea"/>
                <a:cs typeface="+mn-cs"/>
              </a:rPr>
              <a:t> </a:t>
            </a:r>
            <a:r>
              <a:rPr lang="sl-SI" sz="1200" kern="1200" dirty="0" smtClean="0">
                <a:solidFill>
                  <a:schemeClr val="tx1"/>
                </a:solidFill>
                <a:latin typeface="+mn-lt"/>
                <a:ea typeface="+mn-ea"/>
                <a:cs typeface="+mn-cs"/>
              </a:rPr>
              <a:t>s</a:t>
            </a:r>
            <a:r>
              <a:rPr lang="de-AT" sz="1200" kern="1200" dirty="0" err="1" smtClean="0">
                <a:solidFill>
                  <a:schemeClr val="tx1"/>
                </a:solidFill>
                <a:latin typeface="+mn-lt"/>
                <a:ea typeface="+mn-ea"/>
                <a:cs typeface="+mn-cs"/>
              </a:rPr>
              <a:t>ollte</a:t>
            </a:r>
            <a:r>
              <a:rPr lang="de-AT" sz="1200" kern="1200" baseline="0" dirty="0" smtClean="0">
                <a:solidFill>
                  <a:schemeClr val="tx1"/>
                </a:solidFill>
                <a:latin typeface="+mn-lt"/>
                <a:ea typeface="+mn-ea"/>
                <a:cs typeface="+mn-cs"/>
              </a:rPr>
              <a:t> für die Durchführung der Übung und für die Abfassung des Berichts verwendet werden</a:t>
            </a:r>
            <a:endParaRPr lang="sl-SI" sz="1200" kern="1200" dirty="0" smtClean="0">
              <a:solidFill>
                <a:schemeClr val="tx1"/>
              </a:solidFill>
              <a:latin typeface="+mn-lt"/>
              <a:ea typeface="+mn-ea"/>
              <a:cs typeface="+mn-cs"/>
            </a:endParaRPr>
          </a:p>
          <a:p>
            <a:endParaRPr lang="en-GB" dirty="0"/>
          </a:p>
        </p:txBody>
      </p:sp>
      <p:sp>
        <p:nvSpPr>
          <p:cNvPr id="4" name="Ograda številke diapozitiva 3"/>
          <p:cNvSpPr>
            <a:spLocks noGrp="1"/>
          </p:cNvSpPr>
          <p:nvPr>
            <p:ph type="sldNum" sz="quarter" idx="10"/>
          </p:nvPr>
        </p:nvSpPr>
        <p:spPr/>
        <p:txBody>
          <a:bodyPr/>
          <a:lstStyle/>
          <a:p>
            <a:fld id="{79A472E4-E8CF-4752-8D89-CC6C7CAD9C51}" type="slidenum">
              <a:rPr lang="hu-HU" smtClean="0"/>
              <a:pPr/>
              <a:t>43</a:t>
            </a:fld>
            <a:endParaRPr lang="hu-HU"/>
          </a:p>
        </p:txBody>
      </p:sp>
    </p:spTree>
    <p:extLst>
      <p:ext uri="{BB962C8B-B14F-4D97-AF65-F5344CB8AC3E}">
        <p14:creationId xmlns:p14="http://schemas.microsoft.com/office/powerpoint/2010/main" val="21668285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79A472E4-E8CF-4752-8D89-CC6C7CAD9C51}" type="slidenum">
              <a:rPr lang="hu-HU" smtClean="0"/>
              <a:pPr/>
              <a:t>44</a:t>
            </a:fld>
            <a:endParaRPr lang="hu-HU"/>
          </a:p>
        </p:txBody>
      </p:sp>
    </p:spTree>
    <p:extLst>
      <p:ext uri="{BB962C8B-B14F-4D97-AF65-F5344CB8AC3E}">
        <p14:creationId xmlns:p14="http://schemas.microsoft.com/office/powerpoint/2010/main" val="9118526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79A472E4-E8CF-4752-8D89-CC6C7CAD9C51}" type="slidenum">
              <a:rPr lang="hu-HU" smtClean="0"/>
              <a:pPr/>
              <a:t>45</a:t>
            </a:fld>
            <a:endParaRPr lang="hu-HU"/>
          </a:p>
        </p:txBody>
      </p:sp>
    </p:spTree>
    <p:extLst>
      <p:ext uri="{BB962C8B-B14F-4D97-AF65-F5344CB8AC3E}">
        <p14:creationId xmlns:p14="http://schemas.microsoft.com/office/powerpoint/2010/main" val="4870209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79A472E4-E8CF-4752-8D89-CC6C7CAD9C51}" type="slidenum">
              <a:rPr lang="hu-HU" smtClean="0"/>
              <a:pPr/>
              <a:t>46</a:t>
            </a:fld>
            <a:endParaRPr lang="hu-HU"/>
          </a:p>
        </p:txBody>
      </p:sp>
    </p:spTree>
    <p:extLst>
      <p:ext uri="{BB962C8B-B14F-4D97-AF65-F5344CB8AC3E}">
        <p14:creationId xmlns:p14="http://schemas.microsoft.com/office/powerpoint/2010/main" val="18680401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79A472E4-E8CF-4752-8D89-CC6C7CAD9C51}" type="slidenum">
              <a:rPr lang="hu-HU" smtClean="0"/>
              <a:pPr/>
              <a:t>47</a:t>
            </a:fld>
            <a:endParaRPr lang="hu-HU"/>
          </a:p>
        </p:txBody>
      </p:sp>
    </p:spTree>
    <p:extLst>
      <p:ext uri="{BB962C8B-B14F-4D97-AF65-F5344CB8AC3E}">
        <p14:creationId xmlns:p14="http://schemas.microsoft.com/office/powerpoint/2010/main" val="18244486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79A472E4-E8CF-4752-8D89-CC6C7CAD9C51}" type="slidenum">
              <a:rPr lang="hu-HU" smtClean="0"/>
              <a:pPr/>
              <a:t>48</a:t>
            </a:fld>
            <a:endParaRPr lang="hu-HU"/>
          </a:p>
        </p:txBody>
      </p:sp>
    </p:spTree>
    <p:extLst>
      <p:ext uri="{BB962C8B-B14F-4D97-AF65-F5344CB8AC3E}">
        <p14:creationId xmlns:p14="http://schemas.microsoft.com/office/powerpoint/2010/main" val="18244486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79A472E4-E8CF-4752-8D89-CC6C7CAD9C51}" type="slidenum">
              <a:rPr lang="hu-HU" smtClean="0"/>
              <a:pPr/>
              <a:t>49</a:t>
            </a:fld>
            <a:endParaRPr lang="hu-HU"/>
          </a:p>
        </p:txBody>
      </p:sp>
    </p:spTree>
    <p:extLst>
      <p:ext uri="{BB962C8B-B14F-4D97-AF65-F5344CB8AC3E}">
        <p14:creationId xmlns:p14="http://schemas.microsoft.com/office/powerpoint/2010/main" val="11171648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79A472E4-E8CF-4752-8D89-CC6C7CAD9C51}" type="slidenum">
              <a:rPr lang="hu-HU" smtClean="0"/>
              <a:pPr/>
              <a:t>50</a:t>
            </a:fld>
            <a:endParaRPr lang="hu-HU"/>
          </a:p>
        </p:txBody>
      </p:sp>
    </p:spTree>
    <p:extLst>
      <p:ext uri="{BB962C8B-B14F-4D97-AF65-F5344CB8AC3E}">
        <p14:creationId xmlns:p14="http://schemas.microsoft.com/office/powerpoint/2010/main" val="7786037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smtClean="0"/>
              <a:t>Bitte verwenden Sie diesen</a:t>
            </a:r>
            <a:r>
              <a:rPr lang="de-AT" baseline="0" dirty="0" smtClean="0"/>
              <a:t> Platz, um ihre Notizen, Links und Sonstiges zu vermerken, bzw. </a:t>
            </a:r>
            <a:r>
              <a:rPr lang="de-AT" baseline="0" smtClean="0"/>
              <a:t>alles, was nicht auf den Folien aufscheinen soll, sondern während des Unterrichts laut gesagt werden soll. </a:t>
            </a:r>
            <a:endParaRPr lang="hu-HU" dirty="0"/>
          </a:p>
        </p:txBody>
      </p:sp>
      <p:sp>
        <p:nvSpPr>
          <p:cNvPr id="4" name="Dia számának helye 3"/>
          <p:cNvSpPr>
            <a:spLocks noGrp="1"/>
          </p:cNvSpPr>
          <p:nvPr>
            <p:ph type="sldNum" sz="quarter" idx="10"/>
          </p:nvPr>
        </p:nvSpPr>
        <p:spPr/>
        <p:txBody>
          <a:bodyPr/>
          <a:lstStyle/>
          <a:p>
            <a:fld id="{79A472E4-E8CF-4752-8D89-CC6C7CAD9C51}" type="slidenum">
              <a:rPr lang="hu-HU" smtClean="0"/>
              <a:pPr/>
              <a:t>51</a:t>
            </a:fld>
            <a:endParaRPr lang="hu-HU"/>
          </a:p>
        </p:txBody>
      </p:sp>
    </p:spTree>
    <p:extLst>
      <p:ext uri="{BB962C8B-B14F-4D97-AF65-F5344CB8AC3E}">
        <p14:creationId xmlns:p14="http://schemas.microsoft.com/office/powerpoint/2010/main" val="1939756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a:xfrm>
            <a:off x="144463" y="766763"/>
            <a:ext cx="6813550" cy="3833812"/>
          </a:xfrm>
        </p:spPr>
      </p:sp>
      <p:sp>
        <p:nvSpPr>
          <p:cNvPr id="3" name="Ograda opomb 2"/>
          <p:cNvSpPr>
            <a:spLocks noGrp="1"/>
          </p:cNvSpPr>
          <p:nvPr>
            <p:ph type="body" idx="1"/>
          </p:nvPr>
        </p:nvSpPr>
        <p:spPr/>
        <p:txBody>
          <a:bodyPr>
            <a:normAutofit/>
          </a:bodyPr>
          <a:lstStyle/>
          <a:p>
            <a:pPr defTabSz="913490">
              <a:defRPr/>
            </a:pPr>
            <a:r>
              <a:rPr lang="de-AT" dirty="0" smtClean="0"/>
              <a:t>Armstrong (2000,45-46) beschreibt eine Studie, in der Wissenschaftler die Ereignisse im Klassenzimmer genauer unter die Lupe nahmen. Sie fanden, dass das Schulleben ein schlechter Ersatz für die Vielfalt des wirklichen Lebens ist. Sie fanden heraus, dass 70 % aller Veranstaltungen im Klassenzimmer als Vorlesung (Vortrag) zur Präsentation der Themeninhalte vorgetragen wurden. Die Ergebnisse dieser Forschung haben gezeigt, dass nur wenig Zeit für Aktivitäten wie Rollenspiel, Planung, Problemlösung in kleinen Gruppen oder Modellierung zur Verfügung steht. Diese Aktivitäten jedoch spiegeln das wirkliche Leben am besten wider. Im Klassenzimmer tauchten Lachen, echte Begeisterung und Wutausbrüche selten, d. h. in weniger als 3 Prozent der Fälle auf.</a:t>
            </a:r>
          </a:p>
          <a:p>
            <a:pPr defTabSz="913490">
              <a:defRPr/>
            </a:pPr>
            <a:endParaRPr lang="de-AT" dirty="0" smtClean="0"/>
          </a:p>
        </p:txBody>
      </p:sp>
      <p:sp>
        <p:nvSpPr>
          <p:cNvPr id="4" name="Ograda noge 3"/>
          <p:cNvSpPr>
            <a:spLocks noGrp="1"/>
          </p:cNvSpPr>
          <p:nvPr>
            <p:ph type="ftr" sz="quarter" idx="10"/>
          </p:nvPr>
        </p:nvSpPr>
        <p:spPr/>
        <p:txBody>
          <a:bodyPr/>
          <a:lstStyle/>
          <a:p>
            <a:pPr>
              <a:defRPr/>
            </a:pPr>
            <a:r>
              <a:rPr lang="sl-SI" smtClean="0"/>
              <a:t>dr. Borut Likar</a:t>
            </a:r>
            <a:endParaRPr lang="sl-SI"/>
          </a:p>
        </p:txBody>
      </p:sp>
      <p:sp>
        <p:nvSpPr>
          <p:cNvPr id="5" name="Ograda številke diapozitiva 4"/>
          <p:cNvSpPr>
            <a:spLocks noGrp="1"/>
          </p:cNvSpPr>
          <p:nvPr>
            <p:ph type="sldNum" sz="quarter" idx="11"/>
          </p:nvPr>
        </p:nvSpPr>
        <p:spPr/>
        <p:txBody>
          <a:bodyPr/>
          <a:lstStyle/>
          <a:p>
            <a:pPr>
              <a:defRPr/>
            </a:pPr>
            <a:fld id="{300B910B-55B8-475E-A9A6-DD9325795611}" type="slidenum">
              <a:rPr lang="sl-SI" smtClean="0"/>
              <a:pPr>
                <a:defRPr/>
              </a:pPr>
              <a:t>5</a:t>
            </a:fld>
            <a:endParaRPr lang="sl-SI"/>
          </a:p>
        </p:txBody>
      </p:sp>
    </p:spTree>
    <p:extLst>
      <p:ext uri="{BB962C8B-B14F-4D97-AF65-F5344CB8AC3E}">
        <p14:creationId xmlns:p14="http://schemas.microsoft.com/office/powerpoint/2010/main" val="2715489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200" b="0" noProof="0" dirty="0" smtClean="0"/>
              <a:t>Innovative Lehre ist nicht nur die Präsentation von Innovationsthemen oder -methoden. Es ist eine komplexere Aufgabe. </a:t>
            </a:r>
          </a:p>
          <a:p>
            <a:pPr marL="0" marR="0" indent="0" algn="l" defTabSz="914400" rtl="0" eaLnBrk="1" fontAlgn="auto" latinLnBrk="0" hangingPunct="1">
              <a:lnSpc>
                <a:spcPct val="100000"/>
              </a:lnSpc>
              <a:spcBef>
                <a:spcPts val="0"/>
              </a:spcBef>
              <a:spcAft>
                <a:spcPts val="0"/>
              </a:spcAft>
              <a:buClrTx/>
              <a:buSzTx/>
              <a:buFontTx/>
              <a:buNone/>
              <a:tabLst/>
              <a:defRPr/>
            </a:pPr>
            <a:endParaRPr lang="de-AT" sz="1200" b="0" noProof="0" dirty="0" smtClean="0"/>
          </a:p>
        </p:txBody>
      </p:sp>
      <p:sp>
        <p:nvSpPr>
          <p:cNvPr id="4" name="Dia számának helye 3"/>
          <p:cNvSpPr>
            <a:spLocks noGrp="1"/>
          </p:cNvSpPr>
          <p:nvPr>
            <p:ph type="sldNum" sz="quarter" idx="10"/>
          </p:nvPr>
        </p:nvSpPr>
        <p:spPr/>
        <p:txBody>
          <a:bodyPr/>
          <a:lstStyle/>
          <a:p>
            <a:fld id="{79A472E4-E8CF-4752-8D89-CC6C7CAD9C51}" type="slidenum">
              <a:rPr lang="hu-HU" smtClean="0"/>
              <a:pPr/>
              <a:t>6</a:t>
            </a:fld>
            <a:endParaRPr lang="hu-HU"/>
          </a:p>
        </p:txBody>
      </p:sp>
    </p:spTree>
    <p:extLst>
      <p:ext uri="{BB962C8B-B14F-4D97-AF65-F5344CB8AC3E}">
        <p14:creationId xmlns:p14="http://schemas.microsoft.com/office/powerpoint/2010/main" val="3840006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sl-SI"/>
              <a:t>dr. Borut Likar</a:t>
            </a:r>
          </a:p>
        </p:txBody>
      </p:sp>
      <p:sp>
        <p:nvSpPr>
          <p:cNvPr id="5" name="Rectangle 7"/>
          <p:cNvSpPr>
            <a:spLocks noGrp="1" noChangeArrowheads="1"/>
          </p:cNvSpPr>
          <p:nvPr>
            <p:ph type="sldNum" sz="quarter" idx="5"/>
          </p:nvPr>
        </p:nvSpPr>
        <p:spPr>
          <a:ln/>
        </p:spPr>
        <p:txBody>
          <a:bodyPr/>
          <a:lstStyle/>
          <a:p>
            <a:fld id="{80EBECA0-3A50-49C7-9E5D-6C4897140812}" type="slidenum">
              <a:rPr lang="sl-SI"/>
              <a:pPr/>
              <a:t>7</a:t>
            </a:fld>
            <a:endParaRPr lang="sl-SI"/>
          </a:p>
        </p:txBody>
      </p:sp>
      <p:sp>
        <p:nvSpPr>
          <p:cNvPr id="2141186" name="Rectangle 2"/>
          <p:cNvSpPr>
            <a:spLocks noGrp="1" noRot="1" noChangeAspect="1" noChangeArrowheads="1" noTextEdit="1"/>
          </p:cNvSpPr>
          <p:nvPr>
            <p:ph type="sldImg"/>
          </p:nvPr>
        </p:nvSpPr>
        <p:spPr>
          <a:xfrm>
            <a:off x="144463" y="766763"/>
            <a:ext cx="6813550" cy="3833812"/>
          </a:xfrm>
          <a:ln/>
        </p:spPr>
      </p:sp>
      <p:sp>
        <p:nvSpPr>
          <p:cNvPr id="2141187" name="Rectangle 3"/>
          <p:cNvSpPr>
            <a:spLocks noGrp="1" noChangeArrowheads="1"/>
          </p:cNvSpPr>
          <p:nvPr>
            <p:ph type="body" idx="1"/>
          </p:nvPr>
        </p:nvSpPr>
        <p:spPr/>
        <p:txBody>
          <a:bodyPr/>
          <a:lstStyle/>
          <a:p>
            <a:r>
              <a:rPr lang="de-AT" noProof="0" dirty="0" smtClean="0"/>
              <a:t>Hier finden Sie weitere konkrete Richtlinien zu Grundlagen und den Arten</a:t>
            </a:r>
            <a:r>
              <a:rPr lang="de-AT" baseline="0" noProof="0" dirty="0" smtClean="0"/>
              <a:t> innovativen Unterrichtens.</a:t>
            </a:r>
            <a:endParaRPr lang="de-AT" noProof="0" dirty="0" smtClean="0"/>
          </a:p>
          <a:p>
            <a:endParaRPr lang="de-AT" noProof="0" dirty="0" smtClean="0"/>
          </a:p>
        </p:txBody>
      </p:sp>
    </p:spTree>
    <p:extLst>
      <p:ext uri="{BB962C8B-B14F-4D97-AF65-F5344CB8AC3E}">
        <p14:creationId xmlns:p14="http://schemas.microsoft.com/office/powerpoint/2010/main" val="2513229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79A472E4-E8CF-4752-8D89-CC6C7CAD9C51}" type="slidenum">
              <a:rPr lang="hu-HU" smtClean="0"/>
              <a:pPr/>
              <a:t>8</a:t>
            </a:fld>
            <a:endParaRPr lang="hu-HU"/>
          </a:p>
        </p:txBody>
      </p:sp>
    </p:spTree>
    <p:extLst>
      <p:ext uri="{BB962C8B-B14F-4D97-AF65-F5344CB8AC3E}">
        <p14:creationId xmlns:p14="http://schemas.microsoft.com/office/powerpoint/2010/main" val="3840006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79A472E4-E8CF-4752-8D89-CC6C7CAD9C51}" type="slidenum">
              <a:rPr lang="hu-HU" smtClean="0"/>
              <a:pPr/>
              <a:t>9</a:t>
            </a:fld>
            <a:endParaRPr lang="hu-HU"/>
          </a:p>
        </p:txBody>
      </p:sp>
    </p:spTree>
    <p:extLst>
      <p:ext uri="{BB962C8B-B14F-4D97-AF65-F5344CB8AC3E}">
        <p14:creationId xmlns:p14="http://schemas.microsoft.com/office/powerpoint/2010/main" val="38400060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smtClean="0"/>
              <a:pPr/>
              <a:t>10/5/2017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‹Nr.›</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Kép 6"/>
          <p:cNvPicPr>
            <a:picLocks noChangeAspect="1"/>
          </p:cNvPicPr>
          <p:nvPr userDrawn="1"/>
        </p:nvPicPr>
        <p:blipFill rotWithShape="1">
          <a:blip r:embed="rId2"/>
          <a:srcRect r="85412"/>
          <a:stretch/>
        </p:blipFill>
        <p:spPr>
          <a:xfrm>
            <a:off x="11582399" y="3723937"/>
            <a:ext cx="609601" cy="313406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smtClean="0"/>
              <a:pPr/>
              <a:t>10/5/2017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smtClean="0"/>
              <a:pPr/>
              <a:t>10/5/2017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‹Nr.›</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Vsebina">
    <p:spTree>
      <p:nvGrpSpPr>
        <p:cNvPr id="1" name=""/>
        <p:cNvGrpSpPr/>
        <p:nvPr/>
      </p:nvGrpSpPr>
      <p:grpSpPr>
        <a:xfrm>
          <a:off x="0" y="0"/>
          <a:ext cx="0" cy="0"/>
          <a:chOff x="0" y="0"/>
          <a:chExt cx="0" cy="0"/>
        </a:xfrm>
      </p:grpSpPr>
      <p:sp>
        <p:nvSpPr>
          <p:cNvPr id="2" name="Ograda vsebine 1"/>
          <p:cNvSpPr>
            <a:spLocks noGrp="1"/>
          </p:cNvSpPr>
          <p:nvPr>
            <p:ph/>
          </p:nvPr>
        </p:nvSpPr>
        <p:spPr>
          <a:xfrm>
            <a:off x="239185" y="188913"/>
            <a:ext cx="11713633" cy="5942012"/>
          </a:xfrm>
        </p:spPr>
        <p:txBody>
          <a:body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3" name="Rectangle 5"/>
          <p:cNvSpPr>
            <a:spLocks noGrp="1" noChangeArrowheads="1"/>
          </p:cNvSpPr>
          <p:nvPr>
            <p:ph type="dt" sz="half" idx="10"/>
          </p:nvPr>
        </p:nvSpPr>
        <p:spPr>
          <a:ln/>
        </p:spPr>
        <p:txBody>
          <a:bodyPr/>
          <a:lstStyle>
            <a:lvl1pPr>
              <a:defRPr/>
            </a:lvl1pPr>
          </a:lstStyle>
          <a:p>
            <a:pPr>
              <a:defRPr/>
            </a:pPr>
            <a:endParaRPr lang="sl-SI" alt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sl-SI" altLang="en-US"/>
          </a:p>
        </p:txBody>
      </p:sp>
      <p:sp>
        <p:nvSpPr>
          <p:cNvPr id="5" name="Rectangle 7"/>
          <p:cNvSpPr>
            <a:spLocks noGrp="1" noChangeArrowheads="1"/>
          </p:cNvSpPr>
          <p:nvPr>
            <p:ph type="sldNum" sz="quarter" idx="12"/>
          </p:nvPr>
        </p:nvSpPr>
        <p:spPr>
          <a:ln/>
        </p:spPr>
        <p:txBody>
          <a:bodyPr/>
          <a:lstStyle>
            <a:lvl1pPr>
              <a:defRPr/>
            </a:lvl1pPr>
          </a:lstStyle>
          <a:p>
            <a:pPr>
              <a:defRPr/>
            </a:pPr>
            <a:fld id="{38754458-E267-4A53-8174-5303C112FCD7}" type="slidenum">
              <a:rPr lang="sl-SI" altLang="en-US"/>
              <a:pPr>
                <a:defRPr/>
              </a:pPr>
              <a:t>‹Nr.›</a:t>
            </a:fld>
            <a:endParaRPr lang="sl-SI" altLang="en-US"/>
          </a:p>
          <a:p>
            <a:pPr>
              <a:defRPr/>
            </a:pPr>
            <a:endParaRPr lang="sl-SI" altLang="en-US"/>
          </a:p>
          <a:p>
            <a:pPr>
              <a:defRPr/>
            </a:pPr>
            <a:r>
              <a:rPr lang="sl-SI" altLang="en-US"/>
              <a:t>Likar B. </a:t>
            </a:r>
            <a:r>
              <a:rPr lang="en-US" altLang="en-US"/>
              <a:t>©</a:t>
            </a:r>
            <a:r>
              <a:rPr lang="sl-SI" altLang="en-US"/>
              <a:t> </a:t>
            </a:r>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28FC5F6-F338-4AE4-BB23-26385BCFC423}" type="datetimeFigureOut">
              <a:rPr lang="en-US" smtClean="0"/>
              <a:pPr/>
              <a:t>10/5/2017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pPr/>
              <a:t>‹Nr.›</a:t>
            </a:fld>
            <a:endParaRPr lang="en-US" dirty="0"/>
          </a:p>
        </p:txBody>
      </p:sp>
      <p:pic>
        <p:nvPicPr>
          <p:cNvPr id="7" name="Kép 6"/>
          <p:cNvPicPr>
            <a:picLocks noChangeAspect="1"/>
          </p:cNvPicPr>
          <p:nvPr userDrawn="1"/>
        </p:nvPicPr>
        <p:blipFill rotWithShape="1">
          <a:blip r:embed="rId2"/>
          <a:srcRect r="85412"/>
          <a:stretch/>
        </p:blipFill>
        <p:spPr>
          <a:xfrm>
            <a:off x="11582399" y="3723937"/>
            <a:ext cx="609601" cy="3134063"/>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smtClean="0"/>
              <a:pPr/>
              <a:t>10/5/2017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‹Nr.›</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Kép 6"/>
          <p:cNvPicPr>
            <a:picLocks noChangeAspect="1"/>
          </p:cNvPicPr>
          <p:nvPr userDrawn="1"/>
        </p:nvPicPr>
        <p:blipFill rotWithShape="1">
          <a:blip r:embed="rId2"/>
          <a:srcRect r="85412"/>
          <a:stretch/>
        </p:blipFill>
        <p:spPr>
          <a:xfrm>
            <a:off x="11582399" y="3723937"/>
            <a:ext cx="609601" cy="3134063"/>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smtClean="0"/>
              <a:pPr/>
              <a:t>10/5/2017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‹Nr.›</a:t>
            </a:fld>
            <a:endParaRPr lang="en-US" dirty="0"/>
          </a:p>
        </p:txBody>
      </p:sp>
      <p:pic>
        <p:nvPicPr>
          <p:cNvPr id="9" name="Kép 6"/>
          <p:cNvPicPr>
            <a:picLocks noChangeAspect="1"/>
          </p:cNvPicPr>
          <p:nvPr userDrawn="1"/>
        </p:nvPicPr>
        <p:blipFill rotWithShape="1">
          <a:blip r:embed="rId2"/>
          <a:srcRect r="85412"/>
          <a:stretch/>
        </p:blipFill>
        <p:spPr>
          <a:xfrm>
            <a:off x="11582399" y="3723937"/>
            <a:ext cx="609601" cy="3134063"/>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smtClean="0"/>
              <a:pPr/>
              <a:t>10/5/2017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‹Nr.›</a:t>
            </a:fld>
            <a:endParaRPr lang="en-US" dirty="0"/>
          </a:p>
        </p:txBody>
      </p:sp>
      <p:pic>
        <p:nvPicPr>
          <p:cNvPr id="11" name="Kép 6"/>
          <p:cNvPicPr>
            <a:picLocks noChangeAspect="1"/>
          </p:cNvPicPr>
          <p:nvPr userDrawn="1"/>
        </p:nvPicPr>
        <p:blipFill rotWithShape="1">
          <a:blip r:embed="rId2"/>
          <a:srcRect r="85412"/>
          <a:stretch/>
        </p:blipFill>
        <p:spPr>
          <a:xfrm>
            <a:off x="11582399" y="3723937"/>
            <a:ext cx="609601" cy="3134063"/>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smtClean="0"/>
              <a:pPr/>
              <a:t>10/5/2017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smtClean="0"/>
              <a:pPr/>
              <a:t>10/5/2017</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ABBEA6-7C60-4B02-AE87-00D78D8422AF}" type="datetimeFigureOut">
              <a:rPr lang="en-US" smtClean="0"/>
              <a:pPr/>
              <a:t>10/5/2017</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smtClean="0"/>
              <a:pPr/>
              <a:t>10/5/2017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smtClean="0"/>
              <a:pPr/>
              <a:t>10/5/2017</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‹Nr.›</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0420773"/>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60" r:id="rId12"/>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1.jpeg"/><Relationship Id="rId7"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http://www.google.com/jobs/images/hockey.jpg" TargetMode="External"/><Relationship Id="rId11" Type="http://schemas.openxmlformats.org/officeDocument/2006/relationships/image" Target="../media/image17.png"/><Relationship Id="rId5" Type="http://schemas.openxmlformats.org/officeDocument/2006/relationships/image" Target="../media/image12.jpeg"/><Relationship Id="rId10" Type="http://schemas.openxmlformats.org/officeDocument/2006/relationships/image" Target="../media/image16.png"/><Relationship Id="rId4" Type="http://schemas.openxmlformats.org/officeDocument/2006/relationships/image" Target="http://www.google.com/plex/images/2lobby.jpg" TargetMode="External"/><Relationship Id="rId9"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google.si/url?sa=i&amp;rct=j&amp;q=&amp;esrc=s&amp;frm=1&amp;source=images&amp;cd=&amp;cad=rja&amp;docid=WkzAMnjIc-eQUM&amp;tbnid=rlqvgl5fEkZMwM:&amp;ved=0CAUQjRw&amp;url=http://bestclipartblog.com/29-paper-clip-art.html/paper-clip-art-6&amp;ei=YO1kUv-LDsmJtQan3IBA&amp;bvm=bv.54934254,d.Yms&amp;psig=AFQjCNF-Y3AvVpBZrPOygpwAADF1869lRQ&amp;ust=1382432476605786"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42.wmf"/><Relationship Id="rId13" Type="http://schemas.openxmlformats.org/officeDocument/2006/relationships/image" Target="../media/image47.jpeg"/><Relationship Id="rId18" Type="http://schemas.openxmlformats.org/officeDocument/2006/relationships/image" Target="../media/image52.jpeg"/><Relationship Id="rId3" Type="http://schemas.openxmlformats.org/officeDocument/2006/relationships/notesSlide" Target="../notesSlides/notesSlide37.xml"/><Relationship Id="rId7" Type="http://schemas.openxmlformats.org/officeDocument/2006/relationships/image" Target="../media/image41.wmf"/><Relationship Id="rId12" Type="http://schemas.openxmlformats.org/officeDocument/2006/relationships/image" Target="../media/image46.jpeg"/><Relationship Id="rId17" Type="http://schemas.openxmlformats.org/officeDocument/2006/relationships/image" Target="../media/image51.wmf"/><Relationship Id="rId2" Type="http://schemas.openxmlformats.org/officeDocument/2006/relationships/slideLayout" Target="../slideLayouts/slideLayout12.xml"/><Relationship Id="rId16" Type="http://schemas.openxmlformats.org/officeDocument/2006/relationships/image" Target="../media/image50.png"/><Relationship Id="rId1" Type="http://schemas.openxmlformats.org/officeDocument/2006/relationships/vmlDrawing" Target="../drawings/vmlDrawing1.vml"/><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media/image39.wmf"/><Relationship Id="rId15" Type="http://schemas.openxmlformats.org/officeDocument/2006/relationships/image" Target="../media/image49.jpeg"/><Relationship Id="rId10" Type="http://schemas.openxmlformats.org/officeDocument/2006/relationships/image" Target="../media/image44.jpeg"/><Relationship Id="rId19" Type="http://schemas.openxmlformats.org/officeDocument/2006/relationships/image" Target="../media/image53.jpeg"/><Relationship Id="rId4" Type="http://schemas.openxmlformats.org/officeDocument/2006/relationships/oleObject" Target="../embeddings/oleObject1.bin"/><Relationship Id="rId9" Type="http://schemas.openxmlformats.org/officeDocument/2006/relationships/image" Target="../media/image43.wmf"/><Relationship Id="rId14"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stevespanglerscience.com/lab/experiments/incredible-can-crusher"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hyperlink" Target="http://www.europeanschoolnetacademy.eu/web/innovative-practices-for-engaging-stem-teaching-ii" TargetMode="External"/><Relationship Id="rId4" Type="http://schemas.openxmlformats.org/officeDocument/2006/relationships/hyperlink" Target="http://www.bbc.co.uk/schools/scienceclips/ages/5_6/ourselves.shtml"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lreforschools.eun.org/web/guest"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hyperlink" Target="https://www.etwinning.net/" TargetMode="External"/><Relationship Id="rId4" Type="http://schemas.openxmlformats.org/officeDocument/2006/relationships/hyperlink" Target="http://www.open.edu/openlearn/education"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hyperlink" Target="https://www.researchgate.net/publication/296976099_Prirocnik_za_mentorje"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8" Type="http://schemas.openxmlformats.org/officeDocument/2006/relationships/hyperlink" Target="https://www.etwinning.net/hu/pub/index.htm" TargetMode="External"/><Relationship Id="rId3" Type="http://schemas.openxmlformats.org/officeDocument/2006/relationships/image" Target="../media/image1.jpeg"/><Relationship Id="rId7" Type="http://schemas.openxmlformats.org/officeDocument/2006/relationships/hyperlink" Target="http://www.europeanschoolnetacademy.eu/web/innovative-practices-for-engaging-stem-teaching-ii" TargetMode="External"/><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hyperlink" Target="http://www.bbc.co.uk/education/highlights" TargetMode="External"/><Relationship Id="rId5" Type="http://schemas.openxmlformats.org/officeDocument/2006/relationships/hyperlink" Target="http://www.bbc.co.uk/schools/scienceclips/index_flash.shtml" TargetMode="External"/><Relationship Id="rId4" Type="http://schemas.openxmlformats.org/officeDocument/2006/relationships/hyperlink" Target="http://www.scientix.eu/" TargetMode="External"/></Relationships>
</file>

<file path=ppt/slides/_rels/slide48.xml.rels><?xml version="1.0" encoding="UTF-8" standalone="yes"?>
<Relationships xmlns="http://schemas.openxmlformats.org/package/2006/relationships"><Relationship Id="rId8" Type="http://schemas.openxmlformats.org/officeDocument/2006/relationships/hyperlink" Target="http://squareheadteachers.com/category/science/" TargetMode="External"/><Relationship Id="rId3" Type="http://schemas.openxmlformats.org/officeDocument/2006/relationships/image" Target="../media/image1.jpeg"/><Relationship Id="rId7" Type="http://schemas.openxmlformats.org/officeDocument/2006/relationships/hyperlink" Target="https://www.etwinning.net/hu/pub/index.htm" TargetMode="External"/><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hyperlink" Target="http://www.open.edu/openlearn/education" TargetMode="External"/><Relationship Id="rId5" Type="http://schemas.openxmlformats.org/officeDocument/2006/relationships/hyperlink" Target="http://lreforschools.eun.org/web/guest" TargetMode="External"/><Relationship Id="rId10" Type="http://schemas.openxmlformats.org/officeDocument/2006/relationships/hyperlink" Target="http://www.inovativnost.net/" TargetMode="External"/><Relationship Id="rId4" Type="http://schemas.openxmlformats.org/officeDocument/2006/relationships/hyperlink" Target="http://www.sos-sola.si/" TargetMode="External"/><Relationship Id="rId9" Type="http://schemas.openxmlformats.org/officeDocument/2006/relationships/hyperlink" Target="http://www.youtube.com/watch?v=ooWuoD4gOcc&amp;feature=youtu.be"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7.xml"/><Relationship Id="rId1" Type="http://schemas.openxmlformats.org/officeDocument/2006/relationships/slideLayout" Target="../slideLayouts/slideLayout8.xml"/><Relationship Id="rId6" Type="http://schemas.openxmlformats.org/officeDocument/2006/relationships/image" Target="../media/image55.jpeg"/><Relationship Id="rId5" Type="http://schemas.openxmlformats.org/officeDocument/2006/relationships/image" Target="../media/image3.jpe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jpeg"/></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8.xml"/><Relationship Id="rId1" Type="http://schemas.openxmlformats.org/officeDocument/2006/relationships/slideLayout" Target="../slideLayouts/slideLayout8.xml"/><Relationship Id="rId5" Type="http://schemas.openxmlformats.org/officeDocument/2006/relationships/image" Target="../media/image57.png"/><Relationship Id="rId4" Type="http://schemas.openxmlformats.org/officeDocument/2006/relationships/image" Target="../media/image56.png"/></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944" y="527241"/>
            <a:ext cx="3825997" cy="2315326"/>
          </a:xfrm>
          <a:prstGeom prst="rect">
            <a:avLst/>
          </a:prstGeom>
        </p:spPr>
      </p:pic>
      <p:pic>
        <p:nvPicPr>
          <p:cNvPr id="2" name="Kép 1"/>
          <p:cNvPicPr>
            <a:picLocks noChangeAspect="1"/>
          </p:cNvPicPr>
          <p:nvPr/>
        </p:nvPicPr>
        <p:blipFill rotWithShape="1">
          <a:blip r:embed="rId4"/>
          <a:srcRect r="85412"/>
          <a:stretch/>
        </p:blipFill>
        <p:spPr>
          <a:xfrm>
            <a:off x="-1" y="3723937"/>
            <a:ext cx="609601" cy="3134063"/>
          </a:xfrm>
          <a:prstGeom prst="rect">
            <a:avLst/>
          </a:prstGeom>
        </p:spPr>
      </p:pic>
      <p:sp>
        <p:nvSpPr>
          <p:cNvPr id="8" name="Téglalap 7"/>
          <p:cNvSpPr/>
          <p:nvPr/>
        </p:nvSpPr>
        <p:spPr>
          <a:xfrm>
            <a:off x="-1" y="6035040"/>
            <a:ext cx="9459885" cy="82296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hu-HU"/>
          </a:p>
        </p:txBody>
      </p:sp>
      <p:pic>
        <p:nvPicPr>
          <p:cNvPr id="7" name="Kép 6"/>
          <p:cNvPicPr>
            <a:picLocks noChangeAspect="1"/>
          </p:cNvPicPr>
          <p:nvPr/>
        </p:nvPicPr>
        <p:blipFill>
          <a:blip r:embed="rId5"/>
          <a:stretch>
            <a:fillRect/>
          </a:stretch>
        </p:blipFill>
        <p:spPr>
          <a:xfrm>
            <a:off x="-1" y="5874129"/>
            <a:ext cx="9044247" cy="983871"/>
          </a:xfrm>
          <a:prstGeom prst="rect">
            <a:avLst/>
          </a:prstGeom>
        </p:spPr>
      </p:pic>
      <p:sp>
        <p:nvSpPr>
          <p:cNvPr id="9" name="Téglalap 8"/>
          <p:cNvSpPr/>
          <p:nvPr/>
        </p:nvSpPr>
        <p:spPr>
          <a:xfrm>
            <a:off x="5087155" y="1084739"/>
            <a:ext cx="6709893" cy="1569660"/>
          </a:xfrm>
          <a:prstGeom prst="rect">
            <a:avLst/>
          </a:prstGeom>
        </p:spPr>
        <p:txBody>
          <a:bodyPr wrap="square">
            <a:spAutoFit/>
          </a:bodyPr>
          <a:lstStyle/>
          <a:p>
            <a:r>
              <a:rPr lang="en-US" sz="2400" dirty="0">
                <a:solidFill>
                  <a:schemeClr val="tx1">
                    <a:lumMod val="50000"/>
                    <a:lumOff val="50000"/>
                  </a:schemeClr>
                </a:solidFill>
              </a:rPr>
              <a:t>LET’S BE INNOVATIVE!  </a:t>
            </a:r>
            <a:r>
              <a:rPr lang="en-US" sz="2400" dirty="0" err="1">
                <a:solidFill>
                  <a:schemeClr val="tx1">
                    <a:lumMod val="50000"/>
                    <a:lumOff val="50000"/>
                  </a:schemeClr>
                </a:solidFill>
              </a:rPr>
              <a:t>Wir</a:t>
            </a:r>
            <a:r>
              <a:rPr lang="en-US" sz="2400" dirty="0">
                <a:solidFill>
                  <a:schemeClr val="tx1">
                    <a:lumMod val="50000"/>
                    <a:lumOff val="50000"/>
                  </a:schemeClr>
                </a:solidFill>
              </a:rPr>
              <a:t> </a:t>
            </a:r>
            <a:r>
              <a:rPr lang="en-US" sz="2400" dirty="0" err="1">
                <a:solidFill>
                  <a:schemeClr val="tx1">
                    <a:lumMod val="50000"/>
                    <a:lumOff val="50000"/>
                  </a:schemeClr>
                </a:solidFill>
              </a:rPr>
              <a:t>wollen</a:t>
            </a:r>
            <a:r>
              <a:rPr lang="en-US" sz="2400" dirty="0">
                <a:solidFill>
                  <a:schemeClr val="tx1">
                    <a:lumMod val="50000"/>
                    <a:lumOff val="50000"/>
                  </a:schemeClr>
                </a:solidFill>
              </a:rPr>
              <a:t> </a:t>
            </a:r>
            <a:r>
              <a:rPr lang="en-US" sz="2400" dirty="0" err="1">
                <a:solidFill>
                  <a:schemeClr val="tx1">
                    <a:lumMod val="50000"/>
                    <a:lumOff val="50000"/>
                  </a:schemeClr>
                </a:solidFill>
              </a:rPr>
              <a:t>innovativ</a:t>
            </a:r>
            <a:r>
              <a:rPr lang="en-US" sz="2400" dirty="0">
                <a:solidFill>
                  <a:schemeClr val="tx1">
                    <a:lumMod val="50000"/>
                    <a:lumOff val="50000"/>
                  </a:schemeClr>
                </a:solidFill>
              </a:rPr>
              <a:t> sein!</a:t>
            </a:r>
            <a:endParaRPr lang="hu-HU" sz="2400" dirty="0">
              <a:solidFill>
                <a:schemeClr val="tx1">
                  <a:lumMod val="50000"/>
                  <a:lumOff val="50000"/>
                </a:schemeClr>
              </a:solidFill>
            </a:endParaRPr>
          </a:p>
          <a:p>
            <a:r>
              <a:rPr lang="en-US" sz="2400" dirty="0" err="1">
                <a:solidFill>
                  <a:schemeClr val="tx1">
                    <a:lumMod val="50000"/>
                    <a:lumOff val="50000"/>
                  </a:schemeClr>
                </a:solidFill>
              </a:rPr>
              <a:t>Förderung</a:t>
            </a:r>
            <a:r>
              <a:rPr lang="en-US" sz="2400" dirty="0">
                <a:solidFill>
                  <a:schemeClr val="tx1">
                    <a:lumMod val="50000"/>
                    <a:lumOff val="50000"/>
                  </a:schemeClr>
                </a:solidFill>
              </a:rPr>
              <a:t> von </a:t>
            </a:r>
            <a:r>
              <a:rPr lang="en-US" sz="2400" dirty="0" err="1">
                <a:solidFill>
                  <a:schemeClr val="tx1">
                    <a:lumMod val="50000"/>
                    <a:lumOff val="50000"/>
                  </a:schemeClr>
                </a:solidFill>
              </a:rPr>
              <a:t>Kreativität</a:t>
            </a:r>
            <a:r>
              <a:rPr lang="en-US" sz="2400" dirty="0">
                <a:solidFill>
                  <a:schemeClr val="tx1">
                    <a:lumMod val="50000"/>
                    <a:lumOff val="50000"/>
                  </a:schemeClr>
                </a:solidFill>
              </a:rPr>
              <a:t> und </a:t>
            </a:r>
            <a:r>
              <a:rPr lang="en-US" sz="2400" dirty="0" err="1">
                <a:solidFill>
                  <a:schemeClr val="tx1">
                    <a:lumMod val="50000"/>
                    <a:lumOff val="50000"/>
                  </a:schemeClr>
                </a:solidFill>
              </a:rPr>
              <a:t>Unternehmergeist</a:t>
            </a:r>
            <a:r>
              <a:rPr lang="en-US" sz="2400" dirty="0">
                <a:solidFill>
                  <a:schemeClr val="tx1">
                    <a:lumMod val="50000"/>
                    <a:lumOff val="50000"/>
                  </a:schemeClr>
                </a:solidFill>
              </a:rPr>
              <a:t> </a:t>
            </a:r>
            <a:r>
              <a:rPr lang="en-US" sz="2400" dirty="0" err="1">
                <a:solidFill>
                  <a:schemeClr val="tx1">
                    <a:lumMod val="50000"/>
                    <a:lumOff val="50000"/>
                  </a:schemeClr>
                </a:solidFill>
              </a:rPr>
              <a:t>für</a:t>
            </a:r>
            <a:r>
              <a:rPr lang="en-US" sz="2400" dirty="0">
                <a:solidFill>
                  <a:schemeClr val="tx1">
                    <a:lumMod val="50000"/>
                    <a:lumOff val="50000"/>
                  </a:schemeClr>
                </a:solidFill>
              </a:rPr>
              <a:t> Lehrer/</a:t>
            </a:r>
            <a:r>
              <a:rPr lang="en-US" sz="2400" dirty="0" err="1">
                <a:solidFill>
                  <a:schemeClr val="tx1">
                    <a:lumMod val="50000"/>
                    <a:lumOff val="50000"/>
                  </a:schemeClr>
                </a:solidFill>
              </a:rPr>
              <a:t>innen</a:t>
            </a:r>
            <a:r>
              <a:rPr lang="en-US" sz="2400" dirty="0">
                <a:solidFill>
                  <a:schemeClr val="tx1">
                    <a:lumMod val="50000"/>
                    <a:lumOff val="50000"/>
                  </a:schemeClr>
                </a:solidFill>
              </a:rPr>
              <a:t> und </a:t>
            </a:r>
            <a:r>
              <a:rPr lang="en-US" sz="2400" dirty="0" err="1">
                <a:solidFill>
                  <a:schemeClr val="tx1">
                    <a:lumMod val="50000"/>
                    <a:lumOff val="50000"/>
                  </a:schemeClr>
                </a:solidFill>
              </a:rPr>
              <a:t>Schüler</a:t>
            </a:r>
            <a:r>
              <a:rPr lang="en-US" sz="2400" dirty="0">
                <a:solidFill>
                  <a:schemeClr val="tx1">
                    <a:lumMod val="50000"/>
                    <a:lumOff val="50000"/>
                  </a:schemeClr>
                </a:solidFill>
              </a:rPr>
              <a:t>/</a:t>
            </a:r>
            <a:r>
              <a:rPr lang="en-US" sz="2400" dirty="0" err="1">
                <a:solidFill>
                  <a:schemeClr val="tx1">
                    <a:lumMod val="50000"/>
                    <a:lumOff val="50000"/>
                  </a:schemeClr>
                </a:solidFill>
              </a:rPr>
              <a:t>innen</a:t>
            </a:r>
            <a:r>
              <a:rPr lang="en-US" sz="2400" dirty="0">
                <a:solidFill>
                  <a:schemeClr val="tx1">
                    <a:lumMod val="50000"/>
                    <a:lumOff val="50000"/>
                  </a:schemeClr>
                </a:solidFill>
              </a:rPr>
              <a:t> der </a:t>
            </a:r>
            <a:r>
              <a:rPr lang="en-US" sz="2400" dirty="0" err="1">
                <a:solidFill>
                  <a:schemeClr val="tx1">
                    <a:lumMod val="50000"/>
                    <a:lumOff val="50000"/>
                  </a:schemeClr>
                </a:solidFill>
              </a:rPr>
              <a:t>Sekundarstufe</a:t>
            </a:r>
            <a:endParaRPr lang="hu-HU" sz="2400" dirty="0">
              <a:solidFill>
                <a:schemeClr val="tx1">
                  <a:lumMod val="50000"/>
                  <a:lumOff val="50000"/>
                </a:schemeClr>
              </a:solidFill>
            </a:endParaRPr>
          </a:p>
          <a:p>
            <a:r>
              <a:rPr lang="hu-HU" sz="2400" dirty="0" smtClean="0">
                <a:solidFill>
                  <a:schemeClr val="tx1">
                    <a:lumMod val="50000"/>
                    <a:lumOff val="50000"/>
                  </a:schemeClr>
                </a:solidFill>
                <a:latin typeface="+mj-lt"/>
              </a:rPr>
              <a:t>Proje</a:t>
            </a:r>
            <a:r>
              <a:rPr lang="de-AT" sz="2400" dirty="0" err="1" smtClean="0">
                <a:solidFill>
                  <a:schemeClr val="tx1">
                    <a:lumMod val="50000"/>
                    <a:lumOff val="50000"/>
                  </a:schemeClr>
                </a:solidFill>
                <a:latin typeface="+mj-lt"/>
              </a:rPr>
              <a:t>kt</a:t>
            </a:r>
            <a:r>
              <a:rPr lang="de-AT" sz="2400" smtClean="0">
                <a:solidFill>
                  <a:schemeClr val="tx1">
                    <a:lumMod val="50000"/>
                    <a:lumOff val="50000"/>
                  </a:schemeClr>
                </a:solidFill>
                <a:latin typeface="+mj-lt"/>
              </a:rPr>
              <a:t>-Nr.</a:t>
            </a:r>
            <a:r>
              <a:rPr lang="hu-HU" sz="2400" smtClean="0">
                <a:solidFill>
                  <a:schemeClr val="tx1">
                    <a:lumMod val="50000"/>
                    <a:lumOff val="50000"/>
                  </a:schemeClr>
                </a:solidFill>
                <a:latin typeface="+mj-lt"/>
              </a:rPr>
              <a:t>.: </a:t>
            </a:r>
            <a:r>
              <a:rPr lang="hu-HU" sz="2400" dirty="0" smtClean="0">
                <a:solidFill>
                  <a:schemeClr val="tx1">
                    <a:lumMod val="50000"/>
                    <a:lumOff val="50000"/>
                  </a:schemeClr>
                </a:solidFill>
                <a:latin typeface="+mj-lt"/>
              </a:rPr>
              <a:t>2016-1-SI01-KA201-021641</a:t>
            </a:r>
            <a:endParaRPr lang="hu-HU" sz="2400" dirty="0">
              <a:solidFill>
                <a:schemeClr val="tx1">
                  <a:lumMod val="50000"/>
                  <a:lumOff val="50000"/>
                </a:schemeClr>
              </a:solidFill>
              <a:latin typeface="+mj-lt"/>
            </a:endParaRPr>
          </a:p>
        </p:txBody>
      </p:sp>
      <p:sp>
        <p:nvSpPr>
          <p:cNvPr id="10" name="Title 1"/>
          <p:cNvSpPr txBox="1">
            <a:spLocks/>
          </p:cNvSpPr>
          <p:nvPr/>
        </p:nvSpPr>
        <p:spPr>
          <a:xfrm>
            <a:off x="1097280" y="2953136"/>
            <a:ext cx="10058400" cy="1371975"/>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r>
              <a:rPr lang="en-US" sz="5600" dirty="0" smtClean="0"/>
              <a:t>U</a:t>
            </a:r>
            <a:r>
              <a:rPr lang="sl-SI" sz="5600" dirty="0" smtClean="0"/>
              <a:t>2: </a:t>
            </a:r>
            <a:r>
              <a:rPr lang="en-US" sz="5600" dirty="0" smtClean="0"/>
              <a:t>Inn</a:t>
            </a:r>
            <a:r>
              <a:rPr lang="sl-SI" sz="5600" dirty="0" smtClean="0"/>
              <a:t>o</a:t>
            </a:r>
            <a:r>
              <a:rPr lang="en-US" sz="5600" dirty="0" err="1" smtClean="0"/>
              <a:t>vativer</a:t>
            </a:r>
            <a:r>
              <a:rPr lang="en-US" sz="5600" dirty="0" smtClean="0"/>
              <a:t> </a:t>
            </a:r>
            <a:r>
              <a:rPr lang="en-US" sz="5600" dirty="0" err="1" smtClean="0"/>
              <a:t>Unterricht</a:t>
            </a:r>
            <a:r>
              <a:rPr lang="en-US" sz="5600" dirty="0" smtClean="0"/>
              <a:t> </a:t>
            </a:r>
            <a:endParaRPr lang="en-US" sz="5600" dirty="0"/>
          </a:p>
        </p:txBody>
      </p:sp>
      <p:sp>
        <p:nvSpPr>
          <p:cNvPr id="11" name="Text Placeholder 2"/>
          <p:cNvSpPr txBox="1">
            <a:spLocks/>
          </p:cNvSpPr>
          <p:nvPr/>
        </p:nvSpPr>
        <p:spPr>
          <a:xfrm>
            <a:off x="1198288" y="4486022"/>
            <a:ext cx="10058400" cy="1143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n-US" dirty="0" smtClean="0"/>
              <a:t>U2.E1</a:t>
            </a:r>
            <a:r>
              <a:rPr lang="en-US" dirty="0"/>
              <a:t>: Innovative </a:t>
            </a:r>
            <a:r>
              <a:rPr lang="en-US" dirty="0" smtClean="0"/>
              <a:t>Lehrer und </a:t>
            </a:r>
            <a:r>
              <a:rPr lang="en-US" dirty="0" err="1" smtClean="0"/>
              <a:t>INnovative</a:t>
            </a:r>
            <a:r>
              <a:rPr lang="en-US" dirty="0" smtClean="0"/>
              <a:t> </a:t>
            </a:r>
            <a:r>
              <a:rPr lang="en-US" dirty="0" err="1" smtClean="0"/>
              <a:t>Lehrmethoden</a:t>
            </a:r>
            <a:r>
              <a:rPr lang="en-US" dirty="0" smtClean="0"/>
              <a:t> </a:t>
            </a:r>
            <a:endParaRPr lang="hu-HU" dirty="0"/>
          </a:p>
          <a:p>
            <a:pPr algn="r"/>
            <a:r>
              <a:rPr lang="de-AT" sz="2000" dirty="0" smtClean="0"/>
              <a:t>Verfasser:</a:t>
            </a:r>
            <a:r>
              <a:rPr lang="hu-HU" sz="2000" dirty="0" smtClean="0"/>
              <a:t> </a:t>
            </a:r>
            <a:r>
              <a:rPr lang="sl-SI" sz="2000" dirty="0"/>
              <a:t>Prof. dr. Borut </a:t>
            </a:r>
            <a:r>
              <a:rPr lang="sl-SI" sz="2000" dirty="0" smtClean="0"/>
              <a:t>Likar, MBA (korona plus)</a:t>
            </a:r>
            <a:endParaRPr lang="sl-SI" sz="2000" dirty="0"/>
          </a:p>
        </p:txBody>
      </p:sp>
    </p:spTree>
    <p:extLst>
      <p:ext uri="{BB962C8B-B14F-4D97-AF65-F5344CB8AC3E}">
        <p14:creationId xmlns:p14="http://schemas.microsoft.com/office/powerpoint/2010/main" val="2846278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4" name="Rectangle 3"/>
          <p:cNvSpPr>
            <a:spLocks noGrp="1" noChangeArrowheads="1"/>
          </p:cNvSpPr>
          <p:nvPr>
            <p:ph type="title"/>
          </p:nvPr>
        </p:nvSpPr>
        <p:spPr>
          <a:xfrm>
            <a:off x="1097279" y="286603"/>
            <a:ext cx="10589895" cy="1450757"/>
          </a:xfrm>
          <a:noFill/>
        </p:spPr>
        <p:txBody>
          <a:bodyPr>
            <a:normAutofit/>
          </a:bodyPr>
          <a:lstStyle/>
          <a:p>
            <a:r>
              <a:rPr lang="en-GB" dirty="0" err="1" smtClean="0"/>
              <a:t>Kreatives</a:t>
            </a:r>
            <a:r>
              <a:rPr lang="en-GB" dirty="0" smtClean="0"/>
              <a:t> </a:t>
            </a:r>
            <a:r>
              <a:rPr lang="en-GB" dirty="0" err="1" smtClean="0"/>
              <a:t>Klassenzimmer</a:t>
            </a:r>
            <a:r>
              <a:rPr lang="en-GB" dirty="0" smtClean="0"/>
              <a:t> </a:t>
            </a:r>
            <a:r>
              <a:rPr lang="en-GB" dirty="0" smtClean="0"/>
              <a:t>– </a:t>
            </a:r>
            <a:r>
              <a:rPr lang="en-GB" dirty="0" err="1" smtClean="0"/>
              <a:t>Eure</a:t>
            </a:r>
            <a:r>
              <a:rPr lang="en-GB" dirty="0" smtClean="0"/>
              <a:t> </a:t>
            </a:r>
            <a:r>
              <a:rPr lang="en-GB" dirty="0" err="1" smtClean="0"/>
              <a:t>Erfahrung</a:t>
            </a:r>
            <a:endParaRPr lang="en-GB" i="1" dirty="0" smtClean="0"/>
          </a:p>
        </p:txBody>
      </p:sp>
      <p:sp>
        <p:nvSpPr>
          <p:cNvPr id="7" name="Szövegdoboz 7"/>
          <p:cNvSpPr txBox="1"/>
          <p:nvPr/>
        </p:nvSpPr>
        <p:spPr>
          <a:xfrm>
            <a:off x="1163961" y="2133600"/>
            <a:ext cx="9550400" cy="2862322"/>
          </a:xfrm>
          <a:prstGeom prst="rect">
            <a:avLst/>
          </a:prstGeom>
          <a:noFill/>
        </p:spPr>
        <p:txBody>
          <a:bodyPr wrap="square" rtlCol="0">
            <a:spAutoFit/>
          </a:bodyPr>
          <a:lstStyle/>
          <a:p>
            <a:r>
              <a:rPr lang="en-GB" sz="2000" b="1" dirty="0" err="1" smtClean="0"/>
              <a:t>Aufgabe</a:t>
            </a:r>
            <a:endParaRPr lang="en-GB" sz="2000" b="1" dirty="0" smtClean="0"/>
          </a:p>
          <a:p>
            <a:r>
              <a:rPr lang="en-GB" sz="2000" dirty="0" err="1" smtClean="0"/>
              <a:t>Wählen</a:t>
            </a:r>
            <a:r>
              <a:rPr lang="en-GB" sz="2000" dirty="0" smtClean="0"/>
              <a:t> </a:t>
            </a:r>
            <a:r>
              <a:rPr lang="en-GB" sz="2000" dirty="0" err="1" smtClean="0"/>
              <a:t>Sie</a:t>
            </a:r>
            <a:r>
              <a:rPr lang="en-GB" sz="2000" dirty="0" smtClean="0"/>
              <a:t> </a:t>
            </a:r>
            <a:r>
              <a:rPr lang="en-GB" sz="2000" dirty="0" err="1" smtClean="0"/>
              <a:t>zwei</a:t>
            </a:r>
            <a:r>
              <a:rPr lang="en-GB" sz="2000" dirty="0" smtClean="0"/>
              <a:t> </a:t>
            </a:r>
            <a:r>
              <a:rPr lang="en-GB" sz="2000" dirty="0" err="1" smtClean="0"/>
              <a:t>Elemente</a:t>
            </a:r>
            <a:r>
              <a:rPr lang="en-GB" sz="2000" dirty="0" smtClean="0"/>
              <a:t> (</a:t>
            </a:r>
            <a:r>
              <a:rPr lang="en-GB" sz="2000" dirty="0" err="1" smtClean="0"/>
              <a:t>aus</a:t>
            </a:r>
            <a:r>
              <a:rPr lang="en-GB" sz="2000" dirty="0" smtClean="0"/>
              <a:t>  “</a:t>
            </a:r>
            <a:r>
              <a:rPr lang="en-GB" sz="2000" dirty="0" err="1" smtClean="0"/>
              <a:t>Kreatives</a:t>
            </a:r>
            <a:r>
              <a:rPr lang="en-GB" sz="2000" dirty="0" smtClean="0"/>
              <a:t> </a:t>
            </a:r>
            <a:r>
              <a:rPr lang="en-GB" sz="2000" dirty="0" err="1" smtClean="0"/>
              <a:t>Klassenzimmer</a:t>
            </a:r>
            <a:r>
              <a:rPr lang="en-GB" sz="2000" dirty="0" smtClean="0"/>
              <a:t>: </a:t>
            </a:r>
            <a:r>
              <a:rPr lang="en-GB" sz="2000" dirty="0" err="1" smtClean="0"/>
              <a:t>ein</a:t>
            </a:r>
            <a:r>
              <a:rPr lang="en-GB" sz="2000" dirty="0" smtClean="0"/>
              <a:t> </a:t>
            </a:r>
            <a:r>
              <a:rPr lang="en-GB" sz="2000" dirty="0" err="1" smtClean="0"/>
              <a:t>mehrdimensionales</a:t>
            </a:r>
            <a:r>
              <a:rPr lang="en-GB" sz="2000" dirty="0" smtClean="0"/>
              <a:t> </a:t>
            </a:r>
            <a:r>
              <a:rPr lang="en-GB" sz="2000" dirty="0" err="1" smtClean="0"/>
              <a:t>Konzept</a:t>
            </a:r>
            <a:r>
              <a:rPr lang="en-GB" sz="2000" dirty="0" smtClean="0"/>
              <a:t>” – z. B. </a:t>
            </a:r>
            <a:r>
              <a:rPr lang="en-GB" sz="2000" dirty="0" err="1" smtClean="0"/>
              <a:t>Infrastruktur</a:t>
            </a:r>
            <a:r>
              <a:rPr lang="en-GB" sz="2000" dirty="0" smtClean="0"/>
              <a:t>, </a:t>
            </a:r>
            <a:r>
              <a:rPr lang="en-GB" sz="2000" dirty="0" err="1" smtClean="0"/>
              <a:t>Unterrichtsmethoden</a:t>
            </a:r>
            <a:r>
              <a:rPr lang="en-GB" sz="2000" dirty="0" smtClean="0"/>
              <a:t>, Organisation …)  und </a:t>
            </a:r>
            <a:r>
              <a:rPr lang="en-GB" sz="2000" dirty="0" err="1" smtClean="0"/>
              <a:t>bereiten</a:t>
            </a:r>
            <a:r>
              <a:rPr lang="en-GB" sz="2000" dirty="0" smtClean="0"/>
              <a:t> </a:t>
            </a:r>
            <a:r>
              <a:rPr lang="en-GB" sz="2000" dirty="0" err="1" smtClean="0"/>
              <a:t>Sie</a:t>
            </a:r>
            <a:r>
              <a:rPr lang="en-GB" sz="2000" dirty="0" smtClean="0"/>
              <a:t> </a:t>
            </a:r>
            <a:r>
              <a:rPr lang="en-GB" sz="2000" dirty="0" err="1" smtClean="0"/>
              <a:t>ihre</a:t>
            </a:r>
            <a:r>
              <a:rPr lang="en-GB" sz="2000" dirty="0" smtClean="0"/>
              <a:t> </a:t>
            </a:r>
            <a:r>
              <a:rPr lang="en-GB" sz="2000" dirty="0" err="1" smtClean="0"/>
              <a:t>Beispiele</a:t>
            </a:r>
            <a:r>
              <a:rPr lang="en-GB" sz="2000" dirty="0" smtClean="0"/>
              <a:t> </a:t>
            </a:r>
            <a:r>
              <a:rPr lang="en-GB" sz="2000" dirty="0" err="1" smtClean="0"/>
              <a:t>vor</a:t>
            </a:r>
            <a:r>
              <a:rPr lang="en-GB" sz="2000" dirty="0"/>
              <a:t>.</a:t>
            </a:r>
            <a:endParaRPr lang="en-GB" sz="2000" dirty="0" smtClean="0"/>
          </a:p>
          <a:p>
            <a:endParaRPr lang="en-GB" sz="2000" dirty="0" smtClean="0"/>
          </a:p>
          <a:p>
            <a:r>
              <a:rPr lang="en-GB" sz="2000" b="1" dirty="0" err="1" smtClean="0"/>
              <a:t>Arbeitsanleitung</a:t>
            </a:r>
            <a:endParaRPr lang="en-GB" sz="2000" b="1" dirty="0" smtClean="0"/>
          </a:p>
          <a:p>
            <a:r>
              <a:rPr lang="en-GB" sz="2000" dirty="0" err="1" smtClean="0"/>
              <a:t>Überlegen</a:t>
            </a:r>
            <a:r>
              <a:rPr lang="en-GB" sz="2000" dirty="0" smtClean="0"/>
              <a:t> </a:t>
            </a:r>
            <a:r>
              <a:rPr lang="en-GB" sz="2000" dirty="0" err="1" smtClean="0"/>
              <a:t>Sie</a:t>
            </a:r>
            <a:r>
              <a:rPr lang="en-GB" sz="2000" dirty="0" smtClean="0"/>
              <a:t> </a:t>
            </a:r>
            <a:r>
              <a:rPr lang="en-GB" sz="2000" dirty="0" err="1" smtClean="0"/>
              <a:t>sich</a:t>
            </a:r>
            <a:r>
              <a:rPr lang="en-GB" sz="2000" dirty="0" smtClean="0"/>
              <a:t> </a:t>
            </a:r>
            <a:r>
              <a:rPr lang="en-GB" sz="2000" dirty="0" err="1" smtClean="0"/>
              <a:t>interessante</a:t>
            </a:r>
            <a:r>
              <a:rPr lang="en-GB" sz="2000" dirty="0" smtClean="0"/>
              <a:t> </a:t>
            </a:r>
            <a:r>
              <a:rPr lang="en-GB" sz="2000" dirty="0" err="1" smtClean="0"/>
              <a:t>Beispiele</a:t>
            </a:r>
            <a:r>
              <a:rPr lang="en-GB" sz="2000" dirty="0" smtClean="0"/>
              <a:t> und </a:t>
            </a:r>
            <a:r>
              <a:rPr lang="en-GB" sz="2000" dirty="0" err="1" smtClean="0"/>
              <a:t>präsentieren</a:t>
            </a:r>
            <a:r>
              <a:rPr lang="en-GB" sz="2000" dirty="0" smtClean="0"/>
              <a:t> </a:t>
            </a:r>
            <a:r>
              <a:rPr lang="en-GB" sz="2000" dirty="0" err="1" smtClean="0"/>
              <a:t>Sie</a:t>
            </a:r>
            <a:r>
              <a:rPr lang="en-GB" sz="2000" dirty="0" smtClean="0"/>
              <a:t> </a:t>
            </a:r>
            <a:r>
              <a:rPr lang="en-GB" sz="2000" dirty="0" err="1" smtClean="0"/>
              <a:t>sie</a:t>
            </a:r>
            <a:r>
              <a:rPr lang="en-GB" sz="2000" dirty="0" smtClean="0"/>
              <a:t>.</a:t>
            </a:r>
          </a:p>
          <a:p>
            <a:endParaRPr lang="en-GB" sz="2000" dirty="0" smtClean="0"/>
          </a:p>
          <a:p>
            <a:endParaRPr lang="en-GB" sz="2000" dirty="0" smtClean="0"/>
          </a:p>
        </p:txBody>
      </p:sp>
      <p:sp>
        <p:nvSpPr>
          <p:cNvPr id="8" name="Rectangle 2"/>
          <p:cNvSpPr txBox="1">
            <a:spLocks noChangeArrowheads="1"/>
          </p:cNvSpPr>
          <p:nvPr/>
        </p:nvSpPr>
        <p:spPr>
          <a:xfrm>
            <a:off x="6973677" y="4752975"/>
            <a:ext cx="3410831" cy="1588127"/>
          </a:xfrm>
          <a:prstGeom prst="rect">
            <a:avLst/>
          </a:prstGeom>
          <a:solidFill>
            <a:srgbClr val="FFC000"/>
          </a:solidFill>
          <a:ln w="9525" algn="ctr">
            <a:noFill/>
            <a:miter lim="800000"/>
            <a:headEnd/>
            <a:tailEnd/>
          </a:ln>
        </p:spPr>
        <p:txBody>
          <a:bodyPr wrap="square">
            <a:spAutoFit/>
          </a:bodyPr>
          <a:lstStyle/>
          <a:p>
            <a:pPr marL="0" marR="0" lvl="1" fontAlgn="auto">
              <a:lnSpc>
                <a:spcPct val="90000"/>
              </a:lnSpc>
              <a:buClr>
                <a:schemeClr val="accent1"/>
              </a:buClr>
              <a:buSzTx/>
              <a:buFont typeface="Calibri" pitchFamily="34" charset="0"/>
              <a:buNone/>
              <a:tabLst/>
              <a:defRPr/>
            </a:pPr>
            <a:r>
              <a:rPr lang="de-AT" sz="1600" dirty="0" smtClean="0"/>
              <a:t>Praktische Arbeit</a:t>
            </a:r>
            <a:r>
              <a:rPr lang="sl-SI" sz="1600" dirty="0" smtClean="0"/>
              <a:t>		</a:t>
            </a:r>
            <a:r>
              <a:rPr lang="sl-SI" sz="2800" b="1" dirty="0" smtClean="0"/>
              <a:t>T </a:t>
            </a:r>
            <a:r>
              <a:rPr lang="de-AT" sz="1600" dirty="0" smtClean="0"/>
              <a:t>ÜBUNG </a:t>
            </a:r>
            <a:r>
              <a:rPr lang="sl-SI" sz="1600" dirty="0" smtClean="0"/>
              <a:t>2)</a:t>
            </a:r>
          </a:p>
          <a:p>
            <a:pPr marL="0" marR="0" lvl="1" fontAlgn="auto">
              <a:lnSpc>
                <a:spcPct val="90000"/>
              </a:lnSpc>
              <a:buClr>
                <a:schemeClr val="accent1"/>
              </a:buClr>
              <a:buSzTx/>
              <a:buFont typeface="Calibri" pitchFamily="34" charset="0"/>
              <a:buNone/>
              <a:tabLst/>
              <a:defRPr/>
            </a:pPr>
            <a:endParaRPr lang="sl-SI" sz="1600" dirty="0" smtClean="0"/>
          </a:p>
          <a:p>
            <a:pPr marL="0" marR="0" lvl="1" fontAlgn="auto">
              <a:lnSpc>
                <a:spcPct val="90000"/>
              </a:lnSpc>
              <a:buClr>
                <a:schemeClr val="accent1"/>
              </a:buClr>
              <a:buSzTx/>
              <a:buFont typeface="Calibri" pitchFamily="34" charset="0"/>
              <a:buNone/>
              <a:tabLst/>
              <a:defRPr/>
            </a:pPr>
            <a:r>
              <a:rPr lang="de-AT" sz="1600" dirty="0"/>
              <a:t>T</a:t>
            </a:r>
            <a:r>
              <a:rPr lang="sl-SI" sz="1600" dirty="0" smtClean="0"/>
              <a:t>eam</a:t>
            </a:r>
            <a:r>
              <a:rPr lang="de-AT" sz="1600" dirty="0" err="1" smtClean="0"/>
              <a:t>arbeit</a:t>
            </a:r>
            <a:endParaRPr lang="sl-SI" sz="1600" dirty="0" smtClean="0"/>
          </a:p>
          <a:p>
            <a:pPr marL="0" lvl="1">
              <a:lnSpc>
                <a:spcPct val="90000"/>
              </a:lnSpc>
              <a:buClr>
                <a:schemeClr val="accent1"/>
              </a:buClr>
            </a:pPr>
            <a:r>
              <a:rPr lang="de-AT" sz="1600" dirty="0" smtClean="0"/>
              <a:t>Vorbereitung</a:t>
            </a:r>
            <a:r>
              <a:rPr lang="sl-SI" sz="1600" dirty="0" smtClean="0"/>
              <a:t> - 15 </a:t>
            </a:r>
            <a:r>
              <a:rPr lang="de-AT" sz="1600" dirty="0" smtClean="0"/>
              <a:t>M</a:t>
            </a:r>
            <a:r>
              <a:rPr lang="sl-SI" sz="1600" dirty="0" smtClean="0"/>
              <a:t>in</a:t>
            </a:r>
            <a:r>
              <a:rPr lang="de-AT" sz="1600" dirty="0" smtClean="0"/>
              <a:t>.</a:t>
            </a:r>
            <a:endParaRPr lang="sl-SI" sz="1600" dirty="0" smtClean="0"/>
          </a:p>
          <a:p>
            <a:pPr marL="0" lvl="1">
              <a:lnSpc>
                <a:spcPct val="90000"/>
              </a:lnSpc>
              <a:buClr>
                <a:schemeClr val="accent1"/>
              </a:buClr>
            </a:pPr>
            <a:r>
              <a:rPr lang="de-AT" sz="1600" dirty="0" smtClean="0"/>
              <a:t>Präsentation</a:t>
            </a:r>
            <a:r>
              <a:rPr lang="sl-SI" sz="1600" dirty="0" smtClean="0"/>
              <a:t> - 5 </a:t>
            </a:r>
            <a:r>
              <a:rPr lang="de-AT" sz="1600" dirty="0" smtClean="0"/>
              <a:t>M</a:t>
            </a:r>
            <a:r>
              <a:rPr lang="sl-SI" sz="1600" dirty="0" smtClean="0"/>
              <a:t>in. </a:t>
            </a:r>
            <a:r>
              <a:rPr lang="de-AT" sz="1600" dirty="0"/>
              <a:t> </a:t>
            </a:r>
            <a:r>
              <a:rPr lang="de-AT" sz="1600" dirty="0" smtClean="0"/>
              <a:t>pro Gruppe</a:t>
            </a:r>
            <a:endParaRPr lang="sl-SI" sz="1600" dirty="0" smtClean="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5249" y="138153"/>
            <a:ext cx="10058400" cy="1450757"/>
          </a:xfrm>
        </p:spPr>
        <p:txBody>
          <a:bodyPr>
            <a:normAutofit/>
          </a:bodyPr>
          <a:lstStyle/>
          <a:p>
            <a:r>
              <a:rPr lang="de-AT" dirty="0" smtClean="0"/>
              <a:t>Einteilung nach Bloom</a:t>
            </a:r>
            <a:br>
              <a:rPr lang="de-AT" dirty="0" smtClean="0"/>
            </a:br>
            <a:r>
              <a:rPr lang="de-AT" dirty="0" smtClean="0"/>
              <a:t> </a:t>
            </a:r>
            <a:endParaRPr lang="en-US" dirty="0"/>
          </a:p>
        </p:txBody>
      </p:sp>
      <p:pic>
        <p:nvPicPr>
          <p:cNvPr id="7" name="Kép 6"/>
          <p:cNvPicPr>
            <a:picLocks noChangeAspect="1"/>
          </p:cNvPicPr>
          <p:nvPr/>
        </p:nvPicPr>
        <p:blipFill rotWithShape="1">
          <a:blip r:embed="rId3"/>
          <a:srcRect r="85412"/>
          <a:stretch/>
        </p:blipFill>
        <p:spPr>
          <a:xfrm>
            <a:off x="11582399" y="3723937"/>
            <a:ext cx="609601" cy="3134063"/>
          </a:xfrm>
          <a:prstGeom prst="rect">
            <a:avLst/>
          </a:prstGeom>
        </p:spPr>
      </p:pic>
      <p:sp>
        <p:nvSpPr>
          <p:cNvPr id="8" name="Szövegdoboz 7"/>
          <p:cNvSpPr txBox="1"/>
          <p:nvPr/>
        </p:nvSpPr>
        <p:spPr>
          <a:xfrm>
            <a:off x="1114257" y="2133600"/>
            <a:ext cx="2341213" cy="1631216"/>
          </a:xfrm>
          <a:prstGeom prst="rect">
            <a:avLst/>
          </a:prstGeom>
          <a:noFill/>
        </p:spPr>
        <p:txBody>
          <a:bodyPr wrap="square" rtlCol="0">
            <a:spAutoFit/>
          </a:bodyPr>
          <a:lstStyle/>
          <a:p>
            <a:pPr marL="342900" indent="-342900">
              <a:buFont typeface="Arial" panose="020B0604020202020204" pitchFamily="34" charset="0"/>
              <a:buChar char="•"/>
            </a:pPr>
            <a:r>
              <a:rPr lang="en-US" sz="2000" dirty="0" err="1" smtClean="0"/>
              <a:t>Wird</a:t>
            </a:r>
            <a:r>
              <a:rPr lang="en-US" sz="2000" dirty="0" smtClean="0"/>
              <a:t> </a:t>
            </a:r>
            <a:r>
              <a:rPr lang="en-US" sz="2000" dirty="0" err="1" smtClean="0"/>
              <a:t>verwendet</a:t>
            </a:r>
            <a:r>
              <a:rPr lang="en-US" sz="2000" dirty="0" smtClean="0"/>
              <a:t>, um </a:t>
            </a:r>
            <a:r>
              <a:rPr lang="en-US" sz="2000" dirty="0" err="1" smtClean="0"/>
              <a:t>pädagogische</a:t>
            </a:r>
            <a:r>
              <a:rPr lang="en-US" sz="2000" dirty="0" smtClean="0"/>
              <a:t> </a:t>
            </a:r>
            <a:r>
              <a:rPr lang="en-US" sz="2000" dirty="0" err="1" smtClean="0"/>
              <a:t>Lernziele</a:t>
            </a:r>
            <a:r>
              <a:rPr lang="en-US" sz="2000" dirty="0" smtClean="0"/>
              <a:t> in Art und </a:t>
            </a:r>
            <a:r>
              <a:rPr lang="en-US" sz="2000" dirty="0" err="1" smtClean="0"/>
              <a:t>Umfang</a:t>
            </a:r>
            <a:r>
              <a:rPr lang="en-US" sz="2000" dirty="0" smtClean="0"/>
              <a:t> </a:t>
            </a:r>
            <a:r>
              <a:rPr lang="en-US" sz="2000" dirty="0" err="1" smtClean="0"/>
              <a:t>zu</a:t>
            </a:r>
            <a:r>
              <a:rPr lang="en-US" sz="2000" dirty="0" smtClean="0"/>
              <a:t> </a:t>
            </a:r>
            <a:r>
              <a:rPr lang="en-US" sz="2000" dirty="0" err="1" smtClean="0"/>
              <a:t>unterteilen</a:t>
            </a:r>
            <a:r>
              <a:rPr lang="en-US" sz="2000" dirty="0" smtClean="0"/>
              <a:t>.</a:t>
            </a:r>
            <a:endParaRPr lang="hu-HU" sz="2400" dirty="0"/>
          </a:p>
        </p:txBody>
      </p:sp>
      <p:pic>
        <p:nvPicPr>
          <p:cNvPr id="5" name="Picture 2" descr="Rezultat iskanja slik za bloomova taksonomija"/>
          <p:cNvPicPr>
            <a:picLocks noChangeAspect="1" noChangeArrowheads="1"/>
          </p:cNvPicPr>
          <p:nvPr/>
        </p:nvPicPr>
        <p:blipFill>
          <a:blip r:embed="rId4" cstate="print"/>
          <a:srcRect/>
          <a:stretch>
            <a:fillRect/>
          </a:stretch>
        </p:blipFill>
        <p:spPr bwMode="auto">
          <a:xfrm>
            <a:off x="3882189" y="863532"/>
            <a:ext cx="7273491" cy="5369275"/>
          </a:xfrm>
          <a:prstGeom prst="rect">
            <a:avLst/>
          </a:prstGeom>
          <a:noFill/>
        </p:spPr>
      </p:pic>
    </p:spTree>
    <p:extLst>
      <p:ext uri="{BB962C8B-B14F-4D97-AF65-F5344CB8AC3E}">
        <p14:creationId xmlns:p14="http://schemas.microsoft.com/office/powerpoint/2010/main" val="18720937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3"/>
          <p:cNvPicPr>
            <a:picLocks noChangeAspect="1" noChangeArrowheads="1"/>
          </p:cNvPicPr>
          <p:nvPr/>
        </p:nvPicPr>
        <p:blipFill>
          <a:blip r:embed="rId3" cstate="print"/>
          <a:srcRect l="33142" r="33435"/>
          <a:stretch>
            <a:fillRect/>
          </a:stretch>
        </p:blipFill>
        <p:spPr bwMode="auto">
          <a:xfrm>
            <a:off x="5276278" y="1609725"/>
            <a:ext cx="2326313" cy="2880000"/>
          </a:xfrm>
          <a:prstGeom prst="rect">
            <a:avLst/>
          </a:prstGeom>
          <a:noFill/>
          <a:ln w="38100" algn="ctr">
            <a:noFill/>
            <a:miter lim="800000"/>
            <a:headEnd/>
            <a:tailEnd/>
          </a:ln>
        </p:spPr>
      </p:pic>
      <p:sp>
        <p:nvSpPr>
          <p:cNvPr id="5" name="PoljeZBesedilom 4"/>
          <p:cNvSpPr txBox="1">
            <a:spLocks noChangeArrowheads="1"/>
          </p:cNvSpPr>
          <p:nvPr/>
        </p:nvSpPr>
        <p:spPr bwMode="auto">
          <a:xfrm>
            <a:off x="365760" y="5560524"/>
            <a:ext cx="11648440" cy="707886"/>
          </a:xfrm>
          <a:prstGeom prst="rect">
            <a:avLst/>
          </a:prstGeom>
          <a:noFill/>
          <a:ln w="9525">
            <a:noFill/>
            <a:miter lim="800000"/>
            <a:headEnd/>
            <a:tailEnd/>
          </a:ln>
        </p:spPr>
        <p:txBody>
          <a:bodyPr wrap="square">
            <a:spAutoFit/>
          </a:bodyPr>
          <a:lstStyle/>
          <a:p>
            <a:r>
              <a:rPr lang="en-GB" sz="2000" b="1" dirty="0" err="1" smtClean="0">
                <a:solidFill>
                  <a:srgbClr val="000000"/>
                </a:solidFill>
              </a:rPr>
              <a:t>Abbildung</a:t>
            </a:r>
            <a:r>
              <a:rPr lang="en-GB" sz="2000" b="1" dirty="0" smtClean="0">
                <a:solidFill>
                  <a:srgbClr val="000000"/>
                </a:solidFill>
              </a:rPr>
              <a:t> B</a:t>
            </a:r>
            <a:r>
              <a:rPr lang="en-GB" sz="2000" dirty="0" smtClean="0">
                <a:solidFill>
                  <a:srgbClr val="000000"/>
                </a:solidFill>
              </a:rPr>
              <a:t>: </a:t>
            </a:r>
            <a:r>
              <a:rPr lang="en-GB" sz="2000" dirty="0" err="1" smtClean="0">
                <a:solidFill>
                  <a:srgbClr val="000000"/>
                </a:solidFill>
              </a:rPr>
              <a:t>Gehirn</a:t>
            </a:r>
            <a:r>
              <a:rPr lang="en-GB" sz="2000" dirty="0" smtClean="0">
                <a:solidFill>
                  <a:srgbClr val="000000"/>
                </a:solidFill>
              </a:rPr>
              <a:t> </a:t>
            </a:r>
            <a:r>
              <a:rPr lang="en-GB" sz="2000" dirty="0" err="1" smtClean="0">
                <a:solidFill>
                  <a:srgbClr val="000000"/>
                </a:solidFill>
              </a:rPr>
              <a:t>einer</a:t>
            </a:r>
            <a:r>
              <a:rPr lang="en-GB" sz="2000" dirty="0" smtClean="0">
                <a:solidFill>
                  <a:srgbClr val="000000"/>
                </a:solidFill>
              </a:rPr>
              <a:t> Person die </a:t>
            </a:r>
            <a:r>
              <a:rPr lang="en-GB" sz="2000" dirty="0" err="1" smtClean="0">
                <a:solidFill>
                  <a:srgbClr val="000000"/>
                </a:solidFill>
              </a:rPr>
              <a:t>sich</a:t>
            </a:r>
            <a:r>
              <a:rPr lang="en-GB" sz="2000" dirty="0" smtClean="0">
                <a:solidFill>
                  <a:srgbClr val="000000"/>
                </a:solidFill>
              </a:rPr>
              <a:t> </a:t>
            </a:r>
            <a:r>
              <a:rPr lang="en-GB" sz="2000" dirty="0" err="1" smtClean="0">
                <a:solidFill>
                  <a:srgbClr val="000000"/>
                </a:solidFill>
              </a:rPr>
              <a:t>ruhig</a:t>
            </a:r>
            <a:r>
              <a:rPr lang="en-GB" sz="2000" dirty="0" smtClean="0">
                <a:solidFill>
                  <a:srgbClr val="000000"/>
                </a:solidFill>
              </a:rPr>
              <a:t> </a:t>
            </a:r>
            <a:r>
              <a:rPr lang="en-GB" sz="2000" dirty="0" err="1" smtClean="0">
                <a:solidFill>
                  <a:srgbClr val="000000"/>
                </a:solidFill>
              </a:rPr>
              <a:t>verhält</a:t>
            </a:r>
            <a:r>
              <a:rPr lang="en-GB" sz="2000" dirty="0" smtClean="0">
                <a:solidFill>
                  <a:srgbClr val="000000"/>
                </a:solidFill>
              </a:rPr>
              <a:t> und </a:t>
            </a:r>
            <a:r>
              <a:rPr lang="en-GB" sz="2000" dirty="0" err="1" smtClean="0">
                <a:solidFill>
                  <a:srgbClr val="000000"/>
                </a:solidFill>
              </a:rPr>
              <a:t>geschlossene</a:t>
            </a:r>
            <a:r>
              <a:rPr lang="en-GB" sz="2000" dirty="0" smtClean="0">
                <a:solidFill>
                  <a:srgbClr val="000000"/>
                </a:solidFill>
              </a:rPr>
              <a:t> </a:t>
            </a:r>
            <a:r>
              <a:rPr lang="en-GB" sz="2000" dirty="0" err="1" smtClean="0">
                <a:solidFill>
                  <a:srgbClr val="000000"/>
                </a:solidFill>
              </a:rPr>
              <a:t>Augen</a:t>
            </a:r>
            <a:r>
              <a:rPr lang="en-GB" sz="2000" dirty="0" smtClean="0">
                <a:solidFill>
                  <a:srgbClr val="000000"/>
                </a:solidFill>
              </a:rPr>
              <a:t> hat, </a:t>
            </a:r>
            <a:r>
              <a:rPr lang="en-GB" sz="2000" dirty="0" err="1" smtClean="0">
                <a:solidFill>
                  <a:srgbClr val="000000"/>
                </a:solidFill>
              </a:rPr>
              <a:t>aber</a:t>
            </a:r>
            <a:r>
              <a:rPr lang="en-GB" sz="2000" dirty="0" smtClean="0">
                <a:solidFill>
                  <a:srgbClr val="000000"/>
                </a:solidFill>
              </a:rPr>
              <a:t> die </a:t>
            </a:r>
            <a:r>
              <a:rPr lang="en-GB" sz="2000" dirty="0" err="1" smtClean="0">
                <a:solidFill>
                  <a:srgbClr val="000000"/>
                </a:solidFill>
              </a:rPr>
              <a:t>gleichzeitig</a:t>
            </a:r>
            <a:r>
              <a:rPr lang="en-GB" sz="2000" dirty="0" smtClean="0">
                <a:solidFill>
                  <a:srgbClr val="000000"/>
                </a:solidFill>
              </a:rPr>
              <a:t> </a:t>
            </a:r>
            <a:r>
              <a:rPr lang="en-GB" sz="2000" dirty="0" err="1" smtClean="0">
                <a:solidFill>
                  <a:srgbClr val="000000"/>
                </a:solidFill>
              </a:rPr>
              <a:t>nachdenkt</a:t>
            </a:r>
            <a:r>
              <a:rPr lang="en-GB" sz="2000" dirty="0" smtClean="0">
                <a:solidFill>
                  <a:srgbClr val="000000"/>
                </a:solidFill>
              </a:rPr>
              <a:t>. </a:t>
            </a:r>
            <a:r>
              <a:rPr lang="en-GB" sz="2000" dirty="0" err="1" smtClean="0">
                <a:solidFill>
                  <a:srgbClr val="000000"/>
                </a:solidFill>
              </a:rPr>
              <a:t>Kreativität</a:t>
            </a:r>
            <a:r>
              <a:rPr lang="en-GB" sz="2000" dirty="0" smtClean="0">
                <a:solidFill>
                  <a:srgbClr val="000000"/>
                </a:solidFill>
              </a:rPr>
              <a:t> </a:t>
            </a:r>
            <a:r>
              <a:rPr lang="en-GB" sz="2000" dirty="0" err="1" smtClean="0">
                <a:solidFill>
                  <a:srgbClr val="000000"/>
                </a:solidFill>
              </a:rPr>
              <a:t>ist</a:t>
            </a:r>
            <a:r>
              <a:rPr lang="en-GB" sz="2000" dirty="0" smtClean="0">
                <a:solidFill>
                  <a:srgbClr val="000000"/>
                </a:solidFill>
              </a:rPr>
              <a:t> </a:t>
            </a:r>
            <a:r>
              <a:rPr lang="en-GB" sz="2000" dirty="0" err="1" smtClean="0">
                <a:solidFill>
                  <a:srgbClr val="000000"/>
                </a:solidFill>
              </a:rPr>
              <a:t>daher</a:t>
            </a:r>
            <a:r>
              <a:rPr lang="en-GB" sz="2000" dirty="0" smtClean="0">
                <a:solidFill>
                  <a:srgbClr val="000000"/>
                </a:solidFill>
              </a:rPr>
              <a:t> </a:t>
            </a:r>
            <a:r>
              <a:rPr lang="en-GB" sz="2000" dirty="0" err="1" smtClean="0">
                <a:solidFill>
                  <a:srgbClr val="000000"/>
                </a:solidFill>
              </a:rPr>
              <a:t>harte</a:t>
            </a:r>
            <a:r>
              <a:rPr lang="en-GB" sz="2000" dirty="0" smtClean="0">
                <a:solidFill>
                  <a:srgbClr val="000000"/>
                </a:solidFill>
              </a:rPr>
              <a:t> </a:t>
            </a:r>
            <a:r>
              <a:rPr lang="en-GB" sz="2000" dirty="0" err="1" smtClean="0">
                <a:solidFill>
                  <a:srgbClr val="000000"/>
                </a:solidFill>
              </a:rPr>
              <a:t>Arbeit</a:t>
            </a:r>
            <a:r>
              <a:rPr lang="en-GB" sz="2000" dirty="0" smtClean="0">
                <a:solidFill>
                  <a:srgbClr val="000000"/>
                </a:solidFill>
              </a:rPr>
              <a:t>.</a:t>
            </a:r>
            <a:endParaRPr lang="sl-SI" sz="2000" b="0" dirty="0">
              <a:solidFill>
                <a:srgbClr val="000000"/>
              </a:solidFill>
            </a:endParaRPr>
          </a:p>
        </p:txBody>
      </p:sp>
      <p:pic>
        <p:nvPicPr>
          <p:cNvPr id="109572" name="Picture 3"/>
          <p:cNvPicPr>
            <a:picLocks noChangeAspect="1" noChangeArrowheads="1"/>
          </p:cNvPicPr>
          <p:nvPr/>
        </p:nvPicPr>
        <p:blipFill>
          <a:blip r:embed="rId3" cstate="print"/>
          <a:srcRect r="67233"/>
          <a:stretch>
            <a:fillRect/>
          </a:stretch>
        </p:blipFill>
        <p:spPr bwMode="auto">
          <a:xfrm>
            <a:off x="1814306" y="1609725"/>
            <a:ext cx="2280586" cy="2880000"/>
          </a:xfrm>
          <a:prstGeom prst="rect">
            <a:avLst/>
          </a:prstGeom>
          <a:noFill/>
          <a:ln w="38100" algn="ctr">
            <a:noFill/>
            <a:miter lim="800000"/>
            <a:headEnd/>
            <a:tailEnd/>
          </a:ln>
        </p:spPr>
      </p:pic>
      <p:sp>
        <p:nvSpPr>
          <p:cNvPr id="109573" name="PoljeZBesedilom 13"/>
          <p:cNvSpPr txBox="1">
            <a:spLocks noChangeArrowheads="1"/>
          </p:cNvSpPr>
          <p:nvPr/>
        </p:nvSpPr>
        <p:spPr bwMode="auto">
          <a:xfrm>
            <a:off x="365760" y="4645226"/>
            <a:ext cx="11648440" cy="1015663"/>
          </a:xfrm>
          <a:prstGeom prst="rect">
            <a:avLst/>
          </a:prstGeom>
          <a:noFill/>
          <a:ln w="9525">
            <a:noFill/>
            <a:miter lim="800000"/>
            <a:headEnd/>
            <a:tailEnd/>
          </a:ln>
        </p:spPr>
        <p:txBody>
          <a:bodyPr wrap="square">
            <a:spAutoFit/>
          </a:bodyPr>
          <a:lstStyle/>
          <a:p>
            <a:r>
              <a:rPr lang="en-GB" sz="2000" b="1" dirty="0" err="1" smtClean="0">
                <a:solidFill>
                  <a:srgbClr val="000000"/>
                </a:solidFill>
              </a:rPr>
              <a:t>Abbildung</a:t>
            </a:r>
            <a:r>
              <a:rPr lang="en-GB" sz="2000" b="1" dirty="0" smtClean="0">
                <a:solidFill>
                  <a:srgbClr val="000000"/>
                </a:solidFill>
              </a:rPr>
              <a:t> </a:t>
            </a:r>
            <a:r>
              <a:rPr lang="en-GB" sz="2000" b="1" dirty="0">
                <a:solidFill>
                  <a:srgbClr val="000000"/>
                </a:solidFill>
              </a:rPr>
              <a:t>A</a:t>
            </a:r>
            <a:r>
              <a:rPr lang="en-GB" sz="2000" dirty="0">
                <a:solidFill>
                  <a:srgbClr val="000000"/>
                </a:solidFill>
              </a:rPr>
              <a:t>: </a:t>
            </a:r>
            <a:r>
              <a:rPr lang="en-GB" sz="2000" dirty="0" err="1" smtClean="0">
                <a:solidFill>
                  <a:srgbClr val="000000"/>
                </a:solidFill>
              </a:rPr>
              <a:t>Gehirn</a:t>
            </a:r>
            <a:r>
              <a:rPr lang="en-GB" sz="2000" dirty="0" smtClean="0">
                <a:solidFill>
                  <a:srgbClr val="000000"/>
                </a:solidFill>
              </a:rPr>
              <a:t> </a:t>
            </a:r>
            <a:r>
              <a:rPr lang="en-GB" sz="2000" dirty="0" err="1" smtClean="0">
                <a:solidFill>
                  <a:srgbClr val="000000"/>
                </a:solidFill>
              </a:rPr>
              <a:t>bei</a:t>
            </a:r>
            <a:r>
              <a:rPr lang="en-GB" sz="2000" dirty="0" smtClean="0">
                <a:solidFill>
                  <a:srgbClr val="000000"/>
                </a:solidFill>
              </a:rPr>
              <a:t> </a:t>
            </a:r>
            <a:r>
              <a:rPr lang="en-GB" sz="2000" dirty="0" err="1" smtClean="0">
                <a:solidFill>
                  <a:srgbClr val="000000"/>
                </a:solidFill>
              </a:rPr>
              <a:t>normaler</a:t>
            </a:r>
            <a:r>
              <a:rPr lang="en-GB" sz="2000" dirty="0" smtClean="0">
                <a:solidFill>
                  <a:srgbClr val="000000"/>
                </a:solidFill>
              </a:rPr>
              <a:t> </a:t>
            </a:r>
            <a:r>
              <a:rPr lang="en-GB" sz="2000" dirty="0" err="1" smtClean="0">
                <a:solidFill>
                  <a:srgbClr val="000000"/>
                </a:solidFill>
              </a:rPr>
              <a:t>Arbeit</a:t>
            </a:r>
            <a:r>
              <a:rPr lang="en-GB" sz="2000" dirty="0" smtClean="0">
                <a:solidFill>
                  <a:srgbClr val="000000"/>
                </a:solidFill>
              </a:rPr>
              <a:t>: </a:t>
            </a:r>
            <a:r>
              <a:rPr lang="en-GB" sz="2000" dirty="0" err="1" smtClean="0">
                <a:solidFill>
                  <a:srgbClr val="000000"/>
                </a:solidFill>
              </a:rPr>
              <a:t>ein</a:t>
            </a:r>
            <a:r>
              <a:rPr lang="en-GB" sz="2000" dirty="0" smtClean="0">
                <a:solidFill>
                  <a:srgbClr val="000000"/>
                </a:solidFill>
              </a:rPr>
              <a:t> rot </a:t>
            </a:r>
            <a:r>
              <a:rPr lang="en-GB" sz="2000" dirty="0" err="1" smtClean="0">
                <a:solidFill>
                  <a:srgbClr val="000000"/>
                </a:solidFill>
              </a:rPr>
              <a:t>leuchtender</a:t>
            </a:r>
            <a:r>
              <a:rPr lang="en-GB" sz="2000" dirty="0" smtClean="0">
                <a:solidFill>
                  <a:srgbClr val="000000"/>
                </a:solidFill>
              </a:rPr>
              <a:t> </a:t>
            </a:r>
            <a:r>
              <a:rPr lang="en-GB" sz="2000" dirty="0" err="1" smtClean="0">
                <a:solidFill>
                  <a:srgbClr val="000000"/>
                </a:solidFill>
              </a:rPr>
              <a:t>hinterer</a:t>
            </a:r>
            <a:r>
              <a:rPr lang="en-GB" sz="2000" dirty="0" smtClean="0">
                <a:solidFill>
                  <a:srgbClr val="000000"/>
                </a:solidFill>
              </a:rPr>
              <a:t> </a:t>
            </a:r>
            <a:r>
              <a:rPr lang="en-GB" sz="2000" dirty="0" err="1" smtClean="0">
                <a:solidFill>
                  <a:srgbClr val="000000"/>
                </a:solidFill>
              </a:rPr>
              <a:t>Teil</a:t>
            </a:r>
            <a:r>
              <a:rPr lang="en-GB" sz="2000" dirty="0" smtClean="0">
                <a:solidFill>
                  <a:srgbClr val="000000"/>
                </a:solidFill>
              </a:rPr>
              <a:t> des </a:t>
            </a:r>
            <a:r>
              <a:rPr lang="en-GB" sz="2000" dirty="0" err="1" smtClean="0">
                <a:solidFill>
                  <a:srgbClr val="000000"/>
                </a:solidFill>
              </a:rPr>
              <a:t>Gehirns</a:t>
            </a:r>
            <a:r>
              <a:rPr lang="en-GB" sz="2000" dirty="0" smtClean="0">
                <a:solidFill>
                  <a:srgbClr val="000000"/>
                </a:solidFill>
              </a:rPr>
              <a:t>, die Person </a:t>
            </a:r>
            <a:r>
              <a:rPr lang="en-GB" sz="2000" dirty="0" err="1" smtClean="0">
                <a:solidFill>
                  <a:srgbClr val="000000"/>
                </a:solidFill>
              </a:rPr>
              <a:t>schaut</a:t>
            </a:r>
            <a:r>
              <a:rPr lang="en-GB" sz="2000" dirty="0" smtClean="0">
                <a:solidFill>
                  <a:srgbClr val="000000"/>
                </a:solidFill>
              </a:rPr>
              <a:t>. In der </a:t>
            </a:r>
            <a:r>
              <a:rPr lang="en-GB" sz="2000" dirty="0" err="1" smtClean="0">
                <a:solidFill>
                  <a:srgbClr val="000000"/>
                </a:solidFill>
              </a:rPr>
              <a:t>Mitte</a:t>
            </a:r>
            <a:r>
              <a:rPr lang="en-GB" sz="2000" dirty="0" smtClean="0">
                <a:solidFill>
                  <a:srgbClr val="000000"/>
                </a:solidFill>
              </a:rPr>
              <a:t>, </a:t>
            </a:r>
            <a:r>
              <a:rPr lang="en-GB" sz="2000" dirty="0" err="1" smtClean="0">
                <a:solidFill>
                  <a:srgbClr val="000000"/>
                </a:solidFill>
              </a:rPr>
              <a:t>leicht</a:t>
            </a:r>
            <a:r>
              <a:rPr lang="en-GB" sz="2000" dirty="0" smtClean="0">
                <a:solidFill>
                  <a:srgbClr val="000000"/>
                </a:solidFill>
              </a:rPr>
              <a:t> </a:t>
            </a:r>
            <a:r>
              <a:rPr lang="en-GB" sz="2000" dirty="0" err="1" smtClean="0">
                <a:solidFill>
                  <a:srgbClr val="000000"/>
                </a:solidFill>
              </a:rPr>
              <a:t>leuchtende</a:t>
            </a:r>
            <a:r>
              <a:rPr lang="en-GB" sz="2000" dirty="0" smtClean="0">
                <a:solidFill>
                  <a:srgbClr val="000000"/>
                </a:solidFill>
              </a:rPr>
              <a:t> </a:t>
            </a:r>
            <a:r>
              <a:rPr lang="en-GB" sz="2000" dirty="0" err="1" smtClean="0">
                <a:solidFill>
                  <a:srgbClr val="000000"/>
                </a:solidFill>
              </a:rPr>
              <a:t>Teile</a:t>
            </a:r>
            <a:r>
              <a:rPr lang="en-GB" sz="2000" dirty="0" smtClean="0">
                <a:solidFill>
                  <a:srgbClr val="000000"/>
                </a:solidFill>
              </a:rPr>
              <a:t> </a:t>
            </a:r>
            <a:r>
              <a:rPr lang="en-GB" sz="2000" dirty="0" err="1" smtClean="0">
                <a:solidFill>
                  <a:srgbClr val="000000"/>
                </a:solidFill>
              </a:rPr>
              <a:t>im</a:t>
            </a:r>
            <a:r>
              <a:rPr lang="en-GB" sz="2000" dirty="0" smtClean="0">
                <a:solidFill>
                  <a:srgbClr val="000000"/>
                </a:solidFill>
              </a:rPr>
              <a:t> </a:t>
            </a:r>
            <a:r>
              <a:rPr lang="en-GB" sz="2000" dirty="0" err="1" smtClean="0">
                <a:solidFill>
                  <a:srgbClr val="000000"/>
                </a:solidFill>
              </a:rPr>
              <a:t>Bewegungsteil</a:t>
            </a:r>
            <a:r>
              <a:rPr lang="en-GB" sz="2000" dirty="0" smtClean="0">
                <a:solidFill>
                  <a:srgbClr val="000000"/>
                </a:solidFill>
              </a:rPr>
              <a:t>, die Person </a:t>
            </a:r>
            <a:r>
              <a:rPr lang="en-GB" sz="2000" dirty="0" err="1" smtClean="0">
                <a:solidFill>
                  <a:srgbClr val="000000"/>
                </a:solidFill>
              </a:rPr>
              <a:t>kontrolliert</a:t>
            </a:r>
            <a:r>
              <a:rPr lang="en-GB" sz="2000" dirty="0" smtClean="0">
                <a:solidFill>
                  <a:srgbClr val="000000"/>
                </a:solidFill>
              </a:rPr>
              <a:t> </a:t>
            </a:r>
            <a:r>
              <a:rPr lang="en-GB" sz="2000" dirty="0" err="1" smtClean="0">
                <a:solidFill>
                  <a:srgbClr val="000000"/>
                </a:solidFill>
              </a:rPr>
              <a:t>ihr</a:t>
            </a:r>
            <a:r>
              <a:rPr lang="en-GB" sz="2000" dirty="0" smtClean="0">
                <a:solidFill>
                  <a:srgbClr val="000000"/>
                </a:solidFill>
              </a:rPr>
              <a:t> </a:t>
            </a:r>
            <a:r>
              <a:rPr lang="en-GB" sz="2000" dirty="0" err="1" smtClean="0">
                <a:solidFill>
                  <a:srgbClr val="000000"/>
                </a:solidFill>
              </a:rPr>
              <a:t>Gliedmaßen</a:t>
            </a:r>
            <a:r>
              <a:rPr lang="en-GB" sz="2000" dirty="0" smtClean="0">
                <a:solidFill>
                  <a:srgbClr val="000000"/>
                </a:solidFill>
              </a:rPr>
              <a:t>, d. h. </a:t>
            </a:r>
            <a:r>
              <a:rPr lang="en-GB" sz="2000" dirty="0" err="1" smtClean="0">
                <a:solidFill>
                  <a:srgbClr val="000000"/>
                </a:solidFill>
              </a:rPr>
              <a:t>schaut</a:t>
            </a:r>
            <a:r>
              <a:rPr lang="en-GB" sz="2000" dirty="0" smtClean="0">
                <a:solidFill>
                  <a:srgbClr val="000000"/>
                </a:solidFill>
              </a:rPr>
              <a:t> und </a:t>
            </a:r>
            <a:r>
              <a:rPr lang="en-GB" sz="2000" dirty="0" err="1" smtClean="0">
                <a:solidFill>
                  <a:srgbClr val="000000"/>
                </a:solidFill>
              </a:rPr>
              <a:t>arbeitet</a:t>
            </a:r>
            <a:r>
              <a:rPr lang="sl-SI" sz="2000" dirty="0" smtClean="0">
                <a:solidFill>
                  <a:srgbClr val="000000"/>
                </a:solidFill>
              </a:rPr>
              <a:t>.</a:t>
            </a:r>
            <a:endParaRPr lang="sl-SI" sz="2000" b="0" dirty="0">
              <a:solidFill>
                <a:srgbClr val="000000"/>
              </a:solidFill>
            </a:endParaRPr>
          </a:p>
        </p:txBody>
      </p:sp>
      <p:sp>
        <p:nvSpPr>
          <p:cNvPr id="9" name="Title 1"/>
          <p:cNvSpPr txBox="1">
            <a:spLocks/>
          </p:cNvSpPr>
          <p:nvPr/>
        </p:nvSpPr>
        <p:spPr>
          <a:xfrm>
            <a:off x="1097280" y="286604"/>
            <a:ext cx="10058400" cy="968342"/>
          </a:xfrm>
          <a:prstGeom prst="rect">
            <a:avLst/>
          </a:prstGeom>
        </p:spPr>
        <p:txBody>
          <a:bodyPr>
            <a:normAutofit/>
          </a:bodyPr>
          <a:lstStyle/>
          <a:p>
            <a:pPr lvl="0" defTabSz="914400">
              <a:lnSpc>
                <a:spcPct val="85000"/>
              </a:lnSpc>
              <a:spcBef>
                <a:spcPct val="0"/>
              </a:spcBef>
              <a:defRPr/>
            </a:pPr>
            <a:r>
              <a:rPr lang="de-AT" sz="4800" spc="-50" dirty="0" smtClean="0">
                <a:solidFill>
                  <a:prstClr val="black">
                    <a:lumMod val="75000"/>
                    <a:lumOff val="25000"/>
                  </a:prstClr>
                </a:solidFill>
                <a:latin typeface="Calibri Light"/>
              </a:rPr>
              <a:t>Gehirn und Kreativität</a:t>
            </a:r>
            <a:endParaRPr lang="en-US" sz="4800" spc="-50" dirty="0" smtClean="0">
              <a:solidFill>
                <a:prstClr val="black">
                  <a:lumMod val="75000"/>
                  <a:lumOff val="25000"/>
                </a:prstClr>
              </a:solidFill>
              <a:latin typeface="Calibri Light"/>
            </a:endParaRPr>
          </a:p>
        </p:txBody>
      </p:sp>
      <p:pic>
        <p:nvPicPr>
          <p:cNvPr id="10" name="Picture 2" descr="Rezultat iskanja slik za bloomova taksonomija"/>
          <p:cNvPicPr>
            <a:picLocks noChangeAspect="1" noChangeArrowheads="1"/>
          </p:cNvPicPr>
          <p:nvPr/>
        </p:nvPicPr>
        <p:blipFill>
          <a:blip r:embed="rId4" cstate="print"/>
          <a:srcRect/>
          <a:stretch>
            <a:fillRect/>
          </a:stretch>
        </p:blipFill>
        <p:spPr bwMode="auto">
          <a:xfrm>
            <a:off x="9830877" y="2784552"/>
            <a:ext cx="2039960" cy="1505894"/>
          </a:xfrm>
          <a:prstGeom prst="rect">
            <a:avLst/>
          </a:prstGeom>
          <a:noFill/>
        </p:spPr>
      </p:pic>
      <p:cxnSp>
        <p:nvCxnSpPr>
          <p:cNvPr id="11" name="Raven puščični konektor 10"/>
          <p:cNvCxnSpPr/>
          <p:nvPr/>
        </p:nvCxnSpPr>
        <p:spPr>
          <a:xfrm>
            <a:off x="7788925" y="2214390"/>
            <a:ext cx="2699563" cy="63854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38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2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Ograda številke diapozitiva 5"/>
          <p:cNvSpPr>
            <a:spLocks noGrp="1"/>
          </p:cNvSpPr>
          <p:nvPr>
            <p:ph type="sldNum" sz="quarter" idx="12"/>
          </p:nvPr>
        </p:nvSpPr>
        <p:spPr>
          <a:noFill/>
        </p:spPr>
        <p:txBody>
          <a:bodyPr/>
          <a:lstStyle/>
          <a:p>
            <a:fld id="{9D9E5869-DC27-4CF3-B082-F0BBDC97F382}" type="slidenum">
              <a:rPr lang="sl-SI" altLang="en-US" sz="1000" smtClean="0">
                <a:solidFill>
                  <a:srgbClr val="000000"/>
                </a:solidFill>
              </a:rPr>
              <a:pPr/>
              <a:t>13</a:t>
            </a:fld>
            <a:endParaRPr lang="sl-SI" altLang="en-US" sz="1000" smtClean="0">
              <a:solidFill>
                <a:srgbClr val="000000"/>
              </a:solidFill>
            </a:endParaRPr>
          </a:p>
          <a:p>
            <a:endParaRPr lang="sl-SI" altLang="en-US" smtClean="0">
              <a:solidFill>
                <a:srgbClr val="000000"/>
              </a:solidFill>
            </a:endParaRPr>
          </a:p>
          <a:p>
            <a:r>
              <a:rPr lang="sl-SI" altLang="en-US" sz="1000" smtClean="0">
                <a:solidFill>
                  <a:srgbClr val="000000"/>
                </a:solidFill>
              </a:rPr>
              <a:t>Likar B. </a:t>
            </a:r>
            <a:r>
              <a:rPr lang="en-US" altLang="en-US" sz="1000" smtClean="0">
                <a:solidFill>
                  <a:srgbClr val="000000"/>
                </a:solidFill>
              </a:rPr>
              <a:t>©</a:t>
            </a:r>
            <a:r>
              <a:rPr lang="sl-SI" altLang="en-US" sz="1000" smtClean="0">
                <a:solidFill>
                  <a:srgbClr val="000000"/>
                </a:solidFill>
              </a:rPr>
              <a:t> </a:t>
            </a:r>
            <a:endParaRPr lang="en-US" altLang="en-US" sz="1000" smtClean="0">
              <a:solidFill>
                <a:srgbClr val="000000"/>
              </a:solidFill>
            </a:endParaRPr>
          </a:p>
        </p:txBody>
      </p:sp>
      <p:sp>
        <p:nvSpPr>
          <p:cNvPr id="188419" name="Rectangle 2"/>
          <p:cNvSpPr>
            <a:spLocks noGrp="1" noChangeArrowheads="1"/>
          </p:cNvSpPr>
          <p:nvPr>
            <p:ph type="title"/>
          </p:nvPr>
        </p:nvSpPr>
        <p:spPr>
          <a:xfrm>
            <a:off x="655153" y="286603"/>
            <a:ext cx="10058400" cy="1450757"/>
          </a:xfrm>
        </p:spPr>
        <p:txBody>
          <a:bodyPr/>
          <a:lstStyle/>
          <a:p>
            <a:pPr lvl="0"/>
            <a:r>
              <a:rPr lang="de-AT" dirty="0" smtClean="0">
                <a:solidFill>
                  <a:prstClr val="black">
                    <a:lumMod val="75000"/>
                    <a:lumOff val="25000"/>
                  </a:prstClr>
                </a:solidFill>
              </a:rPr>
              <a:t>Warum junge Menschen </a:t>
            </a:r>
            <a:r>
              <a:rPr lang="sl-SI" dirty="0" smtClean="0">
                <a:solidFill>
                  <a:prstClr val="black">
                    <a:lumMod val="75000"/>
                    <a:lumOff val="25000"/>
                  </a:prstClr>
                </a:solidFill>
              </a:rPr>
              <a:t>1?</a:t>
            </a:r>
            <a:endParaRPr lang="sl-SI" dirty="0" smtClean="0"/>
          </a:p>
        </p:txBody>
      </p:sp>
      <p:pic>
        <p:nvPicPr>
          <p:cNvPr id="1690627" name="Picture 3"/>
          <p:cNvPicPr>
            <a:picLocks noGrp="1" noChangeAspect="1" noChangeArrowheads="1"/>
          </p:cNvPicPr>
          <p:nvPr>
            <p:ph idx="1"/>
          </p:nvPr>
        </p:nvPicPr>
        <p:blipFill>
          <a:blip r:embed="rId3" cstate="print"/>
          <a:srcRect b="482"/>
          <a:stretch>
            <a:fillRect/>
          </a:stretch>
        </p:blipFill>
        <p:spPr>
          <a:xfrm>
            <a:off x="7252138" y="0"/>
            <a:ext cx="4939862" cy="6858000"/>
          </a:xfrm>
          <a:noFill/>
        </p:spPr>
      </p:pic>
      <p:sp>
        <p:nvSpPr>
          <p:cNvPr id="188421" name="Text Box 4"/>
          <p:cNvSpPr txBox="1">
            <a:spLocks noChangeArrowheads="1"/>
          </p:cNvSpPr>
          <p:nvPr/>
        </p:nvSpPr>
        <p:spPr bwMode="auto">
          <a:xfrm>
            <a:off x="570982" y="5744131"/>
            <a:ext cx="1445204" cy="369332"/>
          </a:xfrm>
          <a:prstGeom prst="rect">
            <a:avLst/>
          </a:prstGeom>
          <a:noFill/>
          <a:ln w="9525" algn="ctr">
            <a:noFill/>
            <a:miter lim="800000"/>
            <a:headEnd/>
            <a:tailEnd/>
          </a:ln>
        </p:spPr>
        <p:txBody>
          <a:bodyPr wrap="none">
            <a:spAutoFit/>
          </a:bodyPr>
          <a:lstStyle/>
          <a:p>
            <a:pPr algn="l"/>
            <a:r>
              <a:rPr lang="de-AT" dirty="0" smtClean="0">
                <a:solidFill>
                  <a:srgbClr val="FF3300"/>
                </a:solidFill>
              </a:rPr>
              <a:t>Theoretisch</a:t>
            </a:r>
            <a:r>
              <a:rPr lang="sl-SI" sz="1800" dirty="0" smtClean="0">
                <a:solidFill>
                  <a:srgbClr val="FF3300"/>
                </a:solidFill>
              </a:rPr>
              <a:t>…</a:t>
            </a:r>
            <a:endParaRPr lang="sl-SI" sz="1800" dirty="0">
              <a:solidFill>
                <a:srgbClr val="FF3300"/>
              </a:solidFill>
            </a:endParaRPr>
          </a:p>
        </p:txBody>
      </p:sp>
      <p:sp>
        <p:nvSpPr>
          <p:cNvPr id="7" name="Ograda vsebine 2"/>
          <p:cNvSpPr txBox="1">
            <a:spLocks/>
          </p:cNvSpPr>
          <p:nvPr/>
        </p:nvSpPr>
        <p:spPr>
          <a:xfrm>
            <a:off x="1495424" y="1971676"/>
            <a:ext cx="10696575" cy="2019300"/>
          </a:xfrm>
          <a:prstGeom prst="rect">
            <a:avLst/>
          </a:prstGeom>
        </p:spPr>
        <p:txBody>
          <a:bodyPr vert="horz" lIns="0" tIns="45720" rIns="0" bIns="45720" rtlCol="0">
            <a:normAutofit/>
          </a:bodyPr>
          <a:lstStyle/>
          <a:p>
            <a:pPr marL="91440" lvl="0" indent="-91440" defTabSz="914400">
              <a:lnSpc>
                <a:spcPct val="90000"/>
              </a:lnSpc>
              <a:spcBef>
                <a:spcPts val="1200"/>
              </a:spcBef>
              <a:spcAft>
                <a:spcPts val="200"/>
              </a:spcAft>
              <a:buClr>
                <a:schemeClr val="accent1"/>
              </a:buClr>
              <a:buSzPct val="100000"/>
            </a:pPr>
            <a:r>
              <a:rPr lang="en-US" sz="2000" dirty="0" err="1"/>
              <a:t>Pssst</a:t>
            </a:r>
            <a:r>
              <a:rPr lang="en-US" sz="2000" dirty="0"/>
              <a:t>, </a:t>
            </a:r>
            <a:r>
              <a:rPr lang="en-US" sz="2000" dirty="0" smtClean="0"/>
              <a:t>was </a:t>
            </a:r>
            <a:r>
              <a:rPr lang="en-US" sz="2000" dirty="0" err="1" smtClean="0"/>
              <a:t>sehen</a:t>
            </a:r>
            <a:r>
              <a:rPr lang="en-US" sz="2000" dirty="0" smtClean="0"/>
              <a:t> </a:t>
            </a:r>
            <a:r>
              <a:rPr lang="en-US" sz="2000" dirty="0" err="1" smtClean="0"/>
              <a:t>Sie</a:t>
            </a:r>
            <a:r>
              <a:rPr lang="en-US" sz="2000" dirty="0" smtClean="0"/>
              <a:t> </a:t>
            </a:r>
            <a:r>
              <a:rPr lang="en-US" sz="2000" dirty="0" err="1" smtClean="0"/>
              <a:t>denn</a:t>
            </a:r>
            <a:r>
              <a:rPr lang="en-US" sz="2000" dirty="0" smtClean="0"/>
              <a:t> da</a:t>
            </a:r>
            <a:r>
              <a:rPr lang="sl-SI" sz="2000" dirty="0" smtClean="0"/>
              <a:t>?</a:t>
            </a:r>
            <a:endParaRPr kumimoji="0" lang="en-GB" sz="20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906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Ograda številke diapozitiva 5"/>
          <p:cNvSpPr>
            <a:spLocks noGrp="1"/>
          </p:cNvSpPr>
          <p:nvPr>
            <p:ph type="sldNum" sz="quarter" idx="12"/>
          </p:nvPr>
        </p:nvSpPr>
        <p:spPr>
          <a:noFill/>
        </p:spPr>
        <p:txBody>
          <a:bodyPr/>
          <a:lstStyle/>
          <a:p>
            <a:fld id="{9D9E5869-DC27-4CF3-B082-F0BBDC97F382}" type="slidenum">
              <a:rPr lang="sl-SI" altLang="en-US" sz="1000" smtClean="0">
                <a:solidFill>
                  <a:srgbClr val="000000"/>
                </a:solidFill>
              </a:rPr>
              <a:pPr/>
              <a:t>14</a:t>
            </a:fld>
            <a:endParaRPr lang="sl-SI" altLang="en-US" sz="1000" smtClean="0">
              <a:solidFill>
                <a:srgbClr val="000000"/>
              </a:solidFill>
            </a:endParaRPr>
          </a:p>
          <a:p>
            <a:endParaRPr lang="sl-SI" altLang="en-US" smtClean="0">
              <a:solidFill>
                <a:srgbClr val="000000"/>
              </a:solidFill>
            </a:endParaRPr>
          </a:p>
          <a:p>
            <a:r>
              <a:rPr lang="sl-SI" altLang="en-US" sz="1000" smtClean="0">
                <a:solidFill>
                  <a:srgbClr val="000000"/>
                </a:solidFill>
              </a:rPr>
              <a:t>Likar B. </a:t>
            </a:r>
            <a:r>
              <a:rPr lang="en-US" altLang="en-US" sz="1000" smtClean="0">
                <a:solidFill>
                  <a:srgbClr val="000000"/>
                </a:solidFill>
              </a:rPr>
              <a:t>©</a:t>
            </a:r>
            <a:r>
              <a:rPr lang="sl-SI" altLang="en-US" sz="1000" smtClean="0">
                <a:solidFill>
                  <a:srgbClr val="000000"/>
                </a:solidFill>
              </a:rPr>
              <a:t> </a:t>
            </a:r>
            <a:endParaRPr lang="en-US" altLang="en-US" sz="1000" smtClean="0">
              <a:solidFill>
                <a:srgbClr val="000000"/>
              </a:solidFill>
            </a:endParaRPr>
          </a:p>
        </p:txBody>
      </p:sp>
      <p:sp>
        <p:nvSpPr>
          <p:cNvPr id="188419" name="Rectangle 2"/>
          <p:cNvSpPr>
            <a:spLocks noGrp="1" noChangeArrowheads="1"/>
          </p:cNvSpPr>
          <p:nvPr>
            <p:ph type="title"/>
          </p:nvPr>
        </p:nvSpPr>
        <p:spPr>
          <a:xfrm>
            <a:off x="454186" y="286603"/>
            <a:ext cx="10058400" cy="1450757"/>
          </a:xfrm>
        </p:spPr>
        <p:txBody>
          <a:bodyPr/>
          <a:lstStyle/>
          <a:p>
            <a:pPr lvl="0"/>
            <a:r>
              <a:rPr lang="de-AT" dirty="0">
                <a:solidFill>
                  <a:prstClr val="black">
                    <a:lumMod val="75000"/>
                    <a:lumOff val="25000"/>
                  </a:prstClr>
                </a:solidFill>
              </a:rPr>
              <a:t>Warum junge Menschen </a:t>
            </a:r>
            <a:r>
              <a:rPr lang="sl-SI" dirty="0" smtClean="0">
                <a:solidFill>
                  <a:prstClr val="black">
                    <a:lumMod val="75000"/>
                    <a:lumOff val="25000"/>
                  </a:prstClr>
                </a:solidFill>
              </a:rPr>
              <a:t>2?</a:t>
            </a:r>
            <a:endParaRPr lang="sl-SI" dirty="0" smtClean="0"/>
          </a:p>
        </p:txBody>
      </p:sp>
      <p:pic>
        <p:nvPicPr>
          <p:cNvPr id="1690627" name="Picture 3"/>
          <p:cNvPicPr>
            <a:picLocks noGrp="1" noChangeAspect="1" noChangeArrowheads="1"/>
          </p:cNvPicPr>
          <p:nvPr>
            <p:ph idx="1"/>
          </p:nvPr>
        </p:nvPicPr>
        <p:blipFill>
          <a:blip r:embed="rId3" cstate="print"/>
          <a:srcRect b="482"/>
          <a:stretch>
            <a:fillRect/>
          </a:stretch>
        </p:blipFill>
        <p:spPr>
          <a:xfrm>
            <a:off x="7252138" y="0"/>
            <a:ext cx="4939862" cy="6858000"/>
          </a:xfrm>
          <a:noFill/>
        </p:spPr>
      </p:pic>
      <p:sp>
        <p:nvSpPr>
          <p:cNvPr id="188421" name="Text Box 4"/>
          <p:cNvSpPr txBox="1">
            <a:spLocks noChangeArrowheads="1"/>
          </p:cNvSpPr>
          <p:nvPr/>
        </p:nvSpPr>
        <p:spPr bwMode="auto">
          <a:xfrm>
            <a:off x="570982" y="5744131"/>
            <a:ext cx="1445204" cy="369332"/>
          </a:xfrm>
          <a:prstGeom prst="rect">
            <a:avLst/>
          </a:prstGeom>
          <a:noFill/>
          <a:ln w="9525" algn="ctr">
            <a:noFill/>
            <a:miter lim="800000"/>
            <a:headEnd/>
            <a:tailEnd/>
          </a:ln>
        </p:spPr>
        <p:txBody>
          <a:bodyPr wrap="none">
            <a:spAutoFit/>
          </a:bodyPr>
          <a:lstStyle/>
          <a:p>
            <a:pPr algn="l"/>
            <a:r>
              <a:rPr lang="de-AT" sz="1800" dirty="0" smtClean="0">
                <a:solidFill>
                  <a:srgbClr val="FF3300"/>
                </a:solidFill>
              </a:rPr>
              <a:t>Theoretisch</a:t>
            </a:r>
            <a:r>
              <a:rPr lang="sl-SI" sz="1800" dirty="0" smtClean="0">
                <a:solidFill>
                  <a:srgbClr val="FF3300"/>
                </a:solidFill>
              </a:rPr>
              <a:t>…</a:t>
            </a:r>
            <a:endParaRPr lang="sl-SI" sz="1800" dirty="0">
              <a:solidFill>
                <a:srgbClr val="FF3300"/>
              </a:solidFill>
            </a:endParaRPr>
          </a:p>
        </p:txBody>
      </p:sp>
      <p:pic>
        <p:nvPicPr>
          <p:cNvPr id="6" name="Picture 3"/>
          <p:cNvPicPr>
            <a:picLocks noChangeAspect="1" noChangeArrowheads="1"/>
          </p:cNvPicPr>
          <p:nvPr/>
        </p:nvPicPr>
        <p:blipFill>
          <a:blip r:embed="rId4" cstate="print"/>
          <a:srcRect t="1701"/>
          <a:stretch>
            <a:fillRect/>
          </a:stretch>
        </p:blipFill>
        <p:spPr>
          <a:xfrm>
            <a:off x="7267903" y="0"/>
            <a:ext cx="4924098" cy="6858000"/>
          </a:xfrm>
          <a:prstGeom prst="rect">
            <a:avLst/>
          </a:prstGeom>
        </p:spPr>
      </p:pic>
      <p:sp>
        <p:nvSpPr>
          <p:cNvPr id="7" name="Ograda vsebine 2"/>
          <p:cNvSpPr txBox="1">
            <a:spLocks/>
          </p:cNvSpPr>
          <p:nvPr/>
        </p:nvSpPr>
        <p:spPr>
          <a:xfrm>
            <a:off x="1495424" y="1971676"/>
            <a:ext cx="10696575" cy="2019300"/>
          </a:xfrm>
          <a:prstGeom prst="rect">
            <a:avLst/>
          </a:prstGeom>
        </p:spPr>
        <p:txBody>
          <a:bodyPr vert="horz" lIns="0" tIns="45720" rIns="0" bIns="45720" rtlCol="0">
            <a:normAutofit/>
          </a:bodyPr>
          <a:lstStyle/>
          <a:p>
            <a:pPr marL="91440" lvl="0" indent="-91440" defTabSz="914400">
              <a:lnSpc>
                <a:spcPct val="90000"/>
              </a:lnSpc>
              <a:spcBef>
                <a:spcPts val="1200"/>
              </a:spcBef>
              <a:spcAft>
                <a:spcPts val="200"/>
              </a:spcAft>
              <a:buClr>
                <a:schemeClr val="accent1"/>
              </a:buClr>
              <a:buSzPct val="100000"/>
            </a:pPr>
            <a:r>
              <a:rPr lang="en-US" sz="2000" dirty="0" err="1"/>
              <a:t>Pssst</a:t>
            </a:r>
            <a:r>
              <a:rPr lang="en-US" sz="2000" dirty="0"/>
              <a:t>, </a:t>
            </a:r>
            <a:r>
              <a:rPr lang="de-AT" sz="2000" dirty="0" smtClean="0"/>
              <a:t>was sehen Sie denn da</a:t>
            </a:r>
            <a:endParaRPr kumimoji="0" lang="en-GB" sz="20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906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en-GB" dirty="0" err="1" smtClean="0"/>
              <a:t>Bestandteile</a:t>
            </a:r>
            <a:r>
              <a:rPr lang="en-GB" dirty="0" smtClean="0"/>
              <a:t> des </a:t>
            </a:r>
            <a:r>
              <a:rPr lang="en-GB" dirty="0" err="1" smtClean="0"/>
              <a:t>Konzepts</a:t>
            </a:r>
            <a:r>
              <a:rPr lang="en-GB" dirty="0" smtClean="0"/>
              <a:t> </a:t>
            </a:r>
            <a:r>
              <a:rPr lang="en-GB" dirty="0" err="1" smtClean="0"/>
              <a:t>vom</a:t>
            </a:r>
            <a:r>
              <a:rPr lang="en-GB" dirty="0" smtClean="0"/>
              <a:t> </a:t>
            </a:r>
            <a:r>
              <a:rPr lang="en-GB" dirty="0" err="1" smtClean="0"/>
              <a:t>kreativen</a:t>
            </a:r>
            <a:r>
              <a:rPr lang="en-GB" dirty="0" smtClean="0"/>
              <a:t> </a:t>
            </a:r>
            <a:r>
              <a:rPr lang="en-GB" dirty="0" err="1" smtClean="0"/>
              <a:t>Klassenzimmer</a:t>
            </a:r>
            <a:r>
              <a:rPr lang="en-GB" dirty="0" smtClean="0"/>
              <a:t> – </a:t>
            </a:r>
            <a:r>
              <a:rPr lang="en-GB" dirty="0" err="1" smtClean="0"/>
              <a:t>Praktisches</a:t>
            </a:r>
            <a:r>
              <a:rPr lang="en-GB" dirty="0" smtClean="0"/>
              <a:t> </a:t>
            </a:r>
            <a:r>
              <a:rPr lang="en-GB" dirty="0" err="1" smtClean="0"/>
              <a:t>Aspekte</a:t>
            </a:r>
            <a:endParaRPr lang="en-GB" dirty="0"/>
          </a:p>
        </p:txBody>
      </p:sp>
      <p:pic>
        <p:nvPicPr>
          <p:cNvPr id="5" name="Picture 4" descr="http://is.jrc.ec.europa.eu/pages/EAP/images/pieALL_OK.jpg"/>
          <p:cNvPicPr>
            <a:picLocks noChangeAspect="1" noChangeArrowheads="1"/>
          </p:cNvPicPr>
          <p:nvPr/>
        </p:nvPicPr>
        <p:blipFill>
          <a:blip r:embed="rId3"/>
          <a:srcRect r="5739"/>
          <a:stretch>
            <a:fillRect/>
          </a:stretch>
        </p:blipFill>
        <p:spPr bwMode="auto">
          <a:xfrm>
            <a:off x="6305549" y="2652235"/>
            <a:ext cx="4114801" cy="2311906"/>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0244" name="Picture 3" descr="http://www.google.com/plex/images/2lobby.jpg"/>
          <p:cNvPicPr>
            <a:picLocks noGrp="1" noChangeAspect="1" noChangeArrowheads="1"/>
          </p:cNvPicPr>
          <p:nvPr>
            <p:ph type="body" idx="1"/>
          </p:nvPr>
        </p:nvPicPr>
        <p:blipFill>
          <a:blip r:embed="rId3" r:link="rId4" cstate="print"/>
          <a:srcRect l="3703" t="6026" r="3703" b="3583"/>
          <a:stretch>
            <a:fillRect/>
          </a:stretch>
        </p:blipFill>
        <p:spPr>
          <a:xfrm rot="20159042">
            <a:off x="9345659" y="4191856"/>
            <a:ext cx="1912086" cy="1079501"/>
          </a:xfrm>
          <a:noFill/>
        </p:spPr>
      </p:pic>
      <p:pic>
        <p:nvPicPr>
          <p:cNvPr id="650245" name="Picture 4" descr="http://www.google.com/jobs/images/hockey.jpg"/>
          <p:cNvPicPr>
            <a:picLocks noChangeAspect="1" noChangeArrowheads="1"/>
          </p:cNvPicPr>
          <p:nvPr/>
        </p:nvPicPr>
        <p:blipFill>
          <a:blip r:embed="rId5" r:link="rId6" cstate="print">
            <a:lum bright="12000"/>
          </a:blip>
          <a:srcRect l="3700" t="4803" r="3802" b="3923"/>
          <a:stretch>
            <a:fillRect/>
          </a:stretch>
        </p:blipFill>
        <p:spPr bwMode="auto">
          <a:xfrm rot="20159042">
            <a:off x="7705238" y="3448975"/>
            <a:ext cx="1849352" cy="1053342"/>
          </a:xfrm>
          <a:prstGeom prst="rect">
            <a:avLst/>
          </a:prstGeom>
          <a:noFill/>
          <a:ln w="9525">
            <a:noFill/>
            <a:miter lim="800000"/>
            <a:headEnd/>
            <a:tailEnd/>
          </a:ln>
        </p:spPr>
      </p:pic>
      <p:grpSp>
        <p:nvGrpSpPr>
          <p:cNvPr id="2" name="Group 6"/>
          <p:cNvGrpSpPr>
            <a:grpSpLocks/>
          </p:cNvGrpSpPr>
          <p:nvPr/>
        </p:nvGrpSpPr>
        <p:grpSpPr bwMode="auto">
          <a:xfrm rot="974380">
            <a:off x="524540" y="3966158"/>
            <a:ext cx="10313270" cy="2028130"/>
            <a:chOff x="158" y="2795"/>
            <a:chExt cx="5307" cy="1157"/>
          </a:xfrm>
        </p:grpSpPr>
        <p:pic>
          <p:nvPicPr>
            <p:cNvPr id="650248" name="Picture 7"/>
            <p:cNvPicPr>
              <a:picLocks noChangeAspect="1" noChangeArrowheads="1"/>
            </p:cNvPicPr>
            <p:nvPr/>
          </p:nvPicPr>
          <p:blipFill>
            <a:blip r:embed="rId7" cstate="print"/>
            <a:srcRect/>
            <a:stretch>
              <a:fillRect/>
            </a:stretch>
          </p:blipFill>
          <p:spPr bwMode="auto">
            <a:xfrm>
              <a:off x="2064" y="2795"/>
              <a:ext cx="1543" cy="1157"/>
            </a:xfrm>
            <a:prstGeom prst="rect">
              <a:avLst/>
            </a:prstGeom>
            <a:noFill/>
            <a:ln w="9525" algn="ctr">
              <a:noFill/>
              <a:miter lim="800000"/>
              <a:headEnd/>
              <a:tailEnd/>
            </a:ln>
          </p:spPr>
        </p:pic>
        <p:pic>
          <p:nvPicPr>
            <p:cNvPr id="650249" name="Picture 8"/>
            <p:cNvPicPr>
              <a:picLocks noChangeAspect="1" noChangeArrowheads="1"/>
            </p:cNvPicPr>
            <p:nvPr/>
          </p:nvPicPr>
          <p:blipFill>
            <a:blip r:embed="rId8" cstate="print"/>
            <a:srcRect/>
            <a:stretch>
              <a:fillRect/>
            </a:stretch>
          </p:blipFill>
          <p:spPr bwMode="auto">
            <a:xfrm>
              <a:off x="158" y="2795"/>
              <a:ext cx="1724" cy="1146"/>
            </a:xfrm>
            <a:prstGeom prst="rect">
              <a:avLst/>
            </a:prstGeom>
            <a:noFill/>
            <a:ln w="9525" algn="ctr">
              <a:noFill/>
              <a:miter lim="800000"/>
              <a:headEnd/>
              <a:tailEnd/>
            </a:ln>
          </p:spPr>
        </p:pic>
        <p:pic>
          <p:nvPicPr>
            <p:cNvPr id="650250" name="Picture 9"/>
            <p:cNvPicPr>
              <a:picLocks noChangeAspect="1" noChangeArrowheads="1"/>
            </p:cNvPicPr>
            <p:nvPr/>
          </p:nvPicPr>
          <p:blipFill>
            <a:blip r:embed="rId9" cstate="print"/>
            <a:srcRect/>
            <a:stretch>
              <a:fillRect/>
            </a:stretch>
          </p:blipFill>
          <p:spPr bwMode="auto">
            <a:xfrm>
              <a:off x="3742" y="2795"/>
              <a:ext cx="1723" cy="1146"/>
            </a:xfrm>
            <a:prstGeom prst="rect">
              <a:avLst/>
            </a:prstGeom>
            <a:noFill/>
            <a:ln w="9525" algn="ctr">
              <a:noFill/>
              <a:miter lim="800000"/>
              <a:headEnd/>
              <a:tailEnd/>
            </a:ln>
          </p:spPr>
        </p:pic>
      </p:grpSp>
      <p:pic>
        <p:nvPicPr>
          <p:cNvPr id="11" name="Slika 10"/>
          <p:cNvPicPr/>
          <p:nvPr/>
        </p:nvPicPr>
        <p:blipFill>
          <a:blip r:embed="rId10" cstate="print"/>
          <a:srcRect l="5954" t="5077" r="59600" b="17504"/>
          <a:stretch>
            <a:fillRect/>
          </a:stretch>
        </p:blipFill>
        <p:spPr bwMode="auto">
          <a:xfrm rot="608096">
            <a:off x="7904697" y="1286354"/>
            <a:ext cx="3489696" cy="2408994"/>
          </a:xfrm>
          <a:prstGeom prst="rect">
            <a:avLst/>
          </a:prstGeom>
          <a:noFill/>
          <a:ln w="9525">
            <a:noFill/>
            <a:miter lim="800000"/>
            <a:headEnd/>
            <a:tailEnd/>
          </a:ln>
        </p:spPr>
      </p:pic>
      <p:pic>
        <p:nvPicPr>
          <p:cNvPr id="35842" name="Picture 2"/>
          <p:cNvPicPr>
            <a:picLocks noChangeAspect="1" noChangeArrowheads="1"/>
          </p:cNvPicPr>
          <p:nvPr/>
        </p:nvPicPr>
        <p:blipFill>
          <a:blip r:embed="rId11" cstate="print"/>
          <a:srcRect/>
          <a:stretch>
            <a:fillRect/>
          </a:stretch>
        </p:blipFill>
        <p:spPr bwMode="auto">
          <a:xfrm rot="20867943">
            <a:off x="2193793" y="1741100"/>
            <a:ext cx="3483409" cy="1895805"/>
          </a:xfrm>
          <a:prstGeom prst="rect">
            <a:avLst/>
          </a:prstGeom>
          <a:noFill/>
          <a:ln w="9525">
            <a:noFill/>
            <a:miter lim="800000"/>
            <a:headEnd/>
            <a:tailEnd/>
          </a:ln>
        </p:spPr>
      </p:pic>
      <p:sp>
        <p:nvSpPr>
          <p:cNvPr id="12" name="Rectangle 2"/>
          <p:cNvSpPr>
            <a:spLocks noGrp="1" noChangeArrowheads="1"/>
          </p:cNvSpPr>
          <p:nvPr>
            <p:ph type="title"/>
          </p:nvPr>
        </p:nvSpPr>
        <p:spPr>
          <a:xfrm>
            <a:off x="1097280" y="102632"/>
            <a:ext cx="10058400" cy="1163466"/>
          </a:xfrm>
        </p:spPr>
        <p:txBody>
          <a:bodyPr/>
          <a:lstStyle/>
          <a:p>
            <a:pPr eaLnBrk="1" hangingPunct="1"/>
            <a:r>
              <a:rPr lang="en-GB" dirty="0" err="1" smtClean="0"/>
              <a:t>Kreatives</a:t>
            </a:r>
            <a:r>
              <a:rPr lang="en-GB" dirty="0" smtClean="0"/>
              <a:t>, "</a:t>
            </a:r>
            <a:r>
              <a:rPr lang="en-GB" dirty="0" err="1" smtClean="0"/>
              <a:t>sicheres</a:t>
            </a:r>
            <a:r>
              <a:rPr lang="en-GB" dirty="0" smtClean="0"/>
              <a:t>" </a:t>
            </a:r>
            <a:r>
              <a:rPr lang="en-GB" dirty="0" err="1" smtClean="0"/>
              <a:t>Umfeld</a:t>
            </a:r>
            <a:endParaRPr lang="en-GB" dirty="0" smtClean="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3" name="Rectangle 2"/>
          <p:cNvSpPr>
            <a:spLocks noGrp="1" noChangeArrowheads="1"/>
          </p:cNvSpPr>
          <p:nvPr>
            <p:ph type="title"/>
          </p:nvPr>
        </p:nvSpPr>
        <p:spPr>
          <a:xfrm>
            <a:off x="5537322" y="4291259"/>
            <a:ext cx="730424" cy="935831"/>
          </a:xfrm>
        </p:spPr>
        <p:txBody>
          <a:bodyPr>
            <a:normAutofit fontScale="90000"/>
          </a:bodyPr>
          <a:lstStyle/>
          <a:p>
            <a:pPr eaLnBrk="1" hangingPunct="1"/>
            <a:r>
              <a:rPr lang="sl-SI" sz="7200" dirty="0"/>
              <a:t>?</a:t>
            </a:r>
          </a:p>
        </p:txBody>
      </p:sp>
      <p:pic>
        <p:nvPicPr>
          <p:cNvPr id="35841" name="Picture 1"/>
          <p:cNvPicPr>
            <a:picLocks noChangeAspect="1" noChangeArrowheads="1"/>
          </p:cNvPicPr>
          <p:nvPr/>
        </p:nvPicPr>
        <p:blipFill>
          <a:blip r:embed="rId3" cstate="print"/>
          <a:srcRect/>
          <a:stretch>
            <a:fillRect/>
          </a:stretch>
        </p:blipFill>
        <p:spPr bwMode="auto">
          <a:xfrm>
            <a:off x="3863753" y="1920591"/>
            <a:ext cx="4077563" cy="2708920"/>
          </a:xfrm>
          <a:prstGeom prst="rect">
            <a:avLst/>
          </a:prstGeom>
          <a:noFill/>
          <a:ln w="9525">
            <a:noFill/>
            <a:miter lim="800000"/>
            <a:headEnd/>
            <a:tailEnd/>
          </a:ln>
        </p:spPr>
      </p:pic>
      <p:pic>
        <p:nvPicPr>
          <p:cNvPr id="35844" name="Picture 4"/>
          <p:cNvPicPr>
            <a:picLocks noChangeAspect="1" noChangeArrowheads="1"/>
          </p:cNvPicPr>
          <p:nvPr/>
        </p:nvPicPr>
        <p:blipFill>
          <a:blip r:embed="rId4" cstate="print"/>
          <a:srcRect/>
          <a:stretch>
            <a:fillRect/>
          </a:stretch>
        </p:blipFill>
        <p:spPr bwMode="auto">
          <a:xfrm>
            <a:off x="7465774" y="3575214"/>
            <a:ext cx="4045698" cy="2708920"/>
          </a:xfrm>
          <a:prstGeom prst="rect">
            <a:avLst/>
          </a:prstGeom>
          <a:noFill/>
          <a:ln w="9525">
            <a:noFill/>
            <a:miter lim="800000"/>
            <a:headEnd/>
            <a:tailEnd/>
          </a:ln>
        </p:spPr>
      </p:pic>
      <p:pic>
        <p:nvPicPr>
          <p:cNvPr id="6" name="Picture 2"/>
          <p:cNvPicPr>
            <a:picLocks noChangeAspect="1" noChangeArrowheads="1"/>
          </p:cNvPicPr>
          <p:nvPr/>
        </p:nvPicPr>
        <p:blipFill>
          <a:blip r:embed="rId5" cstate="print"/>
          <a:srcRect r="17141" b="14221"/>
          <a:stretch>
            <a:fillRect/>
          </a:stretch>
        </p:blipFill>
        <p:spPr bwMode="auto">
          <a:xfrm>
            <a:off x="428688" y="3450702"/>
            <a:ext cx="3794222" cy="2692356"/>
          </a:xfrm>
          <a:prstGeom prst="rect">
            <a:avLst/>
          </a:prstGeom>
          <a:noFill/>
          <a:ln w="9525">
            <a:noFill/>
            <a:miter lim="800000"/>
            <a:headEnd/>
            <a:tailEnd/>
          </a:ln>
        </p:spPr>
      </p:pic>
      <p:sp>
        <p:nvSpPr>
          <p:cNvPr id="7" name="Naslov 1"/>
          <p:cNvSpPr txBox="1">
            <a:spLocks/>
          </p:cNvSpPr>
          <p:nvPr/>
        </p:nvSpPr>
        <p:spPr bwMode="auto">
          <a:xfrm>
            <a:off x="1026695" y="188640"/>
            <a:ext cx="10185788" cy="15563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algn="l" eaLnBrk="0" hangingPunct="0"/>
            <a:r>
              <a:rPr lang="en-GB" sz="4800" spc="-50" dirty="0" err="1" smtClean="0">
                <a:solidFill>
                  <a:schemeClr val="tx1">
                    <a:lumMod val="75000"/>
                    <a:lumOff val="25000"/>
                  </a:schemeClr>
                </a:solidFill>
                <a:latin typeface="+mj-lt"/>
                <a:ea typeface="+mj-ea"/>
                <a:cs typeface="+mj-cs"/>
              </a:rPr>
              <a:t>Kinderzimmer</a:t>
            </a:r>
            <a:r>
              <a:rPr lang="en-GB" sz="4800" spc="-50" dirty="0" smtClean="0">
                <a:solidFill>
                  <a:schemeClr val="tx1">
                    <a:lumMod val="75000"/>
                    <a:lumOff val="25000"/>
                  </a:schemeClr>
                </a:solidFill>
                <a:latin typeface="+mj-lt"/>
                <a:ea typeface="+mj-ea"/>
                <a:cs typeface="+mj-cs"/>
              </a:rPr>
              <a:t> vs. </a:t>
            </a:r>
            <a:r>
              <a:rPr lang="en-GB" sz="4800" spc="-50" dirty="0" err="1" smtClean="0">
                <a:solidFill>
                  <a:schemeClr val="tx1">
                    <a:lumMod val="75000"/>
                    <a:lumOff val="25000"/>
                  </a:schemeClr>
                </a:solidFill>
                <a:latin typeface="+mj-lt"/>
                <a:ea typeface="+mj-ea"/>
                <a:cs typeface="+mj-cs"/>
              </a:rPr>
              <a:t>Arbeitsplatz</a:t>
            </a:r>
            <a:r>
              <a:rPr lang="en-GB" sz="4800" spc="-50" dirty="0" smtClean="0">
                <a:solidFill>
                  <a:schemeClr val="tx1">
                    <a:lumMod val="75000"/>
                    <a:lumOff val="25000"/>
                  </a:schemeClr>
                </a:solidFill>
                <a:latin typeface="+mj-lt"/>
                <a:ea typeface="+mj-ea"/>
                <a:cs typeface="+mj-cs"/>
              </a:rPr>
              <a:t> in der Google-</a:t>
            </a:r>
            <a:r>
              <a:rPr lang="en-GB" sz="4800" spc="-50" dirty="0" err="1" smtClean="0">
                <a:solidFill>
                  <a:schemeClr val="tx1">
                    <a:lumMod val="75000"/>
                    <a:lumOff val="25000"/>
                  </a:schemeClr>
                </a:solidFill>
                <a:latin typeface="+mj-lt"/>
                <a:ea typeface="+mj-ea"/>
                <a:cs typeface="+mj-cs"/>
              </a:rPr>
              <a:t>Zentrale</a:t>
            </a:r>
            <a:r>
              <a:rPr lang="en-GB" sz="4800" spc="-50" dirty="0" smtClean="0">
                <a:solidFill>
                  <a:schemeClr val="tx1">
                    <a:lumMod val="75000"/>
                    <a:lumOff val="25000"/>
                  </a:schemeClr>
                </a:solidFill>
                <a:latin typeface="+mj-lt"/>
                <a:ea typeface="+mj-ea"/>
                <a:cs typeface="+mj-cs"/>
              </a:rPr>
              <a:t> </a:t>
            </a:r>
            <a:endParaRPr lang="en-GB" sz="4800" spc="-50" dirty="0">
              <a:solidFill>
                <a:schemeClr val="tx1">
                  <a:lumMod val="75000"/>
                  <a:lumOff val="25000"/>
                </a:schemeClr>
              </a:solidFill>
              <a:latin typeface="+mj-lt"/>
              <a:ea typeface="+mj-ea"/>
              <a:cs typeface="+mj-cs"/>
            </a:endParaRPr>
          </a:p>
        </p:txBody>
      </p:sp>
      <p:sp>
        <p:nvSpPr>
          <p:cNvPr id="8" name="PoljeZBesedilom 7"/>
          <p:cNvSpPr txBox="1"/>
          <p:nvPr/>
        </p:nvSpPr>
        <p:spPr>
          <a:xfrm rot="19992674">
            <a:off x="8488518" y="2492137"/>
            <a:ext cx="2475753" cy="369332"/>
          </a:xfrm>
          <a:prstGeom prst="rect">
            <a:avLst/>
          </a:prstGeom>
          <a:noFill/>
        </p:spPr>
        <p:txBody>
          <a:bodyPr wrap="square" rtlCol="0">
            <a:spAutoFit/>
          </a:bodyPr>
          <a:lstStyle/>
          <a:p>
            <a:r>
              <a:rPr lang="en-US" dirty="0" err="1" smtClean="0">
                <a:solidFill>
                  <a:srgbClr val="FF0000"/>
                </a:solidFill>
              </a:rPr>
              <a:t>Behalte</a:t>
            </a:r>
            <a:r>
              <a:rPr lang="en-US" dirty="0" smtClean="0">
                <a:solidFill>
                  <a:srgbClr val="FF0000"/>
                </a:solidFill>
              </a:rPr>
              <a:t> das Kind in Dir!</a:t>
            </a:r>
            <a:endParaRPr lang="en-GB" dirty="0">
              <a:solidFill>
                <a:srgbClr val="FF0000"/>
              </a:solidFill>
            </a:endParaRPr>
          </a:p>
        </p:txBody>
      </p:sp>
      <p:pic>
        <p:nvPicPr>
          <p:cNvPr id="9" name="Kép 6"/>
          <p:cNvPicPr>
            <a:picLocks noChangeAspect="1"/>
          </p:cNvPicPr>
          <p:nvPr/>
        </p:nvPicPr>
        <p:blipFill rotWithShape="1">
          <a:blip r:embed="rId6"/>
          <a:srcRect r="85412"/>
          <a:stretch/>
        </p:blipFill>
        <p:spPr>
          <a:xfrm>
            <a:off x="11582399" y="3723937"/>
            <a:ext cx="609601" cy="3134063"/>
          </a:xfrm>
          <a:prstGeom prst="rect">
            <a:avLst/>
          </a:prstGeom>
        </p:spPr>
      </p:pic>
    </p:spTree>
    <p:extLst>
      <p:ext uri="{BB962C8B-B14F-4D97-AF65-F5344CB8AC3E}">
        <p14:creationId xmlns:p14="http://schemas.microsoft.com/office/powerpoint/2010/main" val="33641962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4" name="Naslov 1"/>
          <p:cNvSpPr>
            <a:spLocks noGrp="1"/>
          </p:cNvSpPr>
          <p:nvPr>
            <p:ph type="title"/>
          </p:nvPr>
        </p:nvSpPr>
        <p:spPr/>
        <p:txBody>
          <a:bodyPr/>
          <a:lstStyle/>
          <a:p>
            <a:r>
              <a:rPr lang="en-GB" dirty="0" err="1" smtClean="0"/>
              <a:t>Wichtigkeit</a:t>
            </a:r>
            <a:r>
              <a:rPr lang="en-GB" dirty="0" smtClean="0"/>
              <a:t> der </a:t>
            </a:r>
            <a:r>
              <a:rPr lang="en-GB" dirty="0" err="1" smtClean="0"/>
              <a:t>Vorstellungskraft</a:t>
            </a:r>
            <a:endParaRPr lang="en-GB" dirty="0" smtClean="0"/>
          </a:p>
        </p:txBody>
      </p:sp>
      <p:grpSp>
        <p:nvGrpSpPr>
          <p:cNvPr id="10" name="Skupina 9"/>
          <p:cNvGrpSpPr/>
          <p:nvPr/>
        </p:nvGrpSpPr>
        <p:grpSpPr>
          <a:xfrm>
            <a:off x="1243014" y="2295966"/>
            <a:ext cx="7177086" cy="3722374"/>
            <a:chOff x="0" y="0"/>
            <a:chExt cx="12219888" cy="6858000"/>
          </a:xfrm>
        </p:grpSpPr>
        <p:pic>
          <p:nvPicPr>
            <p:cNvPr id="6" name="Picture 2"/>
            <p:cNvPicPr>
              <a:picLocks noChangeAspect="1" noChangeArrowheads="1"/>
            </p:cNvPicPr>
            <p:nvPr/>
          </p:nvPicPr>
          <p:blipFill>
            <a:blip r:embed="rId3" cstate="print"/>
            <a:srcRect/>
            <a:stretch>
              <a:fillRect/>
            </a:stretch>
          </p:blipFill>
          <p:spPr bwMode="auto">
            <a:xfrm>
              <a:off x="0" y="0"/>
              <a:ext cx="12219888" cy="6858000"/>
            </a:xfrm>
            <a:prstGeom prst="rect">
              <a:avLst/>
            </a:prstGeom>
            <a:noFill/>
            <a:ln w="25400" cmpd="sng">
              <a:solidFill>
                <a:schemeClr val="tx1"/>
              </a:solidFill>
              <a:miter lim="800000"/>
              <a:headEnd/>
              <a:tailEnd/>
            </a:ln>
          </p:spPr>
        </p:pic>
        <p:sp>
          <p:nvSpPr>
            <p:cNvPr id="8" name="PoljeZBesedilom 7"/>
            <p:cNvSpPr txBox="1"/>
            <p:nvPr/>
          </p:nvSpPr>
          <p:spPr>
            <a:xfrm>
              <a:off x="1967542" y="3429002"/>
              <a:ext cx="3837043" cy="680447"/>
            </a:xfrm>
            <a:prstGeom prst="rect">
              <a:avLst/>
            </a:prstGeom>
            <a:noFill/>
          </p:spPr>
          <p:txBody>
            <a:bodyPr wrap="square" rtlCol="0">
              <a:spAutoFit/>
            </a:bodyPr>
            <a:lstStyle/>
            <a:p>
              <a:r>
                <a:rPr lang="sl-SI" b="0" dirty="0" err="1" smtClean="0">
                  <a:solidFill>
                    <a:srgbClr val="FF0000"/>
                  </a:solidFill>
                </a:rPr>
                <a:t>educational</a:t>
              </a:r>
              <a:r>
                <a:rPr lang="sl-SI" b="0" dirty="0" smtClean="0">
                  <a:solidFill>
                    <a:srgbClr val="FF0000"/>
                  </a:solidFill>
                </a:rPr>
                <a:t> </a:t>
              </a:r>
              <a:r>
                <a:rPr lang="sl-SI" b="0" dirty="0" err="1" smtClean="0">
                  <a:solidFill>
                    <a:srgbClr val="FF0000"/>
                  </a:solidFill>
                </a:rPr>
                <a:t>system</a:t>
              </a:r>
              <a:r>
                <a:rPr lang="sl-SI" b="0" dirty="0" smtClean="0">
                  <a:solidFill>
                    <a:srgbClr val="FF0000"/>
                  </a:solidFill>
                </a:rPr>
                <a:t>?</a:t>
              </a:r>
              <a:endParaRPr lang="en-GB" b="0" dirty="0">
                <a:solidFill>
                  <a:srgbClr val="FF0000"/>
                </a:solidFill>
              </a:endParaRPr>
            </a:p>
          </p:txBody>
        </p:sp>
        <p:sp>
          <p:nvSpPr>
            <p:cNvPr id="9" name="Elipsa 8"/>
            <p:cNvSpPr/>
            <p:nvPr/>
          </p:nvSpPr>
          <p:spPr bwMode="auto">
            <a:xfrm>
              <a:off x="239350" y="1556792"/>
              <a:ext cx="3072341" cy="1728192"/>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200" b="1" i="0" u="none" strike="noStrike" cap="none" normalizeH="0" baseline="0" smtClean="0">
                <a:ln>
                  <a:noFill/>
                </a:ln>
                <a:solidFill>
                  <a:schemeClr val="tx1"/>
                </a:solidFill>
                <a:effectLst/>
                <a:latin typeface="Arial" charset="0"/>
              </a:endParaRPr>
            </a:p>
          </p:txBody>
        </p:sp>
      </p:gr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de-AT" dirty="0" smtClean="0"/>
              <a:t>Kreativität braucht Zeit </a:t>
            </a:r>
            <a:r>
              <a:rPr lang="sl-SI" dirty="0" smtClean="0"/>
              <a:t>- </a:t>
            </a:r>
            <a:r>
              <a:rPr lang="de-AT" dirty="0"/>
              <a:t>V</a:t>
            </a:r>
            <a:r>
              <a:rPr lang="sl-SI" dirty="0" smtClean="0"/>
              <a:t>ideo</a:t>
            </a:r>
            <a:endParaRPr lang="en-GB" dirty="0"/>
          </a:p>
        </p:txBody>
      </p:sp>
      <p:sp>
        <p:nvSpPr>
          <p:cNvPr id="3" name="Ograda vsebine 2"/>
          <p:cNvSpPr>
            <a:spLocks noGrp="1"/>
          </p:cNvSpPr>
          <p:nvPr>
            <p:ph idx="1"/>
          </p:nvPr>
        </p:nvSpPr>
        <p:spPr>
          <a:xfrm>
            <a:off x="1097280" y="1971676"/>
            <a:ext cx="9445292" cy="2019300"/>
          </a:xfrm>
        </p:spPr>
        <p:txBody>
          <a:bodyPr/>
          <a:lstStyle/>
          <a:p>
            <a:pPr>
              <a:buNone/>
            </a:pPr>
            <a:r>
              <a:rPr lang="en-GB" dirty="0" err="1" smtClean="0"/>
              <a:t>Schauen</a:t>
            </a:r>
            <a:r>
              <a:rPr lang="en-GB" dirty="0" smtClean="0"/>
              <a:t> </a:t>
            </a:r>
            <a:r>
              <a:rPr lang="en-GB" dirty="0" err="1" smtClean="0"/>
              <a:t>Sie</a:t>
            </a:r>
            <a:r>
              <a:rPr lang="en-GB" dirty="0" smtClean="0"/>
              <a:t> </a:t>
            </a:r>
            <a:r>
              <a:rPr lang="en-GB" dirty="0" err="1" smtClean="0"/>
              <a:t>sich</a:t>
            </a:r>
            <a:r>
              <a:rPr lang="en-GB" dirty="0" smtClean="0"/>
              <a:t> das </a:t>
            </a:r>
            <a:r>
              <a:rPr lang="en-GB" dirty="0" err="1" smtClean="0"/>
              <a:t>kurze</a:t>
            </a:r>
            <a:r>
              <a:rPr lang="en-GB" dirty="0" smtClean="0"/>
              <a:t> Video an: </a:t>
            </a:r>
            <a:r>
              <a:rPr lang="en-GB" dirty="0" err="1" smtClean="0"/>
              <a:t>Kreativität</a:t>
            </a:r>
            <a:r>
              <a:rPr lang="en-GB" dirty="0" smtClean="0"/>
              <a:t> </a:t>
            </a:r>
            <a:r>
              <a:rPr lang="en-GB" dirty="0" err="1" smtClean="0"/>
              <a:t>benötigt</a:t>
            </a:r>
            <a:r>
              <a:rPr lang="en-GB" dirty="0" smtClean="0"/>
              <a:t> TIME.mp4 (</a:t>
            </a:r>
            <a:r>
              <a:rPr lang="en-GB" dirty="0" err="1" smtClean="0"/>
              <a:t>Dauer</a:t>
            </a:r>
            <a:r>
              <a:rPr lang="en-GB" dirty="0" smtClean="0"/>
              <a:t>: 2 Min.)</a:t>
            </a:r>
          </a:p>
          <a:p>
            <a:pPr>
              <a:buNone/>
            </a:pPr>
            <a:r>
              <a:rPr lang="en-GB" dirty="0" smtClean="0"/>
              <a:t>Was </a:t>
            </a:r>
            <a:r>
              <a:rPr lang="en-GB" dirty="0" err="1" smtClean="0"/>
              <a:t>ist</a:t>
            </a:r>
            <a:r>
              <a:rPr lang="en-GB" dirty="0" smtClean="0"/>
              <a:t> </a:t>
            </a:r>
            <a:r>
              <a:rPr lang="en-GB" dirty="0" err="1" smtClean="0"/>
              <a:t>ihre</a:t>
            </a:r>
            <a:r>
              <a:rPr lang="en-GB" dirty="0" smtClean="0"/>
              <a:t> </a:t>
            </a:r>
            <a:r>
              <a:rPr lang="en-GB" dirty="0" err="1" smtClean="0"/>
              <a:t>Erfahrung</a:t>
            </a:r>
            <a:r>
              <a:rPr lang="en-GB" dirty="0" smtClean="0"/>
              <a:t>; man muss </a:t>
            </a:r>
            <a:r>
              <a:rPr lang="en-GB" dirty="0" err="1" smtClean="0"/>
              <a:t>nachdenken</a:t>
            </a:r>
            <a:endParaRPr lang="en-GB" dirty="0" smtClean="0"/>
          </a:p>
          <a:p>
            <a:pPr>
              <a:buNone/>
            </a:pPr>
            <a:endParaRPr lang="en-GB" dirty="0"/>
          </a:p>
        </p:txBody>
      </p:sp>
      <p:sp>
        <p:nvSpPr>
          <p:cNvPr id="6" name="Rectangle 2"/>
          <p:cNvSpPr txBox="1">
            <a:spLocks noChangeArrowheads="1"/>
          </p:cNvSpPr>
          <p:nvPr/>
        </p:nvSpPr>
        <p:spPr>
          <a:xfrm>
            <a:off x="1495424" y="4322421"/>
            <a:ext cx="3429000" cy="1338828"/>
          </a:xfrm>
          <a:prstGeom prst="rect">
            <a:avLst/>
          </a:prstGeom>
          <a:solidFill>
            <a:srgbClr val="FFC000"/>
          </a:solidFill>
          <a:ln w="9525" algn="ctr">
            <a:noFill/>
            <a:miter lim="800000"/>
            <a:headEnd/>
            <a:tailEnd/>
          </a:ln>
        </p:spPr>
        <p:txBody>
          <a:bodyPr wrap="square">
            <a:spAutoFit/>
          </a:bodyPr>
          <a:lstStyle/>
          <a:p>
            <a:pPr marL="0" marR="0" lvl="1" fontAlgn="auto">
              <a:lnSpc>
                <a:spcPct val="90000"/>
              </a:lnSpc>
              <a:buClr>
                <a:schemeClr val="accent1"/>
              </a:buClr>
              <a:buSzTx/>
              <a:buFont typeface="Calibri" pitchFamily="34" charset="0"/>
              <a:buNone/>
              <a:tabLst/>
              <a:defRPr/>
            </a:pPr>
            <a:r>
              <a:rPr lang="de-AT" dirty="0"/>
              <a:t>T</a:t>
            </a:r>
            <a:r>
              <a:rPr lang="sl-SI" dirty="0" smtClean="0"/>
              <a:t>eam</a:t>
            </a:r>
            <a:r>
              <a:rPr lang="de-AT" dirty="0" smtClean="0"/>
              <a:t>-Arbeit</a:t>
            </a:r>
            <a:endParaRPr lang="sl-SI" dirty="0" smtClean="0"/>
          </a:p>
          <a:p>
            <a:pPr marL="0" marR="0" lvl="1" fontAlgn="auto">
              <a:lnSpc>
                <a:spcPct val="90000"/>
              </a:lnSpc>
              <a:buClr>
                <a:schemeClr val="accent1"/>
              </a:buClr>
              <a:buSzTx/>
              <a:buFont typeface="Calibri" pitchFamily="34" charset="0"/>
              <a:buNone/>
              <a:tabLst/>
              <a:defRPr/>
            </a:pPr>
            <a:endParaRPr lang="sl-SI" dirty="0" smtClean="0"/>
          </a:p>
          <a:p>
            <a:pPr marL="0" marR="0" lvl="1" fontAlgn="auto">
              <a:lnSpc>
                <a:spcPct val="90000"/>
              </a:lnSpc>
              <a:buClr>
                <a:schemeClr val="accent1"/>
              </a:buClr>
              <a:buSzTx/>
              <a:buFont typeface="Calibri" pitchFamily="34" charset="0"/>
              <a:buNone/>
              <a:tabLst/>
              <a:defRPr/>
            </a:pPr>
            <a:r>
              <a:rPr lang="de-AT" dirty="0" smtClean="0"/>
              <a:t>Vorführung des Videos </a:t>
            </a:r>
            <a:r>
              <a:rPr lang="sl-SI" dirty="0" smtClean="0"/>
              <a:t>- 2 </a:t>
            </a:r>
            <a:r>
              <a:rPr lang="de-AT" dirty="0" smtClean="0"/>
              <a:t>M</a:t>
            </a:r>
            <a:r>
              <a:rPr lang="sl-SI" dirty="0" smtClean="0"/>
              <a:t>in.</a:t>
            </a:r>
          </a:p>
          <a:p>
            <a:pPr marL="0" marR="0" lvl="1" fontAlgn="auto">
              <a:lnSpc>
                <a:spcPct val="90000"/>
              </a:lnSpc>
              <a:buClr>
                <a:schemeClr val="accent1"/>
              </a:buClr>
              <a:buSzTx/>
              <a:buFont typeface="Calibri" pitchFamily="34" charset="0"/>
              <a:buNone/>
              <a:tabLst/>
              <a:defRPr/>
            </a:pPr>
            <a:r>
              <a:rPr lang="de-AT" dirty="0" smtClean="0"/>
              <a:t>Reflexion, eigene Erfahrung</a:t>
            </a:r>
            <a:r>
              <a:rPr lang="sl-SI" dirty="0" smtClean="0"/>
              <a:t> - 5 </a:t>
            </a:r>
            <a:r>
              <a:rPr lang="de-AT" dirty="0" smtClean="0"/>
              <a:t>M</a:t>
            </a:r>
            <a:r>
              <a:rPr lang="sl-SI" dirty="0" smtClean="0"/>
              <a:t>in. </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6523" y="286603"/>
            <a:ext cx="10219765" cy="1450757"/>
          </a:xfrm>
        </p:spPr>
        <p:txBody>
          <a:bodyPr>
            <a:normAutofit/>
          </a:bodyPr>
          <a:lstStyle/>
          <a:p>
            <a:r>
              <a:rPr lang="en-GB" dirty="0" err="1" smtClean="0"/>
              <a:t>Lernziele</a:t>
            </a:r>
            <a:r>
              <a:rPr lang="en-GB" dirty="0" smtClean="0"/>
              <a:t> – PC‘s </a:t>
            </a:r>
            <a:r>
              <a:rPr lang="en-GB" sz="3200" dirty="0" smtClean="0"/>
              <a:t>(Performance Criteria)</a:t>
            </a:r>
            <a:endParaRPr lang="en-GB" dirty="0"/>
          </a:p>
        </p:txBody>
      </p:sp>
      <p:sp>
        <p:nvSpPr>
          <p:cNvPr id="3" name="Szövegdoboz 2"/>
          <p:cNvSpPr txBox="1"/>
          <p:nvPr/>
        </p:nvSpPr>
        <p:spPr>
          <a:xfrm>
            <a:off x="1097280" y="1877210"/>
            <a:ext cx="10058400" cy="4431983"/>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GB" sz="2100" dirty="0" smtClean="0"/>
              <a:t>PC1: Der Mentor/Die </a:t>
            </a:r>
            <a:r>
              <a:rPr lang="en-GB" sz="2100" dirty="0" err="1" smtClean="0"/>
              <a:t>Mentorin</a:t>
            </a:r>
            <a:r>
              <a:rPr lang="en-GB" sz="2100" dirty="0" smtClean="0"/>
              <a:t> </a:t>
            </a:r>
            <a:r>
              <a:rPr lang="en-GB" sz="2100" dirty="0" err="1" smtClean="0"/>
              <a:t>versteht</a:t>
            </a:r>
            <a:r>
              <a:rPr lang="en-GB" sz="2100" dirty="0" smtClean="0"/>
              <a:t> </a:t>
            </a:r>
            <a:r>
              <a:rPr lang="en-GB" sz="2100" dirty="0" err="1" smtClean="0"/>
              <a:t>selbst</a:t>
            </a:r>
            <a:r>
              <a:rPr lang="en-GB" sz="2100" dirty="0" smtClean="0"/>
              <a:t> und </a:t>
            </a:r>
            <a:r>
              <a:rPr lang="en-GB" sz="2100" dirty="0" err="1" smtClean="0"/>
              <a:t>ist</a:t>
            </a:r>
            <a:r>
              <a:rPr lang="en-GB" sz="2100" dirty="0" smtClean="0"/>
              <a:t> in der </a:t>
            </a:r>
            <a:r>
              <a:rPr lang="en-GB" sz="2100" dirty="0" err="1" smtClean="0"/>
              <a:t>Lage</a:t>
            </a:r>
            <a:r>
              <a:rPr lang="en-GB" sz="2100" dirty="0" smtClean="0"/>
              <a:t> die Lehrer und </a:t>
            </a:r>
            <a:r>
              <a:rPr lang="en-GB" sz="2100" dirty="0" err="1" smtClean="0"/>
              <a:t>Lehrerinnen</a:t>
            </a:r>
            <a:r>
              <a:rPr lang="en-GB" sz="2100" dirty="0" smtClean="0"/>
              <a:t> </a:t>
            </a:r>
            <a:r>
              <a:rPr lang="en-GB" sz="2100" dirty="0" err="1" smtClean="0"/>
              <a:t>darin</a:t>
            </a:r>
            <a:r>
              <a:rPr lang="en-GB" sz="2100" dirty="0" smtClean="0"/>
              <a:t> </a:t>
            </a:r>
            <a:r>
              <a:rPr lang="en-GB" sz="2100" dirty="0" err="1" smtClean="0"/>
              <a:t>anzuleiten</a:t>
            </a:r>
            <a:r>
              <a:rPr lang="en-GB" sz="2100" dirty="0" smtClean="0"/>
              <a:t>, </a:t>
            </a:r>
            <a:r>
              <a:rPr lang="en-GB" sz="2100" dirty="0" err="1" smtClean="0"/>
              <a:t>innovatives</a:t>
            </a:r>
            <a:r>
              <a:rPr lang="en-GB" sz="2100" dirty="0" smtClean="0"/>
              <a:t>, </a:t>
            </a:r>
            <a:r>
              <a:rPr lang="en-GB" sz="2100" dirty="0" err="1" smtClean="0"/>
              <a:t>unternehmerisches</a:t>
            </a:r>
            <a:r>
              <a:rPr lang="en-GB" sz="2100" dirty="0" smtClean="0"/>
              <a:t> </a:t>
            </a:r>
            <a:r>
              <a:rPr lang="en-GB" sz="2100" dirty="0" err="1" smtClean="0"/>
              <a:t>Denken</a:t>
            </a:r>
            <a:r>
              <a:rPr lang="en-GB" sz="2100" dirty="0" smtClean="0"/>
              <a:t> und </a:t>
            </a:r>
            <a:r>
              <a:rPr lang="en-GB" sz="2100" dirty="0" err="1" smtClean="0"/>
              <a:t>Verhalten</a:t>
            </a:r>
            <a:r>
              <a:rPr lang="en-GB" sz="2100" dirty="0" smtClean="0"/>
              <a:t> </a:t>
            </a:r>
            <a:r>
              <a:rPr lang="en-GB" sz="2100" dirty="0" err="1" smtClean="0"/>
              <a:t>zu</a:t>
            </a:r>
            <a:r>
              <a:rPr lang="en-GB" sz="2100" dirty="0" smtClean="0"/>
              <a:t> </a:t>
            </a:r>
            <a:r>
              <a:rPr lang="en-GB" sz="2100" dirty="0" err="1" smtClean="0"/>
              <a:t>entwickeln</a:t>
            </a:r>
            <a:r>
              <a:rPr lang="en-GB" sz="2100" dirty="0" smtClean="0"/>
              <a:t>. </a:t>
            </a:r>
          </a:p>
          <a:p>
            <a:pPr marL="285750" indent="-285750">
              <a:spcBef>
                <a:spcPts val="1200"/>
              </a:spcBef>
              <a:buFont typeface="Arial" panose="020B0604020202020204" pitchFamily="34" charset="0"/>
              <a:buChar char="•"/>
            </a:pPr>
            <a:r>
              <a:rPr lang="en-GB" sz="2100" dirty="0"/>
              <a:t>P</a:t>
            </a:r>
            <a:r>
              <a:rPr lang="en-GB" sz="2100" dirty="0" smtClean="0"/>
              <a:t>C2: </a:t>
            </a:r>
            <a:r>
              <a:rPr lang="en-GB" sz="2100" dirty="0"/>
              <a:t>Der </a:t>
            </a:r>
            <a:r>
              <a:rPr lang="en-GB" sz="2100" dirty="0" smtClean="0"/>
              <a:t>Mentor/Die </a:t>
            </a:r>
            <a:r>
              <a:rPr lang="en-GB" sz="2100" dirty="0" err="1" smtClean="0"/>
              <a:t>Mentorin</a:t>
            </a:r>
            <a:r>
              <a:rPr lang="en-GB" sz="2100" dirty="0" smtClean="0"/>
              <a:t> </a:t>
            </a:r>
            <a:r>
              <a:rPr lang="en-GB" sz="2100" dirty="0" err="1"/>
              <a:t>versteht</a:t>
            </a:r>
            <a:r>
              <a:rPr lang="en-GB" sz="2100" dirty="0"/>
              <a:t> </a:t>
            </a:r>
            <a:r>
              <a:rPr lang="en-GB" sz="2100" dirty="0" err="1"/>
              <a:t>selbst</a:t>
            </a:r>
            <a:r>
              <a:rPr lang="en-GB" sz="2100" dirty="0"/>
              <a:t> und </a:t>
            </a:r>
            <a:r>
              <a:rPr lang="en-GB" sz="2100" dirty="0" err="1"/>
              <a:t>ist</a:t>
            </a:r>
            <a:r>
              <a:rPr lang="en-GB" sz="2100" dirty="0"/>
              <a:t> in der </a:t>
            </a:r>
            <a:r>
              <a:rPr lang="en-GB" sz="2100" dirty="0" err="1"/>
              <a:t>Lage</a:t>
            </a:r>
            <a:r>
              <a:rPr lang="en-GB" sz="2100" dirty="0"/>
              <a:t> die Lehrer und </a:t>
            </a:r>
            <a:r>
              <a:rPr lang="en-GB" sz="2100" dirty="0" err="1"/>
              <a:t>Lehrerinnen</a:t>
            </a:r>
            <a:r>
              <a:rPr lang="en-GB" sz="2100" dirty="0"/>
              <a:t> </a:t>
            </a:r>
            <a:r>
              <a:rPr lang="en-GB" sz="2100" dirty="0" err="1"/>
              <a:t>darin</a:t>
            </a:r>
            <a:r>
              <a:rPr lang="en-GB" sz="2100" dirty="0"/>
              <a:t> </a:t>
            </a:r>
            <a:r>
              <a:rPr lang="en-GB" sz="2100" dirty="0" err="1"/>
              <a:t>anzuleiten</a:t>
            </a:r>
            <a:r>
              <a:rPr lang="en-GB" sz="2100" dirty="0"/>
              <a:t>, </a:t>
            </a:r>
            <a:r>
              <a:rPr lang="en-GB" sz="2100" dirty="0" smtClean="0"/>
              <a:t>was </a:t>
            </a:r>
            <a:r>
              <a:rPr lang="en-GB" sz="2100" dirty="0" err="1" smtClean="0"/>
              <a:t>ein</a:t>
            </a:r>
            <a:r>
              <a:rPr lang="en-GB" sz="2100" dirty="0" smtClean="0"/>
              <a:t> </a:t>
            </a:r>
            <a:r>
              <a:rPr lang="en-GB" sz="2100" dirty="0" err="1" smtClean="0"/>
              <a:t>Innovationsansatz</a:t>
            </a:r>
            <a:r>
              <a:rPr lang="en-GB" sz="2100" dirty="0" smtClean="0"/>
              <a:t> </a:t>
            </a:r>
            <a:r>
              <a:rPr lang="en-GB" sz="2100" dirty="0" err="1" smtClean="0"/>
              <a:t>ist</a:t>
            </a:r>
            <a:r>
              <a:rPr lang="en-GB" sz="2100" dirty="0" smtClean="0"/>
              <a:t> und </a:t>
            </a:r>
            <a:r>
              <a:rPr lang="en-GB" sz="2100" dirty="0" err="1" smtClean="0"/>
              <a:t>wie</a:t>
            </a:r>
            <a:r>
              <a:rPr lang="en-GB" sz="2100" dirty="0" smtClean="0"/>
              <a:t> man </a:t>
            </a:r>
            <a:r>
              <a:rPr lang="en-GB" sz="2100" dirty="0" err="1" smtClean="0"/>
              <a:t>ihn</a:t>
            </a:r>
            <a:r>
              <a:rPr lang="en-GB" sz="2100" dirty="0" smtClean="0"/>
              <a:t> </a:t>
            </a:r>
            <a:r>
              <a:rPr lang="en-GB" sz="2100" dirty="0" err="1" smtClean="0"/>
              <a:t>mit</a:t>
            </a:r>
            <a:r>
              <a:rPr lang="en-GB" sz="2100" dirty="0" smtClean="0"/>
              <a:t> </a:t>
            </a:r>
            <a:r>
              <a:rPr lang="en-GB" sz="2100" dirty="0" err="1" smtClean="0"/>
              <a:t>konkreten</a:t>
            </a:r>
            <a:r>
              <a:rPr lang="en-GB" sz="2100" dirty="0" smtClean="0"/>
              <a:t> </a:t>
            </a:r>
            <a:r>
              <a:rPr lang="en-GB" sz="2100" dirty="0" err="1" smtClean="0"/>
              <a:t>Schulthemen</a:t>
            </a:r>
            <a:r>
              <a:rPr lang="en-GB" sz="2100" dirty="0" smtClean="0"/>
              <a:t> </a:t>
            </a:r>
            <a:r>
              <a:rPr lang="en-GB" sz="2100" dirty="0" err="1" smtClean="0"/>
              <a:t>verknüpft</a:t>
            </a:r>
            <a:r>
              <a:rPr lang="en-GB" sz="2100" dirty="0"/>
              <a:t>.</a:t>
            </a:r>
            <a:endParaRPr lang="en-GB" sz="2100" dirty="0" smtClean="0"/>
          </a:p>
          <a:p>
            <a:pPr marL="285750" indent="-285750">
              <a:spcBef>
                <a:spcPts val="1200"/>
              </a:spcBef>
              <a:buFont typeface="Arial" panose="020B0604020202020204" pitchFamily="34" charset="0"/>
              <a:buChar char="•"/>
            </a:pPr>
            <a:r>
              <a:rPr lang="en-GB" sz="2100" dirty="0" smtClean="0"/>
              <a:t>PC3</a:t>
            </a:r>
            <a:r>
              <a:rPr lang="en-GB" sz="2100" dirty="0"/>
              <a:t>: Der </a:t>
            </a:r>
            <a:r>
              <a:rPr lang="en-GB" sz="2100" dirty="0" smtClean="0"/>
              <a:t>Mentor/Die </a:t>
            </a:r>
            <a:r>
              <a:rPr lang="en-GB" sz="2100" dirty="0" err="1" smtClean="0"/>
              <a:t>Mentorin</a:t>
            </a:r>
            <a:r>
              <a:rPr lang="en-GB" sz="2100" dirty="0" smtClean="0"/>
              <a:t> </a:t>
            </a:r>
            <a:r>
              <a:rPr lang="en-GB" sz="2100" dirty="0" err="1"/>
              <a:t>versteht</a:t>
            </a:r>
            <a:r>
              <a:rPr lang="en-GB" sz="2100" dirty="0"/>
              <a:t> </a:t>
            </a:r>
            <a:r>
              <a:rPr lang="en-GB" sz="2100" dirty="0" err="1"/>
              <a:t>selbst</a:t>
            </a:r>
            <a:r>
              <a:rPr lang="en-GB" sz="2100" dirty="0"/>
              <a:t> und </a:t>
            </a:r>
            <a:r>
              <a:rPr lang="en-GB" sz="2100" dirty="0" err="1"/>
              <a:t>ist</a:t>
            </a:r>
            <a:r>
              <a:rPr lang="en-GB" sz="2100" dirty="0"/>
              <a:t> in der </a:t>
            </a:r>
            <a:r>
              <a:rPr lang="en-GB" sz="2100" dirty="0" err="1"/>
              <a:t>Lage</a:t>
            </a:r>
            <a:r>
              <a:rPr lang="en-GB" sz="2100" dirty="0"/>
              <a:t> die Lehrer und </a:t>
            </a:r>
            <a:r>
              <a:rPr lang="en-GB" sz="2100" dirty="0" err="1"/>
              <a:t>Lehrerinnen</a:t>
            </a:r>
            <a:r>
              <a:rPr lang="en-GB" sz="2100" dirty="0"/>
              <a:t> </a:t>
            </a:r>
            <a:r>
              <a:rPr lang="en-GB" sz="2100" dirty="0" err="1"/>
              <a:t>darin</a:t>
            </a:r>
            <a:r>
              <a:rPr lang="en-GB" sz="2100" dirty="0"/>
              <a:t> </a:t>
            </a:r>
            <a:r>
              <a:rPr lang="en-GB" sz="2100" dirty="0" err="1" smtClean="0"/>
              <a:t>anzuleiten</a:t>
            </a:r>
            <a:r>
              <a:rPr lang="en-GB" sz="2100" dirty="0" smtClean="0"/>
              <a:t>, </a:t>
            </a:r>
            <a:r>
              <a:rPr lang="en-GB" sz="2100" dirty="0" err="1" smtClean="0"/>
              <a:t>Methoden</a:t>
            </a:r>
            <a:r>
              <a:rPr lang="en-GB" sz="2100" dirty="0" smtClean="0"/>
              <a:t> </a:t>
            </a:r>
            <a:r>
              <a:rPr lang="en-GB" sz="2100" dirty="0" err="1" smtClean="0"/>
              <a:t>für</a:t>
            </a:r>
            <a:r>
              <a:rPr lang="en-GB" sz="2100" dirty="0" smtClean="0"/>
              <a:t> innovative/</a:t>
            </a:r>
            <a:r>
              <a:rPr lang="en-GB" sz="2100" dirty="0" err="1" smtClean="0"/>
              <a:t>unternehmerische</a:t>
            </a:r>
            <a:r>
              <a:rPr lang="en-GB" sz="2100" dirty="0" smtClean="0"/>
              <a:t> </a:t>
            </a:r>
            <a:r>
              <a:rPr lang="en-GB" sz="2100" dirty="0" err="1" smtClean="0"/>
              <a:t>Kompetenzen</a:t>
            </a:r>
            <a:r>
              <a:rPr lang="en-GB" sz="2100" dirty="0" smtClean="0"/>
              <a:t> </a:t>
            </a:r>
            <a:r>
              <a:rPr lang="en-GB" sz="2100" dirty="0" err="1" smtClean="0"/>
              <a:t>zu</a:t>
            </a:r>
            <a:r>
              <a:rPr lang="en-GB" sz="2100" dirty="0" smtClean="0"/>
              <a:t> </a:t>
            </a:r>
            <a:r>
              <a:rPr lang="en-GB" sz="2100" dirty="0" err="1" smtClean="0"/>
              <a:t>entwickeln</a:t>
            </a:r>
            <a:endParaRPr lang="en-GB" sz="2100" dirty="0" smtClean="0"/>
          </a:p>
          <a:p>
            <a:pPr marL="285750" indent="-285750">
              <a:spcBef>
                <a:spcPts val="1200"/>
              </a:spcBef>
              <a:buFont typeface="Arial" panose="020B0604020202020204" pitchFamily="34" charset="0"/>
              <a:buChar char="•"/>
            </a:pPr>
            <a:r>
              <a:rPr lang="en-GB" sz="2100" dirty="0" smtClean="0"/>
              <a:t>PC4: </a:t>
            </a:r>
            <a:r>
              <a:rPr lang="en-GB" sz="2100" dirty="0"/>
              <a:t>Der </a:t>
            </a:r>
            <a:r>
              <a:rPr lang="en-GB" sz="2100" dirty="0" smtClean="0"/>
              <a:t>Mentor/Die </a:t>
            </a:r>
            <a:r>
              <a:rPr lang="en-GB" sz="2100" dirty="0" err="1" smtClean="0"/>
              <a:t>Mentorin</a:t>
            </a:r>
            <a:r>
              <a:rPr lang="en-GB" sz="2100" dirty="0" smtClean="0"/>
              <a:t> </a:t>
            </a:r>
            <a:r>
              <a:rPr lang="en-GB" sz="2100" dirty="0" err="1"/>
              <a:t>versteht</a:t>
            </a:r>
            <a:r>
              <a:rPr lang="en-GB" sz="2100" dirty="0"/>
              <a:t> </a:t>
            </a:r>
            <a:r>
              <a:rPr lang="en-GB" sz="2100" dirty="0" err="1"/>
              <a:t>selbst</a:t>
            </a:r>
            <a:r>
              <a:rPr lang="en-GB" sz="2100" dirty="0"/>
              <a:t> und </a:t>
            </a:r>
            <a:r>
              <a:rPr lang="en-GB" sz="2100" dirty="0" err="1"/>
              <a:t>ist</a:t>
            </a:r>
            <a:r>
              <a:rPr lang="en-GB" sz="2100" dirty="0"/>
              <a:t> in der </a:t>
            </a:r>
            <a:r>
              <a:rPr lang="en-GB" sz="2100" dirty="0" err="1"/>
              <a:t>Lage</a:t>
            </a:r>
            <a:r>
              <a:rPr lang="en-GB" sz="2100" dirty="0"/>
              <a:t> die Lehrer und </a:t>
            </a:r>
            <a:r>
              <a:rPr lang="en-GB" sz="2100" dirty="0" err="1"/>
              <a:t>Lehrerinnen</a:t>
            </a:r>
            <a:r>
              <a:rPr lang="en-GB" sz="2100" dirty="0"/>
              <a:t> </a:t>
            </a:r>
            <a:r>
              <a:rPr lang="en-GB" sz="2100" dirty="0" err="1"/>
              <a:t>darin</a:t>
            </a:r>
            <a:r>
              <a:rPr lang="en-GB" sz="2100" dirty="0"/>
              <a:t> </a:t>
            </a:r>
            <a:r>
              <a:rPr lang="en-GB" sz="2100" dirty="0" err="1"/>
              <a:t>anzuleiten</a:t>
            </a:r>
            <a:r>
              <a:rPr lang="en-GB" sz="2100" dirty="0"/>
              <a:t>, </a:t>
            </a:r>
            <a:r>
              <a:rPr lang="en-GB" sz="2100" dirty="0" smtClean="0"/>
              <a:t>die </a:t>
            </a:r>
            <a:r>
              <a:rPr lang="en-GB" sz="2100" dirty="0" err="1" smtClean="0"/>
              <a:t>verschiedenen</a:t>
            </a:r>
            <a:r>
              <a:rPr lang="en-GB" sz="2100" dirty="0" smtClean="0"/>
              <a:t> </a:t>
            </a:r>
            <a:r>
              <a:rPr lang="en-GB" sz="2100" dirty="0" err="1" smtClean="0"/>
              <a:t>Methoden</a:t>
            </a:r>
            <a:r>
              <a:rPr lang="en-GB" sz="2100" dirty="0" smtClean="0"/>
              <a:t>, </a:t>
            </a:r>
            <a:r>
              <a:rPr lang="en-GB" sz="2100" dirty="0" err="1" smtClean="0"/>
              <a:t>Formen</a:t>
            </a:r>
            <a:r>
              <a:rPr lang="en-GB" sz="2100" dirty="0" smtClean="0"/>
              <a:t>/</a:t>
            </a:r>
            <a:r>
              <a:rPr lang="en-GB" sz="2100" dirty="0" err="1" smtClean="0"/>
              <a:t>Werkzeuge</a:t>
            </a:r>
            <a:r>
              <a:rPr lang="en-GB" sz="2100" dirty="0" smtClean="0"/>
              <a:t> </a:t>
            </a:r>
            <a:r>
              <a:rPr lang="en-GB" sz="2100" dirty="0" err="1" smtClean="0"/>
              <a:t>für</a:t>
            </a:r>
            <a:r>
              <a:rPr lang="en-GB" sz="2100" dirty="0" smtClean="0"/>
              <a:t> </a:t>
            </a:r>
            <a:r>
              <a:rPr lang="en-GB" sz="2100" dirty="0" err="1" smtClean="0"/>
              <a:t>kreatives</a:t>
            </a:r>
            <a:r>
              <a:rPr lang="en-GB" sz="2100" dirty="0" smtClean="0"/>
              <a:t> und </a:t>
            </a:r>
            <a:r>
              <a:rPr lang="en-GB" sz="2100" dirty="0" err="1" smtClean="0"/>
              <a:t>innovatives</a:t>
            </a:r>
            <a:r>
              <a:rPr lang="en-GB" sz="2100" dirty="0" smtClean="0"/>
              <a:t> </a:t>
            </a:r>
            <a:r>
              <a:rPr lang="en-GB" sz="2100" dirty="0" err="1" smtClean="0"/>
              <a:t>Unterrichten</a:t>
            </a:r>
            <a:r>
              <a:rPr lang="en-GB" sz="2100" dirty="0" smtClean="0"/>
              <a:t> </a:t>
            </a:r>
            <a:r>
              <a:rPr lang="en-GB" sz="2100" dirty="0" err="1" smtClean="0"/>
              <a:t>zu</a:t>
            </a:r>
            <a:r>
              <a:rPr lang="en-GB" sz="2100" dirty="0" smtClean="0"/>
              <a:t> </a:t>
            </a:r>
            <a:r>
              <a:rPr lang="en-GB" sz="2100" dirty="0" err="1" smtClean="0"/>
              <a:t>verwenden</a:t>
            </a:r>
            <a:r>
              <a:rPr lang="en-GB" sz="2100" dirty="0" smtClean="0"/>
              <a:t>.</a:t>
            </a:r>
          </a:p>
        </p:txBody>
      </p:sp>
      <p:pic>
        <p:nvPicPr>
          <p:cNvPr id="4" name="Kép 3"/>
          <p:cNvPicPr>
            <a:picLocks noChangeAspect="1"/>
          </p:cNvPicPr>
          <p:nvPr/>
        </p:nvPicPr>
        <p:blipFill rotWithShape="1">
          <a:blip r:embed="rId3"/>
          <a:srcRect r="85412"/>
          <a:stretch/>
        </p:blipFill>
        <p:spPr>
          <a:xfrm>
            <a:off x="11582399" y="3723937"/>
            <a:ext cx="609601" cy="3134063"/>
          </a:xfrm>
          <a:prstGeom prst="rect">
            <a:avLst/>
          </a:prstGeom>
        </p:spPr>
      </p:pic>
    </p:spTree>
    <p:extLst>
      <p:ext uri="{BB962C8B-B14F-4D97-AF65-F5344CB8AC3E}">
        <p14:creationId xmlns:p14="http://schemas.microsoft.com/office/powerpoint/2010/main" val="17330321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Rectangle 2"/>
          <p:cNvSpPr>
            <a:spLocks noGrp="1" noChangeArrowheads="1"/>
          </p:cNvSpPr>
          <p:nvPr>
            <p:ph type="title"/>
          </p:nvPr>
        </p:nvSpPr>
        <p:spPr>
          <a:xfrm>
            <a:off x="1097279" y="286603"/>
            <a:ext cx="10456545" cy="1450757"/>
          </a:xfrm>
        </p:spPr>
        <p:txBody>
          <a:bodyPr/>
          <a:lstStyle/>
          <a:p>
            <a:pPr lvl="0">
              <a:defRPr/>
            </a:pPr>
            <a:r>
              <a:rPr lang="en-GB" dirty="0" smtClean="0">
                <a:solidFill>
                  <a:prstClr val="black">
                    <a:lumMod val="75000"/>
                    <a:lumOff val="25000"/>
                  </a:prstClr>
                </a:solidFill>
                <a:ea typeface="+mn-ea"/>
                <a:cs typeface="+mn-cs"/>
              </a:rPr>
              <a:t>Innovative </a:t>
            </a:r>
            <a:r>
              <a:rPr lang="en-GB" dirty="0" err="1" smtClean="0">
                <a:solidFill>
                  <a:prstClr val="black">
                    <a:lumMod val="75000"/>
                    <a:lumOff val="25000"/>
                  </a:prstClr>
                </a:solidFill>
                <a:ea typeface="+mn-ea"/>
                <a:cs typeface="+mn-cs"/>
              </a:rPr>
              <a:t>Lernwerkzeuge</a:t>
            </a:r>
            <a:r>
              <a:rPr lang="en-GB" dirty="0" smtClean="0">
                <a:solidFill>
                  <a:prstClr val="black">
                    <a:lumMod val="75000"/>
                    <a:lumOff val="25000"/>
                  </a:prstClr>
                </a:solidFill>
                <a:ea typeface="+mn-ea"/>
                <a:cs typeface="+mn-cs"/>
              </a:rPr>
              <a:t> – </a:t>
            </a:r>
            <a:r>
              <a:rPr lang="en-GB" dirty="0" err="1" smtClean="0"/>
              <a:t>Aerodynamik</a:t>
            </a:r>
            <a:r>
              <a:rPr lang="en-GB" dirty="0" smtClean="0"/>
              <a:t> /</a:t>
            </a:r>
            <a:r>
              <a:rPr lang="en-GB" dirty="0" err="1" smtClean="0"/>
              <a:t>Windtunnel</a:t>
            </a:r>
            <a:r>
              <a:rPr lang="en-GB" dirty="0" smtClean="0"/>
              <a:t> </a:t>
            </a:r>
          </a:p>
        </p:txBody>
      </p:sp>
      <p:sp>
        <p:nvSpPr>
          <p:cNvPr id="128004" name="Rectangle 3"/>
          <p:cNvSpPr>
            <a:spLocks noGrp="1" noChangeArrowheads="1"/>
          </p:cNvSpPr>
          <p:nvPr>
            <p:ph type="body" idx="1"/>
          </p:nvPr>
        </p:nvSpPr>
        <p:spPr>
          <a:xfrm>
            <a:off x="1097280" y="1845734"/>
            <a:ext cx="4238952" cy="4023360"/>
          </a:xfrm>
        </p:spPr>
        <p:txBody>
          <a:bodyPr/>
          <a:lstStyle/>
          <a:p>
            <a:pPr eaLnBrk="0" hangingPunct="0">
              <a:spcBef>
                <a:spcPts val="0"/>
              </a:spcBef>
              <a:spcAft>
                <a:spcPts val="0"/>
              </a:spcAft>
              <a:buNone/>
            </a:pPr>
            <a:r>
              <a:rPr lang="en-GB" dirty="0" err="1" smtClean="0"/>
              <a:t>Werkzeug</a:t>
            </a:r>
            <a:r>
              <a:rPr lang="en-GB" dirty="0" smtClean="0"/>
              <a:t> </a:t>
            </a:r>
            <a:r>
              <a:rPr lang="en-GB" dirty="0" err="1" smtClean="0"/>
              <a:t>für</a:t>
            </a:r>
            <a:r>
              <a:rPr lang="en-GB" dirty="0" smtClean="0"/>
              <a:t> </a:t>
            </a:r>
            <a:r>
              <a:rPr lang="en-GB" dirty="0" err="1" smtClean="0"/>
              <a:t>tatkräftiges</a:t>
            </a:r>
            <a:r>
              <a:rPr lang="en-GB" dirty="0" smtClean="0"/>
              <a:t> </a:t>
            </a:r>
            <a:r>
              <a:rPr lang="en-GB" dirty="0" err="1" smtClean="0"/>
              <a:t>Lernen</a:t>
            </a:r>
            <a:endParaRPr lang="en-GB" dirty="0" smtClean="0"/>
          </a:p>
          <a:p>
            <a:pPr eaLnBrk="0" hangingPunct="0">
              <a:spcBef>
                <a:spcPts val="0"/>
              </a:spcBef>
              <a:spcAft>
                <a:spcPts val="0"/>
              </a:spcAft>
              <a:buNone/>
            </a:pPr>
            <a:r>
              <a:rPr lang="en-GB" dirty="0" err="1" smtClean="0"/>
              <a:t>Erfolgreiche</a:t>
            </a:r>
            <a:r>
              <a:rPr lang="en-GB" dirty="0" smtClean="0"/>
              <a:t> </a:t>
            </a:r>
            <a:r>
              <a:rPr lang="en-GB" dirty="0" err="1" smtClean="0"/>
              <a:t>Zusammenarbeit</a:t>
            </a:r>
            <a:r>
              <a:rPr lang="en-GB" dirty="0" smtClean="0"/>
              <a:t> </a:t>
            </a:r>
            <a:r>
              <a:rPr lang="en-GB" dirty="0" err="1" smtClean="0"/>
              <a:t>mit</a:t>
            </a:r>
            <a:r>
              <a:rPr lang="en-GB" dirty="0" smtClean="0"/>
              <a:t> </a:t>
            </a:r>
            <a:r>
              <a:rPr lang="en-GB" dirty="0" err="1" smtClean="0"/>
              <a:t>Unternehmen</a:t>
            </a:r>
            <a:endParaRPr lang="en-GB" dirty="0" smtClean="0"/>
          </a:p>
          <a:p>
            <a:pPr eaLnBrk="0" hangingPunct="0">
              <a:spcBef>
                <a:spcPts val="0"/>
              </a:spcBef>
              <a:spcAft>
                <a:spcPts val="0"/>
              </a:spcAft>
              <a:buNone/>
            </a:pPr>
            <a:endParaRPr lang="en-GB" dirty="0" smtClean="0"/>
          </a:p>
          <a:p>
            <a:pPr lvl="1" eaLnBrk="0" hangingPunct="0">
              <a:spcBef>
                <a:spcPts val="0"/>
              </a:spcBef>
              <a:spcAft>
                <a:spcPts val="0"/>
              </a:spcAft>
            </a:pPr>
            <a:r>
              <a:rPr lang="en-GB" sz="1600" dirty="0" smtClean="0"/>
              <a:t>3. </a:t>
            </a:r>
            <a:r>
              <a:rPr lang="en-GB" sz="1600" dirty="0" err="1" smtClean="0"/>
              <a:t>Platz</a:t>
            </a:r>
            <a:r>
              <a:rPr lang="en-GB" sz="1600" dirty="0" smtClean="0"/>
              <a:t> </a:t>
            </a:r>
            <a:r>
              <a:rPr lang="en-GB" sz="1600" dirty="0" err="1" smtClean="0"/>
              <a:t>im</a:t>
            </a:r>
            <a:r>
              <a:rPr lang="en-GB" sz="1600" dirty="0" smtClean="0"/>
              <a:t> </a:t>
            </a:r>
            <a:r>
              <a:rPr lang="en-GB" sz="1600" dirty="0" err="1" smtClean="0"/>
              <a:t>Jahr</a:t>
            </a:r>
            <a:r>
              <a:rPr lang="en-GB" sz="1600" dirty="0" smtClean="0"/>
              <a:t> 2003</a:t>
            </a:r>
          </a:p>
          <a:p>
            <a:pPr lvl="1" eaLnBrk="0" hangingPunct="0">
              <a:spcBef>
                <a:spcPts val="0"/>
              </a:spcBef>
              <a:spcAft>
                <a:spcPts val="0"/>
              </a:spcAft>
            </a:pPr>
            <a:r>
              <a:rPr lang="en-GB" sz="1600" dirty="0" err="1" smtClean="0"/>
              <a:t>Autoren</a:t>
            </a:r>
            <a:r>
              <a:rPr lang="en-GB" sz="1600" dirty="0" smtClean="0"/>
              <a:t>: </a:t>
            </a:r>
            <a:r>
              <a:rPr lang="en-GB" sz="1600" dirty="0" err="1" smtClean="0"/>
              <a:t>Nejc</a:t>
            </a:r>
            <a:r>
              <a:rPr lang="en-GB" sz="1600" dirty="0" smtClean="0"/>
              <a:t> </a:t>
            </a:r>
            <a:r>
              <a:rPr lang="en-GB" sz="1600" dirty="0" err="1" smtClean="0"/>
              <a:t>Božič</a:t>
            </a:r>
            <a:r>
              <a:rPr lang="en-GB" sz="1600" dirty="0" smtClean="0"/>
              <a:t>, </a:t>
            </a:r>
            <a:r>
              <a:rPr lang="en-GB" sz="1600" dirty="0" err="1" smtClean="0"/>
              <a:t>Nejc</a:t>
            </a:r>
            <a:r>
              <a:rPr lang="en-GB" sz="1600" dirty="0" smtClean="0"/>
              <a:t> </a:t>
            </a:r>
            <a:r>
              <a:rPr lang="en-GB" sz="1600" dirty="0" err="1" smtClean="0"/>
              <a:t>Babič</a:t>
            </a:r>
            <a:endParaRPr lang="en-GB" sz="1600" dirty="0" smtClean="0"/>
          </a:p>
          <a:p>
            <a:pPr lvl="1" eaLnBrk="0" hangingPunct="0">
              <a:spcBef>
                <a:spcPts val="0"/>
              </a:spcBef>
              <a:spcAft>
                <a:spcPts val="0"/>
              </a:spcAft>
            </a:pPr>
            <a:r>
              <a:rPr lang="en-GB" sz="1600" dirty="0" err="1" smtClean="0"/>
              <a:t>Mentorin</a:t>
            </a:r>
            <a:r>
              <a:rPr lang="en-GB" sz="1600" dirty="0" smtClean="0"/>
              <a:t>: </a:t>
            </a:r>
            <a:r>
              <a:rPr lang="en-GB" sz="1600" dirty="0" err="1"/>
              <a:t>P</a:t>
            </a:r>
            <a:r>
              <a:rPr lang="en-GB" sz="1600" dirty="0" err="1" smtClean="0"/>
              <a:t>rof.</a:t>
            </a:r>
            <a:r>
              <a:rPr lang="en-GB" sz="1600" dirty="0" smtClean="0"/>
              <a:t> </a:t>
            </a:r>
            <a:r>
              <a:rPr lang="en-GB" sz="1600" dirty="0" err="1" smtClean="0"/>
              <a:t>Ivanka</a:t>
            </a:r>
            <a:r>
              <a:rPr lang="en-GB" sz="1600" dirty="0" smtClean="0"/>
              <a:t> </a:t>
            </a:r>
            <a:r>
              <a:rPr lang="en-GB" sz="1600" dirty="0" err="1" smtClean="0"/>
              <a:t>Toman</a:t>
            </a:r>
            <a:r>
              <a:rPr lang="en-GB" sz="1600" dirty="0" smtClean="0"/>
              <a:t>, </a:t>
            </a:r>
            <a:r>
              <a:rPr lang="en-GB" sz="1600" dirty="0" err="1" smtClean="0"/>
              <a:t>Schule</a:t>
            </a:r>
            <a:r>
              <a:rPr lang="en-GB" sz="1600" dirty="0" smtClean="0"/>
              <a:t>: </a:t>
            </a:r>
            <a:r>
              <a:rPr lang="en-GB" sz="1600" dirty="0" err="1" smtClean="0"/>
              <a:t>Srednja</a:t>
            </a:r>
            <a:r>
              <a:rPr lang="en-GB" sz="1600" dirty="0" smtClean="0"/>
              <a:t> </a:t>
            </a:r>
            <a:r>
              <a:rPr lang="en-GB" sz="1600" dirty="0" err="1" smtClean="0"/>
              <a:t>elektro</a:t>
            </a:r>
            <a:r>
              <a:rPr lang="en-GB" sz="1600" dirty="0" smtClean="0"/>
              <a:t> in </a:t>
            </a:r>
            <a:r>
              <a:rPr lang="en-GB" sz="1600" dirty="0" err="1" smtClean="0"/>
              <a:t>strojna</a:t>
            </a:r>
            <a:r>
              <a:rPr lang="en-GB" sz="1600" dirty="0" smtClean="0"/>
              <a:t> </a:t>
            </a:r>
            <a:r>
              <a:rPr lang="en-GB" sz="1600" dirty="0" err="1" smtClean="0"/>
              <a:t>šola</a:t>
            </a:r>
            <a:r>
              <a:rPr lang="en-GB" sz="1600" dirty="0" smtClean="0"/>
              <a:t> </a:t>
            </a:r>
            <a:r>
              <a:rPr lang="en-GB" sz="1600" dirty="0" err="1" smtClean="0"/>
              <a:t>Kranj</a:t>
            </a:r>
            <a:r>
              <a:rPr lang="en-GB" sz="1600" dirty="0" smtClean="0"/>
              <a:t>, </a:t>
            </a:r>
            <a:r>
              <a:rPr lang="en-GB" sz="1600" dirty="0" err="1" smtClean="0"/>
              <a:t>Slowenien</a:t>
            </a:r>
            <a:endParaRPr lang="en-GB" sz="1600" dirty="0" smtClean="0"/>
          </a:p>
          <a:p>
            <a:pPr eaLnBrk="1" hangingPunct="1">
              <a:spcBef>
                <a:spcPts val="0"/>
              </a:spcBef>
              <a:spcAft>
                <a:spcPts val="0"/>
              </a:spcAft>
            </a:pPr>
            <a:endParaRPr lang="en-GB" sz="1800" dirty="0" smtClean="0"/>
          </a:p>
        </p:txBody>
      </p:sp>
      <p:pic>
        <p:nvPicPr>
          <p:cNvPr id="8" name="Picture 3" descr="aerodinamika"/>
          <p:cNvPicPr>
            <a:picLocks noChangeAspect="1" noChangeArrowheads="1"/>
          </p:cNvPicPr>
          <p:nvPr/>
        </p:nvPicPr>
        <p:blipFill>
          <a:blip r:embed="rId3" cstate="print"/>
          <a:srcRect/>
          <a:stretch>
            <a:fillRect/>
          </a:stretch>
        </p:blipFill>
        <p:spPr bwMode="auto">
          <a:xfrm>
            <a:off x="5955172" y="2790825"/>
            <a:ext cx="5257311" cy="3429501"/>
          </a:xfrm>
          <a:prstGeom prst="rect">
            <a:avLst/>
          </a:prstGeom>
          <a:noFill/>
        </p:spPr>
      </p:pic>
      <p:pic>
        <p:nvPicPr>
          <p:cNvPr id="157700" name="Picture 4" descr="Rezultat iskanja slik za aerodynamics"/>
          <p:cNvPicPr>
            <a:picLocks noChangeAspect="1" noChangeArrowheads="1"/>
          </p:cNvPicPr>
          <p:nvPr/>
        </p:nvPicPr>
        <p:blipFill>
          <a:blip r:embed="rId4"/>
          <a:srcRect/>
          <a:stretch>
            <a:fillRect/>
          </a:stretch>
        </p:blipFill>
        <p:spPr bwMode="auto">
          <a:xfrm>
            <a:off x="460375" y="4772992"/>
            <a:ext cx="2330450" cy="1447333"/>
          </a:xfrm>
          <a:prstGeom prst="rect">
            <a:avLst/>
          </a:prstGeom>
          <a:noFill/>
        </p:spPr>
      </p:pic>
      <p:sp>
        <p:nvSpPr>
          <p:cNvPr id="157702" name="AutoShape 6" descr="Rezultat iskanja slik za aerodynamic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57704" name="AutoShape 8" descr="Rezultat iskanja slik za aerodynamic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57705" name="Picture 9"/>
          <p:cNvPicPr>
            <a:picLocks noChangeAspect="1" noChangeArrowheads="1"/>
          </p:cNvPicPr>
          <p:nvPr/>
        </p:nvPicPr>
        <p:blipFill>
          <a:blip r:embed="rId5"/>
          <a:srcRect/>
          <a:stretch>
            <a:fillRect/>
          </a:stretch>
        </p:blipFill>
        <p:spPr bwMode="auto">
          <a:xfrm>
            <a:off x="3199063" y="4810626"/>
            <a:ext cx="2609850" cy="14097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en-GB" sz="4400" dirty="0" err="1" smtClean="0"/>
              <a:t>Übungen</a:t>
            </a:r>
            <a:r>
              <a:rPr lang="en-GB" sz="4400" dirty="0" smtClean="0"/>
              <a:t> </a:t>
            </a:r>
            <a:r>
              <a:rPr lang="en-GB" sz="4400" dirty="0" err="1" smtClean="0"/>
              <a:t>zur</a:t>
            </a:r>
            <a:r>
              <a:rPr lang="en-GB" sz="4400" dirty="0" smtClean="0"/>
              <a:t> </a:t>
            </a:r>
            <a:r>
              <a:rPr lang="en-GB" sz="4400" dirty="0" err="1" smtClean="0"/>
              <a:t>Entwicklung</a:t>
            </a:r>
            <a:r>
              <a:rPr lang="en-GB" sz="4400" dirty="0" smtClean="0"/>
              <a:t> von </a:t>
            </a:r>
            <a:r>
              <a:rPr lang="en-GB" sz="4400" dirty="0" err="1" smtClean="0"/>
              <a:t>Kompetenzen</a:t>
            </a:r>
            <a:r>
              <a:rPr lang="en-GB" sz="4400" dirty="0" smtClean="0"/>
              <a:t>/ </a:t>
            </a:r>
            <a:r>
              <a:rPr lang="en-GB" sz="4400" dirty="0" err="1" smtClean="0"/>
              <a:t>Bausteine</a:t>
            </a:r>
            <a:r>
              <a:rPr lang="en-GB" sz="4400" dirty="0" smtClean="0"/>
              <a:t> </a:t>
            </a:r>
            <a:r>
              <a:rPr lang="en-GB" sz="4400" dirty="0" err="1" smtClean="0"/>
              <a:t>für</a:t>
            </a:r>
            <a:r>
              <a:rPr lang="en-GB" sz="4400" dirty="0" smtClean="0"/>
              <a:t> den </a:t>
            </a:r>
            <a:r>
              <a:rPr lang="en-GB" sz="4400" dirty="0" err="1" smtClean="0"/>
              <a:t>innovativen</a:t>
            </a:r>
            <a:r>
              <a:rPr lang="en-GB" sz="4400" dirty="0" smtClean="0"/>
              <a:t> </a:t>
            </a:r>
            <a:r>
              <a:rPr lang="en-GB" sz="4400" dirty="0" err="1" smtClean="0"/>
              <a:t>Unterricht</a:t>
            </a:r>
            <a:endParaRPr lang="en-GB" sz="4400" dirty="0"/>
          </a:p>
        </p:txBody>
      </p:sp>
      <p:pic>
        <p:nvPicPr>
          <p:cNvPr id="70658" name="Picture 2" descr="Rezultat iskanja slik za competence"/>
          <p:cNvPicPr>
            <a:picLocks noChangeAspect="1" noChangeArrowheads="1"/>
          </p:cNvPicPr>
          <p:nvPr/>
        </p:nvPicPr>
        <p:blipFill>
          <a:blip r:embed="rId3"/>
          <a:srcRect/>
          <a:stretch>
            <a:fillRect/>
          </a:stretch>
        </p:blipFill>
        <p:spPr bwMode="auto">
          <a:xfrm>
            <a:off x="6593305" y="3429000"/>
            <a:ext cx="4174041" cy="2570128"/>
          </a:xfrm>
          <a:prstGeom prst="rect">
            <a:avLst/>
          </a:prstGeom>
          <a:noFill/>
        </p:spPr>
      </p:pic>
      <p:sp>
        <p:nvSpPr>
          <p:cNvPr id="4" name="Ograda vsebine 2"/>
          <p:cNvSpPr>
            <a:spLocks noGrp="1"/>
          </p:cNvSpPr>
          <p:nvPr>
            <p:ph idx="1"/>
          </p:nvPr>
        </p:nvSpPr>
        <p:spPr>
          <a:xfrm>
            <a:off x="1097280" y="2039671"/>
            <a:ext cx="8786921" cy="4303072"/>
          </a:xfrm>
        </p:spPr>
        <p:txBody>
          <a:bodyPr numCol="1">
            <a:normAutofit/>
          </a:bodyPr>
          <a:lstStyle/>
          <a:p>
            <a:pPr>
              <a:spcAft>
                <a:spcPts val="600"/>
              </a:spcAft>
            </a:pPr>
            <a:r>
              <a:rPr lang="en-GB" sz="2400" dirty="0" smtClean="0"/>
              <a:t>Auf den </a:t>
            </a:r>
            <a:r>
              <a:rPr lang="en-GB" sz="2400" dirty="0" err="1" smtClean="0"/>
              <a:t>nächsten</a:t>
            </a:r>
            <a:r>
              <a:rPr lang="en-GB" sz="2400" dirty="0" smtClean="0"/>
              <a:t> </a:t>
            </a:r>
            <a:r>
              <a:rPr lang="en-GB" sz="2400" dirty="0" err="1" smtClean="0"/>
              <a:t>Folien</a:t>
            </a:r>
            <a:r>
              <a:rPr lang="en-GB" sz="2400" dirty="0" smtClean="0"/>
              <a:t> </a:t>
            </a:r>
            <a:r>
              <a:rPr lang="en-GB" sz="2400" dirty="0" err="1" smtClean="0"/>
              <a:t>gibt</a:t>
            </a:r>
            <a:r>
              <a:rPr lang="en-GB" sz="2400" dirty="0" smtClean="0"/>
              <a:t> </a:t>
            </a:r>
            <a:r>
              <a:rPr lang="en-GB" sz="2400" dirty="0" err="1" smtClean="0"/>
              <a:t>es</a:t>
            </a:r>
            <a:r>
              <a:rPr lang="en-GB" sz="2400" dirty="0" smtClean="0"/>
              <a:t> </a:t>
            </a:r>
            <a:r>
              <a:rPr lang="en-GB" sz="2400" dirty="0" err="1" smtClean="0"/>
              <a:t>verschiedene</a:t>
            </a:r>
            <a:r>
              <a:rPr lang="en-GB" sz="2400" dirty="0" smtClean="0"/>
              <a:t> </a:t>
            </a:r>
            <a:r>
              <a:rPr lang="en-GB" sz="2400" dirty="0" err="1" smtClean="0"/>
              <a:t>Übungen</a:t>
            </a:r>
            <a:r>
              <a:rPr lang="en-GB" sz="2400" dirty="0" smtClean="0"/>
              <a:t> </a:t>
            </a:r>
            <a:r>
              <a:rPr lang="en-GB" sz="2400" dirty="0" err="1" smtClean="0"/>
              <a:t>zur</a:t>
            </a:r>
            <a:r>
              <a:rPr lang="en-GB" sz="2400" dirty="0" smtClean="0"/>
              <a:t> </a:t>
            </a:r>
            <a:r>
              <a:rPr lang="en-GB" sz="2400" dirty="0" err="1" smtClean="0"/>
              <a:t>Förderung</a:t>
            </a:r>
            <a:r>
              <a:rPr lang="en-GB" sz="2400" dirty="0" smtClean="0"/>
              <a:t> von </a:t>
            </a:r>
            <a:r>
              <a:rPr lang="en-GB" sz="2400" dirty="0" err="1" smtClean="0"/>
              <a:t>Kreativität</a:t>
            </a:r>
            <a:r>
              <a:rPr lang="en-GB" sz="2400" dirty="0" smtClean="0"/>
              <a:t> und </a:t>
            </a:r>
            <a:r>
              <a:rPr lang="en-GB" sz="2400" dirty="0" err="1" smtClean="0"/>
              <a:t>innovationsorientierten</a:t>
            </a:r>
            <a:r>
              <a:rPr lang="en-GB" sz="2400" dirty="0" smtClean="0"/>
              <a:t> </a:t>
            </a:r>
            <a:r>
              <a:rPr lang="en-GB" sz="2400" dirty="0" err="1" smtClean="0"/>
              <a:t>Kompetenzen</a:t>
            </a:r>
            <a:r>
              <a:rPr lang="en-GB" sz="2400" dirty="0" smtClean="0"/>
              <a:t>. </a:t>
            </a:r>
          </a:p>
          <a:p>
            <a:pPr>
              <a:spcAft>
                <a:spcPts val="600"/>
              </a:spcAft>
            </a:pPr>
            <a:r>
              <a:rPr lang="en-GB" sz="2400" dirty="0" smtClean="0"/>
              <a:t>Man </a:t>
            </a:r>
            <a:r>
              <a:rPr lang="en-GB" sz="2400" dirty="0" err="1" smtClean="0"/>
              <a:t>kann</a:t>
            </a:r>
            <a:r>
              <a:rPr lang="en-GB" sz="2400" dirty="0" smtClean="0"/>
              <a:t> </a:t>
            </a:r>
            <a:r>
              <a:rPr lang="en-GB" sz="2400" dirty="0" err="1" smtClean="0"/>
              <a:t>sie</a:t>
            </a:r>
            <a:r>
              <a:rPr lang="en-GB" sz="2400" dirty="0" smtClean="0"/>
              <a:t> </a:t>
            </a:r>
            <a:r>
              <a:rPr lang="en-GB" sz="2400" dirty="0" err="1" smtClean="0"/>
              <a:t>für</a:t>
            </a:r>
            <a:r>
              <a:rPr lang="en-GB" sz="2400" dirty="0" smtClean="0"/>
              <a:t> die </a:t>
            </a:r>
            <a:r>
              <a:rPr lang="en-GB" sz="2400" dirty="0" err="1" smtClean="0"/>
              <a:t>verschiedensten</a:t>
            </a:r>
            <a:r>
              <a:rPr lang="en-GB" sz="2400" dirty="0" smtClean="0"/>
              <a:t> </a:t>
            </a:r>
            <a:r>
              <a:rPr lang="en-GB" sz="2400" dirty="0" err="1" smtClean="0"/>
              <a:t>Themen</a:t>
            </a:r>
            <a:r>
              <a:rPr lang="en-GB" sz="2400" dirty="0" smtClean="0"/>
              <a:t> </a:t>
            </a:r>
            <a:r>
              <a:rPr lang="en-GB" sz="2400" dirty="0" err="1" smtClean="0"/>
              <a:t>anwenden</a:t>
            </a:r>
            <a:endParaRPr lang="en-GB"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en-GB" dirty="0" err="1" smtClean="0"/>
              <a:t>Probleme</a:t>
            </a:r>
            <a:r>
              <a:rPr lang="en-GB" dirty="0" smtClean="0"/>
              <a:t> und </a:t>
            </a:r>
            <a:r>
              <a:rPr lang="en-GB" dirty="0" err="1" smtClean="0"/>
              <a:t>Möglichkeiten</a:t>
            </a:r>
            <a:r>
              <a:rPr lang="en-GB" dirty="0" smtClean="0"/>
              <a:t> </a:t>
            </a:r>
            <a:r>
              <a:rPr lang="en-GB" dirty="0" err="1" smtClean="0"/>
              <a:t>ausfindig</a:t>
            </a:r>
            <a:r>
              <a:rPr lang="en-GB" dirty="0" smtClean="0"/>
              <a:t> </a:t>
            </a:r>
            <a:r>
              <a:rPr lang="en-GB" dirty="0" err="1" smtClean="0"/>
              <a:t>machen</a:t>
            </a:r>
            <a:endParaRPr lang="en-GB" dirty="0">
              <a:solidFill>
                <a:srgbClr val="FF3300"/>
              </a:solidFill>
            </a:endParaRPr>
          </a:p>
        </p:txBody>
      </p:sp>
      <p:sp>
        <p:nvSpPr>
          <p:cNvPr id="3" name="Ograda vsebine 2"/>
          <p:cNvSpPr>
            <a:spLocks noGrp="1"/>
          </p:cNvSpPr>
          <p:nvPr>
            <p:ph idx="1"/>
          </p:nvPr>
        </p:nvSpPr>
        <p:spPr>
          <a:xfrm>
            <a:off x="371789" y="1876927"/>
            <a:ext cx="11194570" cy="4395536"/>
          </a:xfrm>
        </p:spPr>
        <p:txBody>
          <a:bodyPr numCol="2">
            <a:noAutofit/>
          </a:bodyPr>
          <a:lstStyle/>
          <a:p>
            <a:pPr marL="0" lvl="0" indent="0">
              <a:lnSpc>
                <a:spcPts val="2600"/>
              </a:lnSpc>
              <a:spcBef>
                <a:spcPts val="0"/>
              </a:spcBef>
              <a:spcAft>
                <a:spcPts val="0"/>
              </a:spcAft>
              <a:buNone/>
            </a:pPr>
            <a:r>
              <a:rPr lang="de-AT" b="1" dirty="0"/>
              <a:t>Suchen Sie nach Möglichkeiten</a:t>
            </a:r>
          </a:p>
          <a:p>
            <a:pPr marL="0" lvl="0" indent="0">
              <a:lnSpc>
                <a:spcPts val="2600"/>
              </a:lnSpc>
              <a:spcBef>
                <a:spcPts val="0"/>
              </a:spcBef>
              <a:spcAft>
                <a:spcPts val="0"/>
              </a:spcAft>
              <a:buNone/>
            </a:pPr>
            <a:r>
              <a:rPr lang="de-AT" dirty="0" smtClean="0"/>
              <a:t>Finden </a:t>
            </a:r>
            <a:r>
              <a:rPr lang="de-AT" dirty="0"/>
              <a:t>Sie heraus, wo es geringen Wettbewerb gibt</a:t>
            </a:r>
          </a:p>
          <a:p>
            <a:pPr marL="0" lvl="0" indent="0">
              <a:lnSpc>
                <a:spcPts val="2600"/>
              </a:lnSpc>
              <a:spcBef>
                <a:spcPts val="0"/>
              </a:spcBef>
              <a:spcAft>
                <a:spcPts val="0"/>
              </a:spcAft>
              <a:buNone/>
            </a:pPr>
            <a:r>
              <a:rPr lang="de-AT" dirty="0" smtClean="0"/>
              <a:t>Die </a:t>
            </a:r>
            <a:r>
              <a:rPr lang="de-AT" dirty="0"/>
              <a:t>Idee kann aus dem eigenen Hobby heraus entwickelt. </a:t>
            </a:r>
          </a:p>
          <a:p>
            <a:pPr marL="0" lvl="0" indent="0">
              <a:lnSpc>
                <a:spcPts val="2600"/>
              </a:lnSpc>
              <a:spcBef>
                <a:spcPts val="0"/>
              </a:spcBef>
              <a:spcAft>
                <a:spcPts val="0"/>
              </a:spcAft>
              <a:buNone/>
            </a:pPr>
            <a:r>
              <a:rPr lang="de-AT" dirty="0" smtClean="0"/>
              <a:t>Verwendung </a:t>
            </a:r>
            <a:r>
              <a:rPr lang="de-AT" dirty="0"/>
              <a:t>von Abfallmaterialien für etwas Nützliches  </a:t>
            </a:r>
          </a:p>
          <a:p>
            <a:pPr marL="0" lvl="0" indent="0">
              <a:lnSpc>
                <a:spcPts val="2600"/>
              </a:lnSpc>
              <a:spcBef>
                <a:spcPts val="0"/>
              </a:spcBef>
              <a:spcAft>
                <a:spcPts val="0"/>
              </a:spcAft>
              <a:buNone/>
            </a:pPr>
            <a:r>
              <a:rPr lang="de-AT" dirty="0" smtClean="0"/>
              <a:t>Ideen </a:t>
            </a:r>
            <a:r>
              <a:rPr lang="de-AT" dirty="0"/>
              <a:t>aus dem Urlaub einbringen  </a:t>
            </a:r>
          </a:p>
          <a:p>
            <a:pPr marL="0" lvl="0" indent="0">
              <a:lnSpc>
                <a:spcPts val="2600"/>
              </a:lnSpc>
              <a:spcBef>
                <a:spcPts val="0"/>
              </a:spcBef>
              <a:spcAft>
                <a:spcPts val="0"/>
              </a:spcAft>
              <a:buNone/>
            </a:pPr>
            <a:r>
              <a:rPr lang="de-AT" dirty="0" smtClean="0"/>
              <a:t>Fantasieren </a:t>
            </a:r>
            <a:r>
              <a:rPr lang="de-AT" dirty="0"/>
              <a:t>und Träumen</a:t>
            </a:r>
            <a:endParaRPr lang="en-GB" sz="2000" dirty="0" smtClean="0"/>
          </a:p>
          <a:p>
            <a:pPr marL="0" indent="0">
              <a:lnSpc>
                <a:spcPts val="2600"/>
              </a:lnSpc>
              <a:spcBef>
                <a:spcPts val="0"/>
              </a:spcBef>
              <a:spcAft>
                <a:spcPts val="0"/>
              </a:spcAft>
              <a:buNone/>
            </a:pPr>
            <a:r>
              <a:rPr lang="de-AT" b="1" dirty="0"/>
              <a:t>Ursachen von Problemen - wir stellen uns selbst eine Frage</a:t>
            </a:r>
          </a:p>
          <a:p>
            <a:pPr marL="0" indent="0">
              <a:lnSpc>
                <a:spcPts val="2600"/>
              </a:lnSpc>
              <a:spcBef>
                <a:spcPts val="0"/>
              </a:spcBef>
              <a:spcAft>
                <a:spcPts val="0"/>
              </a:spcAft>
              <a:buNone/>
            </a:pPr>
            <a:r>
              <a:rPr lang="de-AT" dirty="0"/>
              <a:t>Was hat mich in der Schule fasziniert?</a:t>
            </a:r>
          </a:p>
          <a:p>
            <a:pPr marL="0" indent="0">
              <a:lnSpc>
                <a:spcPts val="2600"/>
              </a:lnSpc>
              <a:spcBef>
                <a:spcPts val="0"/>
              </a:spcBef>
              <a:spcAft>
                <a:spcPts val="0"/>
              </a:spcAft>
              <a:buNone/>
            </a:pPr>
            <a:r>
              <a:rPr lang="de-AT" dirty="0"/>
              <a:t>Was war nicht sinnvoll? </a:t>
            </a:r>
          </a:p>
          <a:p>
            <a:pPr marL="0" indent="0">
              <a:lnSpc>
                <a:spcPts val="2600"/>
              </a:lnSpc>
              <a:spcBef>
                <a:spcPts val="0"/>
              </a:spcBef>
              <a:spcAft>
                <a:spcPts val="0"/>
              </a:spcAft>
              <a:buNone/>
            </a:pPr>
            <a:r>
              <a:rPr lang="de-AT" dirty="0"/>
              <a:t>Kann ich die Form vereinfachen? </a:t>
            </a:r>
          </a:p>
          <a:p>
            <a:pPr marL="0" indent="0">
              <a:lnSpc>
                <a:spcPts val="2600"/>
              </a:lnSpc>
              <a:spcBef>
                <a:spcPts val="0"/>
              </a:spcBef>
              <a:spcAft>
                <a:spcPts val="0"/>
              </a:spcAft>
              <a:buNone/>
            </a:pPr>
            <a:r>
              <a:rPr lang="de-AT" dirty="0"/>
              <a:t>Kann ich Doppelarbeit zu vermeiden?</a:t>
            </a:r>
            <a:r>
              <a:rPr lang="de-AT" b="1" dirty="0"/>
              <a:t> </a:t>
            </a:r>
            <a:endParaRPr lang="de-AT" b="1" dirty="0" smtClean="0"/>
          </a:p>
          <a:p>
            <a:pPr marL="0" indent="0">
              <a:lnSpc>
                <a:spcPts val="2600"/>
              </a:lnSpc>
              <a:spcBef>
                <a:spcPts val="0"/>
              </a:spcBef>
              <a:spcAft>
                <a:spcPts val="0"/>
              </a:spcAft>
              <a:buNone/>
            </a:pPr>
            <a:endParaRPr lang="de-AT" b="1" dirty="0"/>
          </a:p>
          <a:p>
            <a:pPr marL="0" indent="0">
              <a:lnSpc>
                <a:spcPts val="2600"/>
              </a:lnSpc>
              <a:spcBef>
                <a:spcPts val="0"/>
              </a:spcBef>
              <a:spcAft>
                <a:spcPts val="0"/>
              </a:spcAft>
              <a:buNone/>
            </a:pPr>
            <a:r>
              <a:rPr lang="de-AT" b="1" dirty="0"/>
              <a:t>Beschäftigen wir uns näher mit den Problemen</a:t>
            </a:r>
          </a:p>
          <a:p>
            <a:pPr marL="0" indent="0">
              <a:lnSpc>
                <a:spcPts val="2600"/>
              </a:lnSpc>
              <a:spcBef>
                <a:spcPts val="0"/>
              </a:spcBef>
              <a:spcAft>
                <a:spcPts val="0"/>
              </a:spcAft>
              <a:buNone/>
            </a:pPr>
            <a:r>
              <a:rPr lang="de-AT" dirty="0"/>
              <a:t>Mit den Menschen reden und ihnen zuhören</a:t>
            </a:r>
          </a:p>
          <a:p>
            <a:pPr marL="0" indent="0">
              <a:lnSpc>
                <a:spcPts val="2600"/>
              </a:lnSpc>
              <a:spcBef>
                <a:spcPts val="0"/>
              </a:spcBef>
              <a:spcAft>
                <a:spcPts val="0"/>
              </a:spcAft>
              <a:buNone/>
            </a:pPr>
            <a:r>
              <a:rPr lang="de-AT" dirty="0"/>
              <a:t> </a:t>
            </a:r>
            <a:r>
              <a:rPr lang="de-AT" dirty="0" smtClean="0"/>
              <a:t>Die </a:t>
            </a:r>
            <a:r>
              <a:rPr lang="de-AT" dirty="0"/>
              <a:t>Probleme der Menschen lösen </a:t>
            </a:r>
          </a:p>
          <a:p>
            <a:pPr marL="0" indent="0">
              <a:lnSpc>
                <a:spcPts val="2600"/>
              </a:lnSpc>
              <a:spcBef>
                <a:spcPts val="0"/>
              </a:spcBef>
              <a:spcAft>
                <a:spcPts val="0"/>
              </a:spcAft>
              <a:buNone/>
            </a:pPr>
            <a:r>
              <a:rPr lang="de-AT" dirty="0"/>
              <a:t>Auf die Menschen hören, wenn sie sagen, "Wenn nur…"</a:t>
            </a:r>
          </a:p>
          <a:p>
            <a:pPr marL="0" indent="0">
              <a:lnSpc>
                <a:spcPts val="2600"/>
              </a:lnSpc>
              <a:spcBef>
                <a:spcPts val="0"/>
              </a:spcBef>
              <a:spcAft>
                <a:spcPts val="0"/>
              </a:spcAft>
              <a:buNone/>
            </a:pPr>
            <a:r>
              <a:rPr lang="de-AT" dirty="0"/>
              <a:t>Kann ich </a:t>
            </a:r>
            <a:r>
              <a:rPr lang="de-AT" dirty="0" smtClean="0"/>
              <a:t>einen </a:t>
            </a:r>
            <a:r>
              <a:rPr lang="de-AT" dirty="0"/>
              <a:t>Fehler verhindern?</a:t>
            </a:r>
            <a:endParaRPr lang="en-GB" sz="18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p:txBody>
          <a:bodyPr/>
          <a:lstStyle/>
          <a:p>
            <a:pPr eaLnBrk="1" hangingPunct="1"/>
            <a:r>
              <a:rPr lang="de-AT" dirty="0" smtClean="0"/>
              <a:t>Außerhalb des Gewohnten denken</a:t>
            </a:r>
            <a:endParaRPr lang="sl-SI" dirty="0" smtClean="0"/>
          </a:p>
        </p:txBody>
      </p:sp>
      <p:sp>
        <p:nvSpPr>
          <p:cNvPr id="2441219" name="Rectangle 3"/>
          <p:cNvSpPr>
            <a:spLocks noGrp="1" noChangeArrowheads="1"/>
          </p:cNvSpPr>
          <p:nvPr>
            <p:ph type="body" idx="1"/>
          </p:nvPr>
        </p:nvSpPr>
        <p:spPr>
          <a:xfrm>
            <a:off x="1097280" y="2002971"/>
            <a:ext cx="5093971" cy="2270826"/>
          </a:xfrm>
        </p:spPr>
        <p:txBody>
          <a:bodyPr>
            <a:normAutofit/>
          </a:bodyPr>
          <a:lstStyle/>
          <a:p>
            <a:pPr eaLnBrk="1" hangingPunct="1">
              <a:buFont typeface="Wingdings" pitchFamily="2" charset="2"/>
              <a:buNone/>
            </a:pPr>
            <a:r>
              <a:rPr lang="en-GB" b="1" dirty="0" smtClean="0"/>
              <a:t>Problem der 4 </a:t>
            </a:r>
            <a:r>
              <a:rPr lang="en-GB" b="1" dirty="0" err="1" smtClean="0"/>
              <a:t>Linien</a:t>
            </a:r>
            <a:r>
              <a:rPr lang="en-GB" b="1" dirty="0" smtClean="0"/>
              <a:t> </a:t>
            </a:r>
            <a:endParaRPr lang="sl-SI" b="1" dirty="0" smtClean="0"/>
          </a:p>
          <a:p>
            <a:pPr eaLnBrk="1" hangingPunct="1">
              <a:buFont typeface="Wingdings" pitchFamily="2" charset="2"/>
              <a:buNone/>
            </a:pPr>
            <a:endParaRPr lang="en-GB" b="1" dirty="0" smtClean="0"/>
          </a:p>
          <a:p>
            <a:pPr eaLnBrk="1" hangingPunct="1">
              <a:buNone/>
            </a:pPr>
            <a:r>
              <a:rPr lang="en-GB" dirty="0" err="1" smtClean="0"/>
              <a:t>Mit</a:t>
            </a:r>
            <a:r>
              <a:rPr lang="en-GB" dirty="0" smtClean="0"/>
              <a:t> </a:t>
            </a:r>
            <a:r>
              <a:rPr lang="en-GB" dirty="0" err="1" smtClean="0"/>
              <a:t>nur</a:t>
            </a:r>
            <a:r>
              <a:rPr lang="en-GB" dirty="0" smtClean="0"/>
              <a:t>  4 </a:t>
            </a:r>
            <a:r>
              <a:rPr lang="en-GB" dirty="0" err="1" smtClean="0"/>
              <a:t>untereinander</a:t>
            </a:r>
            <a:r>
              <a:rPr lang="en-GB" dirty="0" smtClean="0"/>
              <a:t> </a:t>
            </a:r>
            <a:r>
              <a:rPr lang="en-GB" dirty="0" err="1" smtClean="0"/>
              <a:t>verbundenen</a:t>
            </a:r>
            <a:r>
              <a:rPr lang="en-GB" dirty="0" smtClean="0"/>
              <a:t> </a:t>
            </a:r>
            <a:r>
              <a:rPr lang="en-GB" dirty="0" err="1" smtClean="0"/>
              <a:t>Linien</a:t>
            </a:r>
            <a:r>
              <a:rPr lang="en-GB" dirty="0" smtClean="0"/>
              <a:t> </a:t>
            </a:r>
            <a:r>
              <a:rPr lang="en-GB" dirty="0" err="1" smtClean="0"/>
              <a:t>müssen</a:t>
            </a:r>
            <a:r>
              <a:rPr lang="en-GB" dirty="0" smtClean="0"/>
              <a:t> </a:t>
            </a:r>
            <a:r>
              <a:rPr lang="en-GB" dirty="0" err="1" smtClean="0"/>
              <a:t>alle</a:t>
            </a:r>
            <a:r>
              <a:rPr lang="en-GB" dirty="0" smtClean="0"/>
              <a:t> 9 </a:t>
            </a:r>
            <a:r>
              <a:rPr lang="en-GB" dirty="0" err="1" smtClean="0"/>
              <a:t>Punkte</a:t>
            </a:r>
            <a:r>
              <a:rPr lang="en-GB" dirty="0" smtClean="0"/>
              <a:t> </a:t>
            </a:r>
            <a:r>
              <a:rPr lang="en-GB" dirty="0" err="1" smtClean="0"/>
              <a:t>verbunden</a:t>
            </a:r>
            <a:r>
              <a:rPr lang="en-GB" dirty="0" smtClean="0"/>
              <a:t> </a:t>
            </a:r>
            <a:r>
              <a:rPr lang="en-GB" dirty="0" err="1" smtClean="0"/>
              <a:t>werden</a:t>
            </a:r>
            <a:r>
              <a:rPr lang="en-GB" dirty="0" smtClean="0"/>
              <a:t> </a:t>
            </a:r>
          </a:p>
          <a:p>
            <a:pPr eaLnBrk="1" hangingPunct="1">
              <a:buFont typeface="Arial" charset="0"/>
              <a:buNone/>
            </a:pPr>
            <a:endParaRPr lang="en-GB" dirty="0" smtClean="0"/>
          </a:p>
        </p:txBody>
      </p:sp>
      <p:sp>
        <p:nvSpPr>
          <p:cNvPr id="35" name="Oval 4"/>
          <p:cNvSpPr>
            <a:spLocks noChangeArrowheads="1"/>
          </p:cNvSpPr>
          <p:nvPr/>
        </p:nvSpPr>
        <p:spPr bwMode="auto">
          <a:xfrm>
            <a:off x="8201025" y="1970335"/>
            <a:ext cx="142875" cy="142875"/>
          </a:xfrm>
          <a:prstGeom prst="ellipse">
            <a:avLst/>
          </a:prstGeom>
          <a:solidFill>
            <a:schemeClr val="tx2"/>
          </a:solidFill>
          <a:ln w="9525" algn="ctr">
            <a:solidFill>
              <a:srgbClr val="FF3300"/>
            </a:solidFill>
            <a:round/>
            <a:headEnd/>
            <a:tailEnd/>
          </a:ln>
        </p:spPr>
        <p:txBody>
          <a:bodyPr wrap="none" anchor="ctr"/>
          <a:lstStyle/>
          <a:p>
            <a:endParaRPr lang="sl-SI"/>
          </a:p>
        </p:txBody>
      </p:sp>
      <p:sp>
        <p:nvSpPr>
          <p:cNvPr id="36" name="Oval 5"/>
          <p:cNvSpPr>
            <a:spLocks noChangeArrowheads="1"/>
          </p:cNvSpPr>
          <p:nvPr/>
        </p:nvSpPr>
        <p:spPr bwMode="auto">
          <a:xfrm>
            <a:off x="9351963" y="1970335"/>
            <a:ext cx="142875" cy="142875"/>
          </a:xfrm>
          <a:prstGeom prst="ellipse">
            <a:avLst/>
          </a:prstGeom>
          <a:solidFill>
            <a:schemeClr val="tx2"/>
          </a:solidFill>
          <a:ln w="9525" algn="ctr">
            <a:solidFill>
              <a:srgbClr val="FF3300"/>
            </a:solidFill>
            <a:round/>
            <a:headEnd/>
            <a:tailEnd/>
          </a:ln>
        </p:spPr>
        <p:txBody>
          <a:bodyPr wrap="none" anchor="ctr"/>
          <a:lstStyle/>
          <a:p>
            <a:endParaRPr lang="sl-SI"/>
          </a:p>
        </p:txBody>
      </p:sp>
      <p:sp>
        <p:nvSpPr>
          <p:cNvPr id="37" name="Oval 6"/>
          <p:cNvSpPr>
            <a:spLocks noChangeArrowheads="1"/>
          </p:cNvSpPr>
          <p:nvPr/>
        </p:nvSpPr>
        <p:spPr bwMode="auto">
          <a:xfrm>
            <a:off x="10502900" y="1970335"/>
            <a:ext cx="142875" cy="142875"/>
          </a:xfrm>
          <a:prstGeom prst="ellipse">
            <a:avLst/>
          </a:prstGeom>
          <a:solidFill>
            <a:schemeClr val="tx2"/>
          </a:solidFill>
          <a:ln w="9525" algn="ctr">
            <a:solidFill>
              <a:srgbClr val="FF3300"/>
            </a:solidFill>
            <a:round/>
            <a:headEnd/>
            <a:tailEnd/>
          </a:ln>
        </p:spPr>
        <p:txBody>
          <a:bodyPr wrap="none" anchor="ctr"/>
          <a:lstStyle/>
          <a:p>
            <a:endParaRPr lang="sl-SI"/>
          </a:p>
        </p:txBody>
      </p:sp>
      <p:sp>
        <p:nvSpPr>
          <p:cNvPr id="38" name="Oval 7"/>
          <p:cNvSpPr>
            <a:spLocks noChangeArrowheads="1"/>
          </p:cNvSpPr>
          <p:nvPr/>
        </p:nvSpPr>
        <p:spPr bwMode="auto">
          <a:xfrm>
            <a:off x="8193088" y="3122860"/>
            <a:ext cx="142875" cy="142875"/>
          </a:xfrm>
          <a:prstGeom prst="ellipse">
            <a:avLst/>
          </a:prstGeom>
          <a:solidFill>
            <a:schemeClr val="tx2"/>
          </a:solidFill>
          <a:ln w="9525" algn="ctr">
            <a:solidFill>
              <a:srgbClr val="FF3300"/>
            </a:solidFill>
            <a:round/>
            <a:headEnd/>
            <a:tailEnd/>
          </a:ln>
        </p:spPr>
        <p:txBody>
          <a:bodyPr wrap="none" anchor="ctr"/>
          <a:lstStyle/>
          <a:p>
            <a:endParaRPr lang="sl-SI"/>
          </a:p>
        </p:txBody>
      </p:sp>
      <p:sp>
        <p:nvSpPr>
          <p:cNvPr id="39" name="Oval 8"/>
          <p:cNvSpPr>
            <a:spLocks noChangeArrowheads="1"/>
          </p:cNvSpPr>
          <p:nvPr/>
        </p:nvSpPr>
        <p:spPr bwMode="auto">
          <a:xfrm>
            <a:off x="9351963" y="3122860"/>
            <a:ext cx="142875" cy="142875"/>
          </a:xfrm>
          <a:prstGeom prst="ellipse">
            <a:avLst/>
          </a:prstGeom>
          <a:solidFill>
            <a:schemeClr val="tx2"/>
          </a:solidFill>
          <a:ln w="9525" algn="ctr">
            <a:solidFill>
              <a:srgbClr val="FF3300"/>
            </a:solidFill>
            <a:round/>
            <a:headEnd/>
            <a:tailEnd/>
          </a:ln>
        </p:spPr>
        <p:txBody>
          <a:bodyPr wrap="none" anchor="ctr"/>
          <a:lstStyle/>
          <a:p>
            <a:endParaRPr lang="sl-SI"/>
          </a:p>
        </p:txBody>
      </p:sp>
      <p:sp>
        <p:nvSpPr>
          <p:cNvPr id="40" name="Oval 9"/>
          <p:cNvSpPr>
            <a:spLocks noChangeArrowheads="1"/>
          </p:cNvSpPr>
          <p:nvPr/>
        </p:nvSpPr>
        <p:spPr bwMode="auto">
          <a:xfrm>
            <a:off x="10504488" y="3122860"/>
            <a:ext cx="142875" cy="142875"/>
          </a:xfrm>
          <a:prstGeom prst="ellipse">
            <a:avLst/>
          </a:prstGeom>
          <a:solidFill>
            <a:schemeClr val="tx2"/>
          </a:solidFill>
          <a:ln w="9525" algn="ctr">
            <a:solidFill>
              <a:srgbClr val="FF3300"/>
            </a:solidFill>
            <a:round/>
            <a:headEnd/>
            <a:tailEnd/>
          </a:ln>
        </p:spPr>
        <p:txBody>
          <a:bodyPr wrap="none" anchor="ctr"/>
          <a:lstStyle/>
          <a:p>
            <a:endParaRPr lang="sl-SI"/>
          </a:p>
        </p:txBody>
      </p:sp>
      <p:sp>
        <p:nvSpPr>
          <p:cNvPr id="41" name="Oval 10"/>
          <p:cNvSpPr>
            <a:spLocks noChangeArrowheads="1"/>
          </p:cNvSpPr>
          <p:nvPr/>
        </p:nvSpPr>
        <p:spPr bwMode="auto">
          <a:xfrm>
            <a:off x="8199438" y="4273797"/>
            <a:ext cx="142875" cy="142875"/>
          </a:xfrm>
          <a:prstGeom prst="ellipse">
            <a:avLst/>
          </a:prstGeom>
          <a:solidFill>
            <a:schemeClr val="tx2"/>
          </a:solidFill>
          <a:ln w="9525" algn="ctr">
            <a:solidFill>
              <a:srgbClr val="FF3300"/>
            </a:solidFill>
            <a:round/>
            <a:headEnd/>
            <a:tailEnd/>
          </a:ln>
        </p:spPr>
        <p:txBody>
          <a:bodyPr wrap="none" anchor="ctr"/>
          <a:lstStyle/>
          <a:p>
            <a:endParaRPr lang="sl-SI"/>
          </a:p>
        </p:txBody>
      </p:sp>
      <p:sp>
        <p:nvSpPr>
          <p:cNvPr id="42" name="Oval 11"/>
          <p:cNvSpPr>
            <a:spLocks noChangeArrowheads="1"/>
          </p:cNvSpPr>
          <p:nvPr/>
        </p:nvSpPr>
        <p:spPr bwMode="auto">
          <a:xfrm>
            <a:off x="9358313" y="4273797"/>
            <a:ext cx="142875" cy="142875"/>
          </a:xfrm>
          <a:prstGeom prst="ellipse">
            <a:avLst/>
          </a:prstGeom>
          <a:solidFill>
            <a:schemeClr val="tx2"/>
          </a:solidFill>
          <a:ln w="9525" algn="ctr">
            <a:solidFill>
              <a:srgbClr val="FF3300"/>
            </a:solidFill>
            <a:round/>
            <a:headEnd/>
            <a:tailEnd/>
          </a:ln>
        </p:spPr>
        <p:txBody>
          <a:bodyPr wrap="none" anchor="ctr"/>
          <a:lstStyle/>
          <a:p>
            <a:endParaRPr lang="sl-SI"/>
          </a:p>
        </p:txBody>
      </p:sp>
      <p:sp>
        <p:nvSpPr>
          <p:cNvPr id="43" name="Oval 12"/>
          <p:cNvSpPr>
            <a:spLocks noChangeArrowheads="1"/>
          </p:cNvSpPr>
          <p:nvPr/>
        </p:nvSpPr>
        <p:spPr bwMode="auto">
          <a:xfrm>
            <a:off x="10510838" y="4273797"/>
            <a:ext cx="142875" cy="142875"/>
          </a:xfrm>
          <a:prstGeom prst="ellipse">
            <a:avLst/>
          </a:prstGeom>
          <a:solidFill>
            <a:schemeClr val="tx2"/>
          </a:solidFill>
          <a:ln w="9525" algn="ctr">
            <a:solidFill>
              <a:srgbClr val="FF3300"/>
            </a:solidFill>
            <a:round/>
            <a:headEnd/>
            <a:tailEnd/>
          </a:ln>
        </p:spPr>
        <p:txBody>
          <a:bodyPr wrap="none" anchor="ctr"/>
          <a:lstStyle/>
          <a:p>
            <a:endParaRPr lang="sl-SI"/>
          </a:p>
        </p:txBody>
      </p:sp>
      <p:sp>
        <p:nvSpPr>
          <p:cNvPr id="49" name="Rectangle 2"/>
          <p:cNvSpPr txBox="1">
            <a:spLocks noChangeArrowheads="1"/>
          </p:cNvSpPr>
          <p:nvPr/>
        </p:nvSpPr>
        <p:spPr>
          <a:xfrm>
            <a:off x="3425818" y="4416672"/>
            <a:ext cx="2328538" cy="1588127"/>
          </a:xfrm>
          <a:prstGeom prst="rect">
            <a:avLst/>
          </a:prstGeom>
          <a:solidFill>
            <a:srgbClr val="FFC000"/>
          </a:solidFill>
          <a:ln w="9525" algn="ctr">
            <a:noFill/>
            <a:miter lim="800000"/>
            <a:headEnd/>
            <a:tailEnd/>
          </a:ln>
        </p:spPr>
        <p:txBody>
          <a:bodyPr wrap="square">
            <a:spAutoFit/>
          </a:bodyPr>
          <a:lstStyle/>
          <a:p>
            <a:pPr marL="0" marR="0" lvl="1" fontAlgn="auto">
              <a:lnSpc>
                <a:spcPct val="90000"/>
              </a:lnSpc>
              <a:buClr>
                <a:schemeClr val="accent1"/>
              </a:buClr>
              <a:buSzTx/>
              <a:buFont typeface="Calibri" pitchFamily="34" charset="0"/>
              <a:buNone/>
              <a:tabLst/>
              <a:defRPr/>
            </a:pPr>
            <a:r>
              <a:rPr lang="de-AT" dirty="0"/>
              <a:t>P</a:t>
            </a:r>
            <a:r>
              <a:rPr lang="sl-SI" dirty="0" smtClean="0"/>
              <a:t>ra</a:t>
            </a:r>
            <a:r>
              <a:rPr lang="de-AT" dirty="0" smtClean="0"/>
              <a:t>k</a:t>
            </a:r>
            <a:r>
              <a:rPr lang="sl-SI" dirty="0" smtClean="0"/>
              <a:t>ti</a:t>
            </a:r>
            <a:r>
              <a:rPr lang="de-AT" dirty="0" err="1" smtClean="0"/>
              <a:t>sche</a:t>
            </a:r>
            <a:r>
              <a:rPr lang="sl-SI" dirty="0" smtClean="0"/>
              <a:t> </a:t>
            </a:r>
            <a:r>
              <a:rPr lang="de-AT" dirty="0" smtClean="0"/>
              <a:t>Arbeit</a:t>
            </a:r>
            <a:endParaRPr lang="sl-SI" dirty="0" smtClean="0"/>
          </a:p>
          <a:p>
            <a:pPr marL="0" marR="0" lvl="1" fontAlgn="auto">
              <a:lnSpc>
                <a:spcPct val="90000"/>
              </a:lnSpc>
              <a:buClr>
                <a:schemeClr val="accent1"/>
              </a:buClr>
              <a:buSzTx/>
              <a:buFont typeface="Calibri" pitchFamily="34" charset="0"/>
              <a:buNone/>
              <a:tabLst/>
              <a:defRPr/>
            </a:pPr>
            <a:endParaRPr lang="sl-SI" dirty="0" smtClean="0"/>
          </a:p>
          <a:p>
            <a:pPr marL="0" marR="0" lvl="1" fontAlgn="auto">
              <a:lnSpc>
                <a:spcPct val="90000"/>
              </a:lnSpc>
              <a:buClr>
                <a:schemeClr val="accent1"/>
              </a:buClr>
              <a:buSzTx/>
              <a:buFont typeface="Calibri" pitchFamily="34" charset="0"/>
              <a:buNone/>
              <a:tabLst/>
              <a:defRPr/>
            </a:pPr>
            <a:r>
              <a:rPr lang="de-AT" dirty="0" smtClean="0"/>
              <a:t>Jeder arbeitet für sich</a:t>
            </a:r>
          </a:p>
          <a:p>
            <a:pPr marL="0" marR="0" lvl="1" fontAlgn="auto">
              <a:lnSpc>
                <a:spcPct val="90000"/>
              </a:lnSpc>
              <a:buClr>
                <a:schemeClr val="accent1"/>
              </a:buClr>
              <a:buSzTx/>
              <a:buFont typeface="Calibri" pitchFamily="34" charset="0"/>
              <a:buNone/>
              <a:tabLst/>
              <a:defRPr/>
            </a:pPr>
            <a:r>
              <a:rPr lang="de-AT" dirty="0" smtClean="0"/>
              <a:t>Vorbereitung</a:t>
            </a:r>
            <a:r>
              <a:rPr lang="sl-SI" dirty="0" smtClean="0"/>
              <a:t> - 3-5 </a:t>
            </a:r>
            <a:r>
              <a:rPr lang="de-AT" dirty="0" smtClean="0"/>
              <a:t>M</a:t>
            </a:r>
            <a:r>
              <a:rPr lang="sl-SI" dirty="0" smtClean="0"/>
              <a:t>in</a:t>
            </a:r>
            <a:r>
              <a:rPr lang="de-AT" dirty="0" smtClean="0"/>
              <a:t>.</a:t>
            </a:r>
            <a:endParaRPr lang="sl-SI" dirty="0" smtClean="0"/>
          </a:p>
          <a:p>
            <a:pPr marL="0" lvl="1">
              <a:lnSpc>
                <a:spcPct val="90000"/>
              </a:lnSpc>
              <a:buClr>
                <a:schemeClr val="accent1"/>
              </a:buClr>
            </a:pPr>
            <a:r>
              <a:rPr lang="de-AT" dirty="0" smtClean="0"/>
              <a:t>Präsentation</a:t>
            </a:r>
            <a:endParaRPr lang="sl-SI" dirty="0" smtClean="0"/>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p:txBody>
          <a:bodyPr/>
          <a:lstStyle/>
          <a:p>
            <a:r>
              <a:rPr lang="de-AT" dirty="0"/>
              <a:t>Außerhalb des Gewohnten denken</a:t>
            </a:r>
            <a:r>
              <a:rPr lang="sl-SI" dirty="0" smtClean="0"/>
              <a:t>- </a:t>
            </a:r>
            <a:r>
              <a:rPr lang="de-AT" dirty="0" smtClean="0"/>
              <a:t>Auflösung</a:t>
            </a:r>
            <a:endParaRPr lang="sl-SI" dirty="0" smtClean="0"/>
          </a:p>
        </p:txBody>
      </p:sp>
      <p:sp>
        <p:nvSpPr>
          <p:cNvPr id="2441219" name="Rectangle 3"/>
          <p:cNvSpPr>
            <a:spLocks noGrp="1" noChangeArrowheads="1"/>
          </p:cNvSpPr>
          <p:nvPr>
            <p:ph type="body" idx="1"/>
          </p:nvPr>
        </p:nvSpPr>
        <p:spPr>
          <a:xfrm>
            <a:off x="1097280" y="2002971"/>
            <a:ext cx="5093971" cy="2270826"/>
          </a:xfrm>
        </p:spPr>
        <p:txBody>
          <a:bodyPr>
            <a:normAutofit/>
          </a:bodyPr>
          <a:lstStyle/>
          <a:p>
            <a:pPr>
              <a:buNone/>
            </a:pPr>
            <a:r>
              <a:rPr lang="en-GB" b="1" dirty="0"/>
              <a:t>Problem der 4 </a:t>
            </a:r>
            <a:r>
              <a:rPr lang="en-GB" b="1" dirty="0" err="1"/>
              <a:t>Linien</a:t>
            </a:r>
            <a:r>
              <a:rPr lang="en-GB" b="1" dirty="0"/>
              <a:t> </a:t>
            </a:r>
            <a:endParaRPr lang="sl-SI" b="1" dirty="0"/>
          </a:p>
          <a:p>
            <a:pPr eaLnBrk="1" hangingPunct="1"/>
            <a:endParaRPr lang="sl-SI" dirty="0" smtClean="0"/>
          </a:p>
        </p:txBody>
      </p:sp>
      <p:sp>
        <p:nvSpPr>
          <p:cNvPr id="35" name="Oval 4"/>
          <p:cNvSpPr>
            <a:spLocks noChangeArrowheads="1"/>
          </p:cNvSpPr>
          <p:nvPr/>
        </p:nvSpPr>
        <p:spPr bwMode="auto">
          <a:xfrm>
            <a:off x="8201025" y="1970335"/>
            <a:ext cx="142875" cy="142875"/>
          </a:xfrm>
          <a:prstGeom prst="ellipse">
            <a:avLst/>
          </a:prstGeom>
          <a:solidFill>
            <a:schemeClr val="tx2"/>
          </a:solidFill>
          <a:ln w="9525" algn="ctr">
            <a:solidFill>
              <a:srgbClr val="FF3300"/>
            </a:solidFill>
            <a:round/>
            <a:headEnd/>
            <a:tailEnd/>
          </a:ln>
        </p:spPr>
        <p:txBody>
          <a:bodyPr wrap="none" anchor="ctr"/>
          <a:lstStyle/>
          <a:p>
            <a:endParaRPr lang="sl-SI"/>
          </a:p>
        </p:txBody>
      </p:sp>
      <p:sp>
        <p:nvSpPr>
          <p:cNvPr id="36" name="Oval 5"/>
          <p:cNvSpPr>
            <a:spLocks noChangeArrowheads="1"/>
          </p:cNvSpPr>
          <p:nvPr/>
        </p:nvSpPr>
        <p:spPr bwMode="auto">
          <a:xfrm>
            <a:off x="9351963" y="1970335"/>
            <a:ext cx="142875" cy="142875"/>
          </a:xfrm>
          <a:prstGeom prst="ellipse">
            <a:avLst/>
          </a:prstGeom>
          <a:solidFill>
            <a:schemeClr val="tx2"/>
          </a:solidFill>
          <a:ln w="9525" algn="ctr">
            <a:solidFill>
              <a:srgbClr val="FF3300"/>
            </a:solidFill>
            <a:round/>
            <a:headEnd/>
            <a:tailEnd/>
          </a:ln>
        </p:spPr>
        <p:txBody>
          <a:bodyPr wrap="none" anchor="ctr"/>
          <a:lstStyle/>
          <a:p>
            <a:endParaRPr lang="sl-SI"/>
          </a:p>
        </p:txBody>
      </p:sp>
      <p:sp>
        <p:nvSpPr>
          <p:cNvPr id="37" name="Oval 6"/>
          <p:cNvSpPr>
            <a:spLocks noChangeArrowheads="1"/>
          </p:cNvSpPr>
          <p:nvPr/>
        </p:nvSpPr>
        <p:spPr bwMode="auto">
          <a:xfrm>
            <a:off x="10502900" y="1970335"/>
            <a:ext cx="142875" cy="142875"/>
          </a:xfrm>
          <a:prstGeom prst="ellipse">
            <a:avLst/>
          </a:prstGeom>
          <a:solidFill>
            <a:schemeClr val="tx2"/>
          </a:solidFill>
          <a:ln w="9525" algn="ctr">
            <a:solidFill>
              <a:srgbClr val="FF3300"/>
            </a:solidFill>
            <a:round/>
            <a:headEnd/>
            <a:tailEnd/>
          </a:ln>
        </p:spPr>
        <p:txBody>
          <a:bodyPr wrap="none" anchor="ctr"/>
          <a:lstStyle/>
          <a:p>
            <a:endParaRPr lang="sl-SI"/>
          </a:p>
        </p:txBody>
      </p:sp>
      <p:sp>
        <p:nvSpPr>
          <p:cNvPr id="38" name="Oval 7"/>
          <p:cNvSpPr>
            <a:spLocks noChangeArrowheads="1"/>
          </p:cNvSpPr>
          <p:nvPr/>
        </p:nvSpPr>
        <p:spPr bwMode="auto">
          <a:xfrm>
            <a:off x="8193088" y="3122860"/>
            <a:ext cx="142875" cy="142875"/>
          </a:xfrm>
          <a:prstGeom prst="ellipse">
            <a:avLst/>
          </a:prstGeom>
          <a:solidFill>
            <a:schemeClr val="tx2"/>
          </a:solidFill>
          <a:ln w="9525" algn="ctr">
            <a:solidFill>
              <a:srgbClr val="FF3300"/>
            </a:solidFill>
            <a:round/>
            <a:headEnd/>
            <a:tailEnd/>
          </a:ln>
        </p:spPr>
        <p:txBody>
          <a:bodyPr wrap="none" anchor="ctr"/>
          <a:lstStyle/>
          <a:p>
            <a:endParaRPr lang="sl-SI"/>
          </a:p>
        </p:txBody>
      </p:sp>
      <p:sp>
        <p:nvSpPr>
          <p:cNvPr id="39" name="Oval 8"/>
          <p:cNvSpPr>
            <a:spLocks noChangeArrowheads="1"/>
          </p:cNvSpPr>
          <p:nvPr/>
        </p:nvSpPr>
        <p:spPr bwMode="auto">
          <a:xfrm>
            <a:off x="9351963" y="3122860"/>
            <a:ext cx="142875" cy="142875"/>
          </a:xfrm>
          <a:prstGeom prst="ellipse">
            <a:avLst/>
          </a:prstGeom>
          <a:solidFill>
            <a:schemeClr val="tx2"/>
          </a:solidFill>
          <a:ln w="9525" algn="ctr">
            <a:solidFill>
              <a:srgbClr val="FF3300"/>
            </a:solidFill>
            <a:round/>
            <a:headEnd/>
            <a:tailEnd/>
          </a:ln>
        </p:spPr>
        <p:txBody>
          <a:bodyPr wrap="none" anchor="ctr"/>
          <a:lstStyle/>
          <a:p>
            <a:endParaRPr lang="sl-SI"/>
          </a:p>
        </p:txBody>
      </p:sp>
      <p:sp>
        <p:nvSpPr>
          <p:cNvPr id="40" name="Oval 9"/>
          <p:cNvSpPr>
            <a:spLocks noChangeArrowheads="1"/>
          </p:cNvSpPr>
          <p:nvPr/>
        </p:nvSpPr>
        <p:spPr bwMode="auto">
          <a:xfrm>
            <a:off x="10504488" y="3122860"/>
            <a:ext cx="142875" cy="142875"/>
          </a:xfrm>
          <a:prstGeom prst="ellipse">
            <a:avLst/>
          </a:prstGeom>
          <a:solidFill>
            <a:schemeClr val="tx2"/>
          </a:solidFill>
          <a:ln w="9525" algn="ctr">
            <a:solidFill>
              <a:srgbClr val="FF3300"/>
            </a:solidFill>
            <a:round/>
            <a:headEnd/>
            <a:tailEnd/>
          </a:ln>
        </p:spPr>
        <p:txBody>
          <a:bodyPr wrap="none" anchor="ctr"/>
          <a:lstStyle/>
          <a:p>
            <a:endParaRPr lang="sl-SI"/>
          </a:p>
        </p:txBody>
      </p:sp>
      <p:sp>
        <p:nvSpPr>
          <p:cNvPr id="41" name="Oval 10"/>
          <p:cNvSpPr>
            <a:spLocks noChangeArrowheads="1"/>
          </p:cNvSpPr>
          <p:nvPr/>
        </p:nvSpPr>
        <p:spPr bwMode="auto">
          <a:xfrm>
            <a:off x="8199438" y="4273797"/>
            <a:ext cx="142875" cy="142875"/>
          </a:xfrm>
          <a:prstGeom prst="ellipse">
            <a:avLst/>
          </a:prstGeom>
          <a:solidFill>
            <a:schemeClr val="tx2"/>
          </a:solidFill>
          <a:ln w="9525" algn="ctr">
            <a:solidFill>
              <a:srgbClr val="FF3300"/>
            </a:solidFill>
            <a:round/>
            <a:headEnd/>
            <a:tailEnd/>
          </a:ln>
        </p:spPr>
        <p:txBody>
          <a:bodyPr wrap="none" anchor="ctr"/>
          <a:lstStyle/>
          <a:p>
            <a:endParaRPr lang="sl-SI"/>
          </a:p>
        </p:txBody>
      </p:sp>
      <p:sp>
        <p:nvSpPr>
          <p:cNvPr id="42" name="Oval 11"/>
          <p:cNvSpPr>
            <a:spLocks noChangeArrowheads="1"/>
          </p:cNvSpPr>
          <p:nvPr/>
        </p:nvSpPr>
        <p:spPr bwMode="auto">
          <a:xfrm>
            <a:off x="9358313" y="4273797"/>
            <a:ext cx="142875" cy="142875"/>
          </a:xfrm>
          <a:prstGeom prst="ellipse">
            <a:avLst/>
          </a:prstGeom>
          <a:solidFill>
            <a:schemeClr val="tx2"/>
          </a:solidFill>
          <a:ln w="9525" algn="ctr">
            <a:solidFill>
              <a:srgbClr val="FF3300"/>
            </a:solidFill>
            <a:round/>
            <a:headEnd/>
            <a:tailEnd/>
          </a:ln>
        </p:spPr>
        <p:txBody>
          <a:bodyPr wrap="none" anchor="ctr"/>
          <a:lstStyle/>
          <a:p>
            <a:endParaRPr lang="sl-SI"/>
          </a:p>
        </p:txBody>
      </p:sp>
      <p:sp>
        <p:nvSpPr>
          <p:cNvPr id="43" name="Oval 12"/>
          <p:cNvSpPr>
            <a:spLocks noChangeArrowheads="1"/>
          </p:cNvSpPr>
          <p:nvPr/>
        </p:nvSpPr>
        <p:spPr bwMode="auto">
          <a:xfrm>
            <a:off x="10510838" y="4273797"/>
            <a:ext cx="142875" cy="142875"/>
          </a:xfrm>
          <a:prstGeom prst="ellipse">
            <a:avLst/>
          </a:prstGeom>
          <a:solidFill>
            <a:schemeClr val="tx2"/>
          </a:solidFill>
          <a:ln w="9525" algn="ctr">
            <a:solidFill>
              <a:srgbClr val="FF3300"/>
            </a:solidFill>
            <a:round/>
            <a:headEnd/>
            <a:tailEnd/>
          </a:ln>
        </p:spPr>
        <p:txBody>
          <a:bodyPr wrap="none" anchor="ctr"/>
          <a:lstStyle/>
          <a:p>
            <a:endParaRPr lang="sl-SI"/>
          </a:p>
        </p:txBody>
      </p:sp>
      <p:grpSp>
        <p:nvGrpSpPr>
          <p:cNvPr id="2" name="Group 13"/>
          <p:cNvGrpSpPr>
            <a:grpSpLocks/>
          </p:cNvGrpSpPr>
          <p:nvPr/>
        </p:nvGrpSpPr>
        <p:grpSpPr bwMode="auto">
          <a:xfrm>
            <a:off x="7158038" y="2041772"/>
            <a:ext cx="3417887" cy="3529013"/>
            <a:chOff x="2496" y="1933"/>
            <a:chExt cx="2153" cy="2223"/>
          </a:xfrm>
        </p:grpSpPr>
        <p:sp>
          <p:nvSpPr>
            <p:cNvPr id="45" name="Line 14"/>
            <p:cNvSpPr>
              <a:spLocks noChangeShapeType="1"/>
            </p:cNvSpPr>
            <p:nvPr/>
          </p:nvSpPr>
          <p:spPr bwMode="auto">
            <a:xfrm flipV="1">
              <a:off x="2496" y="1944"/>
              <a:ext cx="2130" cy="2136"/>
            </a:xfrm>
            <a:prstGeom prst="line">
              <a:avLst/>
            </a:prstGeom>
            <a:noFill/>
            <a:ln w="9525">
              <a:solidFill>
                <a:srgbClr val="FF3300"/>
              </a:solidFill>
              <a:round/>
              <a:headEnd/>
              <a:tailEnd/>
            </a:ln>
          </p:spPr>
          <p:txBody>
            <a:bodyPr wrap="none" anchor="ctr"/>
            <a:lstStyle/>
            <a:p>
              <a:endParaRPr lang="sl-SI"/>
            </a:p>
          </p:txBody>
        </p:sp>
        <p:sp>
          <p:nvSpPr>
            <p:cNvPr id="46" name="Line 15"/>
            <p:cNvSpPr>
              <a:spLocks noChangeShapeType="1"/>
            </p:cNvSpPr>
            <p:nvPr/>
          </p:nvSpPr>
          <p:spPr bwMode="auto">
            <a:xfrm flipV="1">
              <a:off x="4649" y="1933"/>
              <a:ext cx="0" cy="2223"/>
            </a:xfrm>
            <a:prstGeom prst="line">
              <a:avLst/>
            </a:prstGeom>
            <a:noFill/>
            <a:ln w="9525">
              <a:solidFill>
                <a:srgbClr val="FF3300"/>
              </a:solidFill>
              <a:round/>
              <a:headEnd/>
              <a:tailEnd/>
            </a:ln>
          </p:spPr>
          <p:txBody>
            <a:bodyPr wrap="none" anchor="ctr"/>
            <a:lstStyle/>
            <a:p>
              <a:endParaRPr lang="sl-SI"/>
            </a:p>
          </p:txBody>
        </p:sp>
        <p:sp>
          <p:nvSpPr>
            <p:cNvPr id="47" name="Line 16"/>
            <p:cNvSpPr>
              <a:spLocks noChangeShapeType="1"/>
            </p:cNvSpPr>
            <p:nvPr/>
          </p:nvSpPr>
          <p:spPr bwMode="auto">
            <a:xfrm flipH="1" flipV="1">
              <a:off x="2536" y="1940"/>
              <a:ext cx="2113" cy="2216"/>
            </a:xfrm>
            <a:prstGeom prst="line">
              <a:avLst/>
            </a:prstGeom>
            <a:noFill/>
            <a:ln w="9525">
              <a:solidFill>
                <a:srgbClr val="FF3300"/>
              </a:solidFill>
              <a:round/>
              <a:headEnd/>
              <a:tailEnd/>
            </a:ln>
          </p:spPr>
          <p:txBody>
            <a:bodyPr wrap="none" anchor="ctr"/>
            <a:lstStyle/>
            <a:p>
              <a:endParaRPr lang="sl-SI"/>
            </a:p>
          </p:txBody>
        </p:sp>
        <p:sp>
          <p:nvSpPr>
            <p:cNvPr id="48" name="Line 17"/>
            <p:cNvSpPr>
              <a:spLocks noChangeShapeType="1"/>
            </p:cNvSpPr>
            <p:nvPr/>
          </p:nvSpPr>
          <p:spPr bwMode="auto">
            <a:xfrm flipH="1">
              <a:off x="2525" y="1937"/>
              <a:ext cx="2112" cy="4"/>
            </a:xfrm>
            <a:prstGeom prst="line">
              <a:avLst/>
            </a:prstGeom>
            <a:noFill/>
            <a:ln w="9525">
              <a:solidFill>
                <a:srgbClr val="FF3300"/>
              </a:solidFill>
              <a:round/>
              <a:headEnd/>
              <a:tailEnd/>
            </a:ln>
          </p:spPr>
          <p:txBody>
            <a:bodyPr wrap="none" anchor="ctr"/>
            <a:lstStyle/>
            <a:p>
              <a:endParaRPr lang="sl-SI"/>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Rectangle 3"/>
          <p:cNvSpPr>
            <a:spLocks noGrp="1" noChangeArrowheads="1"/>
          </p:cNvSpPr>
          <p:nvPr>
            <p:ph type="title"/>
          </p:nvPr>
        </p:nvSpPr>
        <p:spPr/>
        <p:txBody>
          <a:bodyPr/>
          <a:lstStyle/>
          <a:p>
            <a:r>
              <a:rPr lang="en-GB" dirty="0" err="1" smtClean="0"/>
              <a:t>Kreativitätstest</a:t>
            </a:r>
            <a:r>
              <a:rPr lang="en-GB" dirty="0" smtClean="0"/>
              <a:t>, </a:t>
            </a:r>
            <a:r>
              <a:rPr lang="en-GB" dirty="0" err="1" smtClean="0"/>
              <a:t>Divergentes</a:t>
            </a:r>
            <a:r>
              <a:rPr lang="en-GB" dirty="0" smtClean="0"/>
              <a:t> </a:t>
            </a:r>
            <a:r>
              <a:rPr lang="en-GB" dirty="0" err="1" smtClean="0"/>
              <a:t>Denken</a:t>
            </a:r>
            <a:endParaRPr lang="en-GB" dirty="0" smtClean="0"/>
          </a:p>
        </p:txBody>
      </p:sp>
      <p:sp>
        <p:nvSpPr>
          <p:cNvPr id="75782" name="Rectangle 5"/>
          <p:cNvSpPr>
            <a:spLocks noChangeArrowheads="1"/>
          </p:cNvSpPr>
          <p:nvPr/>
        </p:nvSpPr>
        <p:spPr bwMode="auto">
          <a:xfrm>
            <a:off x="527052" y="5084764"/>
            <a:ext cx="10418233" cy="720725"/>
          </a:xfrm>
          <a:prstGeom prst="rect">
            <a:avLst/>
          </a:prstGeom>
          <a:noFill/>
          <a:ln w="9525">
            <a:noFill/>
            <a:miter lim="800000"/>
            <a:headEnd/>
            <a:tailEnd/>
          </a:ln>
        </p:spPr>
        <p:txBody>
          <a:bodyPr/>
          <a:lstStyle/>
          <a:p>
            <a:pPr algn="l">
              <a:spcBef>
                <a:spcPct val="20000"/>
              </a:spcBef>
              <a:buClr>
                <a:schemeClr val="tx2"/>
              </a:buClr>
              <a:buSzPct val="70000"/>
              <a:buFont typeface="Wingdings" pitchFamily="2" charset="2"/>
              <a:buNone/>
            </a:pPr>
            <a:endParaRPr lang="sl-SI" sz="1600" b="0" dirty="0">
              <a:solidFill>
                <a:srgbClr val="FF3300"/>
              </a:solidFill>
            </a:endParaRPr>
          </a:p>
        </p:txBody>
      </p:sp>
      <p:pic>
        <p:nvPicPr>
          <p:cNvPr id="7" name="Picture 2" descr="http://bestclipartblog.com/clipart-pics/paper-clip-art-6.png">
            <a:hlinkClick r:id="rId3"/>
          </p:cNvPr>
          <p:cNvPicPr>
            <a:picLocks noChangeAspect="1" noChangeArrowheads="1"/>
          </p:cNvPicPr>
          <p:nvPr/>
        </p:nvPicPr>
        <p:blipFill>
          <a:blip r:embed="rId4" cstate="print"/>
          <a:srcRect/>
          <a:stretch>
            <a:fillRect/>
          </a:stretch>
        </p:blipFill>
        <p:spPr bwMode="auto">
          <a:xfrm>
            <a:off x="7776933" y="4083488"/>
            <a:ext cx="3168352" cy="1785606"/>
          </a:xfrm>
          <a:prstGeom prst="rect">
            <a:avLst/>
          </a:prstGeom>
          <a:noFill/>
        </p:spPr>
      </p:pic>
      <p:sp>
        <p:nvSpPr>
          <p:cNvPr id="8" name="Ograda vsebine 2"/>
          <p:cNvSpPr>
            <a:spLocks noGrp="1"/>
          </p:cNvSpPr>
          <p:nvPr>
            <p:ph idx="1"/>
          </p:nvPr>
        </p:nvSpPr>
        <p:spPr>
          <a:xfrm>
            <a:off x="1258645" y="1998097"/>
            <a:ext cx="7637929" cy="3317937"/>
          </a:xfrm>
        </p:spPr>
        <p:txBody>
          <a:bodyPr>
            <a:normAutofit/>
          </a:bodyPr>
          <a:lstStyle/>
          <a:p>
            <a:pPr>
              <a:spcBef>
                <a:spcPts val="0"/>
              </a:spcBef>
              <a:spcAft>
                <a:spcPts val="0"/>
              </a:spcAft>
              <a:buClr>
                <a:schemeClr val="tx2"/>
              </a:buClr>
              <a:buSzPct val="70000"/>
              <a:buNone/>
            </a:pPr>
            <a:r>
              <a:rPr lang="en-GB" b="1" dirty="0" err="1" smtClean="0">
                <a:solidFill>
                  <a:schemeClr val="tx1"/>
                </a:solidFill>
              </a:rPr>
              <a:t>Aufgabe</a:t>
            </a:r>
            <a:r>
              <a:rPr lang="en-GB" b="1" dirty="0" smtClean="0">
                <a:solidFill>
                  <a:schemeClr val="tx1"/>
                </a:solidFill>
              </a:rPr>
              <a:t> </a:t>
            </a:r>
          </a:p>
          <a:p>
            <a:pPr>
              <a:spcBef>
                <a:spcPts val="0"/>
              </a:spcBef>
              <a:spcAft>
                <a:spcPts val="0"/>
              </a:spcAft>
              <a:buClr>
                <a:schemeClr val="tx2"/>
              </a:buClr>
              <a:buSzPct val="70000"/>
              <a:buNone/>
            </a:pPr>
            <a:r>
              <a:rPr lang="en-GB" dirty="0" err="1" smtClean="0"/>
              <a:t>Wofür</a:t>
            </a:r>
            <a:r>
              <a:rPr lang="en-GB" dirty="0" smtClean="0"/>
              <a:t> </a:t>
            </a:r>
            <a:r>
              <a:rPr lang="en-GB" dirty="0" err="1" smtClean="0"/>
              <a:t>kann</a:t>
            </a:r>
            <a:r>
              <a:rPr lang="en-GB" dirty="0" smtClean="0"/>
              <a:t> man </a:t>
            </a:r>
            <a:r>
              <a:rPr lang="en-GB" dirty="0" err="1" smtClean="0"/>
              <a:t>eine</a:t>
            </a:r>
            <a:r>
              <a:rPr lang="en-GB" dirty="0" smtClean="0"/>
              <a:t> </a:t>
            </a:r>
            <a:r>
              <a:rPr lang="en-GB" dirty="0" err="1" smtClean="0"/>
              <a:t>Büroklammer</a:t>
            </a:r>
            <a:r>
              <a:rPr lang="en-GB" dirty="0" smtClean="0"/>
              <a:t> </a:t>
            </a:r>
            <a:r>
              <a:rPr lang="en-GB" dirty="0" err="1" smtClean="0"/>
              <a:t>brauchen</a:t>
            </a:r>
            <a:r>
              <a:rPr lang="en-GB" dirty="0" smtClean="0"/>
              <a:t>? </a:t>
            </a:r>
          </a:p>
          <a:p>
            <a:pPr>
              <a:spcBef>
                <a:spcPts val="0"/>
              </a:spcBef>
              <a:spcAft>
                <a:spcPts val="0"/>
              </a:spcAft>
            </a:pPr>
            <a:endParaRPr lang="en-GB" dirty="0" smtClean="0"/>
          </a:p>
          <a:p>
            <a:pPr>
              <a:spcBef>
                <a:spcPts val="0"/>
              </a:spcBef>
              <a:spcAft>
                <a:spcPts val="0"/>
              </a:spcAft>
            </a:pPr>
            <a:endParaRPr lang="en-GB" dirty="0" smtClean="0"/>
          </a:p>
          <a:p>
            <a:pPr>
              <a:spcBef>
                <a:spcPts val="0"/>
              </a:spcBef>
              <a:spcAft>
                <a:spcPts val="0"/>
              </a:spcAft>
              <a:buNone/>
            </a:pPr>
            <a:r>
              <a:rPr lang="en-GB" b="1" dirty="0" err="1" smtClean="0">
                <a:solidFill>
                  <a:schemeClr val="tx1"/>
                </a:solidFill>
              </a:rPr>
              <a:t>Arbeitsanleitung</a:t>
            </a:r>
            <a:endParaRPr lang="en-GB" b="1" dirty="0" smtClean="0">
              <a:solidFill>
                <a:schemeClr val="tx1"/>
              </a:solidFill>
            </a:endParaRPr>
          </a:p>
          <a:p>
            <a:pPr>
              <a:spcBef>
                <a:spcPts val="0"/>
              </a:spcBef>
              <a:spcAft>
                <a:spcPts val="0"/>
              </a:spcAft>
              <a:buNone/>
            </a:pPr>
            <a:r>
              <a:rPr lang="en-GB" dirty="0" err="1" smtClean="0"/>
              <a:t>Schreiben</a:t>
            </a:r>
            <a:r>
              <a:rPr lang="en-GB" dirty="0" smtClean="0"/>
              <a:t> </a:t>
            </a:r>
            <a:r>
              <a:rPr lang="en-GB" dirty="0" err="1" smtClean="0"/>
              <a:t>Sie</a:t>
            </a:r>
            <a:r>
              <a:rPr lang="en-GB" dirty="0"/>
              <a:t> </a:t>
            </a:r>
            <a:r>
              <a:rPr lang="en-GB" dirty="0" err="1" smtClean="0"/>
              <a:t>soviele</a:t>
            </a:r>
            <a:r>
              <a:rPr lang="en-GB" dirty="0" smtClean="0"/>
              <a:t> </a:t>
            </a:r>
            <a:r>
              <a:rPr lang="en-GB" dirty="0" err="1" smtClean="0"/>
              <a:t>Ideen</a:t>
            </a:r>
            <a:r>
              <a:rPr lang="en-GB" dirty="0" smtClean="0"/>
              <a:t> </a:t>
            </a:r>
            <a:r>
              <a:rPr lang="en-GB" dirty="0" err="1" smtClean="0"/>
              <a:t>wir</a:t>
            </a:r>
            <a:r>
              <a:rPr lang="en-GB" dirty="0" smtClean="0"/>
              <a:t> </a:t>
            </a:r>
            <a:r>
              <a:rPr lang="en-GB" dirty="0" err="1" smtClean="0"/>
              <a:t>möglich</a:t>
            </a:r>
            <a:r>
              <a:rPr lang="en-GB" dirty="0" smtClean="0"/>
              <a:t> </a:t>
            </a:r>
            <a:r>
              <a:rPr lang="en-GB" dirty="0" err="1" smtClean="0"/>
              <a:t>innerhalb</a:t>
            </a:r>
            <a:r>
              <a:rPr lang="en-GB" dirty="0" smtClean="0"/>
              <a:t> von </a:t>
            </a:r>
            <a:r>
              <a:rPr lang="en-GB" dirty="0" err="1" smtClean="0"/>
              <a:t>zwei</a:t>
            </a:r>
            <a:r>
              <a:rPr lang="en-GB" dirty="0" smtClean="0"/>
              <a:t> </a:t>
            </a:r>
            <a:r>
              <a:rPr lang="en-GB" dirty="0" err="1" smtClean="0"/>
              <a:t>Minuten</a:t>
            </a:r>
            <a:r>
              <a:rPr lang="en-GB" dirty="0" smtClean="0"/>
              <a:t> auf </a:t>
            </a:r>
            <a:r>
              <a:rPr lang="en-GB" dirty="0" err="1" smtClean="0"/>
              <a:t>ein</a:t>
            </a:r>
            <a:r>
              <a:rPr lang="en-GB" dirty="0" smtClean="0"/>
              <a:t> Blatt Papier</a:t>
            </a:r>
          </a:p>
          <a:p>
            <a:pPr>
              <a:spcBef>
                <a:spcPts val="0"/>
              </a:spcBef>
              <a:spcAft>
                <a:spcPts val="0"/>
              </a:spcAft>
              <a:buNone/>
            </a:pPr>
            <a:endParaRPr lang="en-GB" dirty="0" smtClean="0"/>
          </a:p>
          <a:p>
            <a:pPr>
              <a:spcBef>
                <a:spcPts val="0"/>
              </a:spcBef>
              <a:spcAft>
                <a:spcPts val="0"/>
              </a:spcAft>
              <a:buNone/>
            </a:pPr>
            <a:r>
              <a:rPr lang="en-GB" b="1" dirty="0" err="1" smtClean="0">
                <a:solidFill>
                  <a:schemeClr val="tx1"/>
                </a:solidFill>
              </a:rPr>
              <a:t>Praktische</a:t>
            </a:r>
            <a:r>
              <a:rPr lang="en-GB" b="1" dirty="0" smtClean="0">
                <a:solidFill>
                  <a:schemeClr val="tx1"/>
                </a:solidFill>
              </a:rPr>
              <a:t> </a:t>
            </a:r>
            <a:r>
              <a:rPr lang="en-GB" b="1" dirty="0" err="1" smtClean="0">
                <a:solidFill>
                  <a:schemeClr val="tx1"/>
                </a:solidFill>
              </a:rPr>
              <a:t>Aspekte</a:t>
            </a:r>
            <a:endParaRPr lang="en-GB" b="1" dirty="0" smtClean="0">
              <a:solidFill>
                <a:schemeClr val="tx1"/>
              </a:solidFill>
            </a:endParaRPr>
          </a:p>
          <a:p>
            <a:pPr>
              <a:spcBef>
                <a:spcPts val="0"/>
              </a:spcBef>
              <a:spcAft>
                <a:spcPts val="0"/>
              </a:spcAft>
              <a:buNone/>
            </a:pPr>
            <a:r>
              <a:rPr lang="en-GB" dirty="0" err="1" smtClean="0"/>
              <a:t>Kreativität</a:t>
            </a:r>
            <a:r>
              <a:rPr lang="en-GB" dirty="0" smtClean="0"/>
              <a:t> </a:t>
            </a:r>
            <a:r>
              <a:rPr lang="en-GB" dirty="0" err="1" smtClean="0"/>
              <a:t>ankurbeln</a:t>
            </a:r>
            <a:r>
              <a:rPr lang="en-GB" dirty="0" smtClean="0"/>
              <a:t> und </a:t>
            </a:r>
            <a:r>
              <a:rPr lang="en-GB" dirty="0" err="1" smtClean="0"/>
              <a:t>über</a:t>
            </a:r>
            <a:r>
              <a:rPr lang="en-GB" dirty="0" smtClean="0"/>
              <a:t> so </a:t>
            </a:r>
            <a:r>
              <a:rPr lang="en-GB" dirty="0" err="1" smtClean="0"/>
              <a:t>viele</a:t>
            </a:r>
            <a:r>
              <a:rPr lang="en-GB" dirty="0" smtClean="0"/>
              <a:t> </a:t>
            </a:r>
            <a:r>
              <a:rPr lang="en-GB" dirty="0" err="1" smtClean="0"/>
              <a:t>wie</a:t>
            </a:r>
            <a:r>
              <a:rPr lang="en-GB" dirty="0" smtClean="0"/>
              <a:t> </a:t>
            </a:r>
            <a:r>
              <a:rPr lang="en-GB" dirty="0" err="1" smtClean="0"/>
              <a:t>mögliche</a:t>
            </a:r>
            <a:r>
              <a:rPr lang="en-GB" dirty="0" smtClean="0"/>
              <a:t> </a:t>
            </a:r>
            <a:r>
              <a:rPr lang="en-GB" dirty="0" err="1" smtClean="0"/>
              <a:t>Lösungen</a:t>
            </a:r>
            <a:r>
              <a:rPr lang="en-GB" dirty="0" smtClean="0"/>
              <a:t> </a:t>
            </a:r>
            <a:r>
              <a:rPr lang="en-GB" dirty="0" err="1" smtClean="0"/>
              <a:t>für</a:t>
            </a:r>
            <a:r>
              <a:rPr lang="en-GB" dirty="0" smtClean="0"/>
              <a:t> </a:t>
            </a:r>
            <a:r>
              <a:rPr lang="en-GB" dirty="0" err="1" smtClean="0"/>
              <a:t>ein</a:t>
            </a:r>
            <a:r>
              <a:rPr lang="en-GB" dirty="0" smtClean="0"/>
              <a:t> </a:t>
            </a:r>
            <a:r>
              <a:rPr lang="en-GB" dirty="0" err="1" smtClean="0"/>
              <a:t>einziges</a:t>
            </a:r>
            <a:r>
              <a:rPr lang="en-GB" dirty="0" smtClean="0"/>
              <a:t> Problem </a:t>
            </a:r>
            <a:r>
              <a:rPr lang="en-GB" dirty="0" err="1" smtClean="0"/>
              <a:t>nachdenken</a:t>
            </a:r>
            <a:endParaRPr lang="en-GB" dirty="0" smtClean="0"/>
          </a:p>
          <a:p>
            <a:pPr>
              <a:spcBef>
                <a:spcPts val="0"/>
              </a:spcBef>
              <a:spcAft>
                <a:spcPts val="0"/>
              </a:spcAft>
              <a:buNone/>
            </a:pPr>
            <a:endParaRPr lang="en-GB" dirty="0" smtClean="0"/>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GB" dirty="0" err="1" smtClean="0"/>
              <a:t>Schöpferische</a:t>
            </a:r>
            <a:r>
              <a:rPr lang="en-GB" dirty="0" smtClean="0"/>
              <a:t> </a:t>
            </a:r>
            <a:r>
              <a:rPr lang="en-GB" dirty="0" err="1" smtClean="0"/>
              <a:t>Wahrnehmung</a:t>
            </a:r>
            <a:endParaRPr lang="en-GB" dirty="0"/>
          </a:p>
        </p:txBody>
      </p:sp>
      <p:sp>
        <p:nvSpPr>
          <p:cNvPr id="3" name="Ograda vsebine 2"/>
          <p:cNvSpPr>
            <a:spLocks noGrp="1"/>
          </p:cNvSpPr>
          <p:nvPr>
            <p:ph idx="1"/>
          </p:nvPr>
        </p:nvSpPr>
        <p:spPr>
          <a:xfrm>
            <a:off x="900113" y="1759670"/>
            <a:ext cx="10599812" cy="1838499"/>
          </a:xfrm>
        </p:spPr>
        <p:txBody>
          <a:bodyPr>
            <a:normAutofit/>
          </a:bodyPr>
          <a:lstStyle/>
          <a:p>
            <a:pPr marL="0" lvl="0" indent="0">
              <a:spcBef>
                <a:spcPts val="0"/>
              </a:spcBef>
              <a:spcAft>
                <a:spcPts val="0"/>
              </a:spcAft>
              <a:buClr>
                <a:srgbClr val="344068"/>
              </a:buClr>
              <a:buSzPct val="70000"/>
              <a:buNone/>
            </a:pPr>
            <a:r>
              <a:rPr lang="en-GB" sz="1800" b="1" dirty="0" err="1" smtClean="0">
                <a:solidFill>
                  <a:prstClr val="black"/>
                </a:solidFill>
              </a:rPr>
              <a:t>Aufgabe</a:t>
            </a:r>
            <a:endParaRPr lang="en-GB" sz="1800" b="1" dirty="0" smtClean="0">
              <a:solidFill>
                <a:prstClr val="black"/>
              </a:solidFill>
            </a:endParaRPr>
          </a:p>
          <a:p>
            <a:pPr marL="177800" indent="-177800">
              <a:spcBef>
                <a:spcPts val="0"/>
              </a:spcBef>
              <a:spcAft>
                <a:spcPts val="0"/>
              </a:spcAft>
              <a:buClr>
                <a:schemeClr val="tx1"/>
              </a:buClr>
              <a:buFont typeface="Arial" pitchFamily="34" charset="0"/>
              <a:buChar char="•"/>
            </a:pPr>
            <a:r>
              <a:rPr lang="de-AT" sz="1800" dirty="0"/>
              <a:t>Verwenden Sie ein Objekt (Ast, Blätter, Rinde, Armbanduhr - es sollten so viele Details, wie möglich, sichtbar sein) oder ein Bild (wie das hier unten), und schauen es so genau an, dann schreiben, Sie, was Sie sehen (in Stichworten).</a:t>
            </a:r>
          </a:p>
          <a:p>
            <a:pPr marL="177800" indent="-177800">
              <a:spcBef>
                <a:spcPts val="0"/>
              </a:spcBef>
              <a:spcAft>
                <a:spcPts val="0"/>
              </a:spcAft>
              <a:buClr>
                <a:schemeClr val="tx1"/>
              </a:buClr>
              <a:buFont typeface="Arial" pitchFamily="34" charset="0"/>
              <a:buChar char="•"/>
            </a:pPr>
            <a:r>
              <a:rPr lang="de-AT" sz="1800" dirty="0" smtClean="0"/>
              <a:t>Dann </a:t>
            </a:r>
            <a:r>
              <a:rPr lang="de-AT" sz="1800" dirty="0"/>
              <a:t>schauen Sie, ob sie noch etwas völlig Neues darin sehen können, z.B. bei einem Detail / beim Muster. </a:t>
            </a:r>
          </a:p>
          <a:p>
            <a:pPr marL="177800" indent="-177800">
              <a:spcBef>
                <a:spcPts val="0"/>
              </a:spcBef>
              <a:spcAft>
                <a:spcPts val="0"/>
              </a:spcAft>
              <a:buClr>
                <a:schemeClr val="tx1"/>
              </a:buClr>
              <a:buFont typeface="Arial" pitchFamily="34" charset="0"/>
              <a:buChar char="•"/>
            </a:pPr>
            <a:r>
              <a:rPr lang="de-AT" sz="1800" dirty="0" smtClean="0"/>
              <a:t>Wiederholen </a:t>
            </a:r>
            <a:r>
              <a:rPr lang="de-AT" sz="1800" dirty="0"/>
              <a:t>Sie den Vorgang, bis es nicht mehr weiter geht. </a:t>
            </a:r>
          </a:p>
          <a:p>
            <a:pPr marL="177800" indent="-177800">
              <a:spcBef>
                <a:spcPts val="0"/>
              </a:spcBef>
              <a:spcAft>
                <a:spcPts val="0"/>
              </a:spcAft>
              <a:buClr>
                <a:schemeClr val="tx1"/>
              </a:buClr>
              <a:buFont typeface="Arial" pitchFamily="34" charset="0"/>
              <a:buChar char="•"/>
            </a:pPr>
            <a:r>
              <a:rPr lang="de-AT" sz="1800" dirty="0" smtClean="0"/>
              <a:t>Dann </a:t>
            </a:r>
            <a:r>
              <a:rPr lang="de-AT" sz="1800" dirty="0"/>
              <a:t>folgt ein Blick auf die </a:t>
            </a:r>
            <a:r>
              <a:rPr lang="de-AT" sz="1800" dirty="0" smtClean="0"/>
              <a:t>Beobachtungen</a:t>
            </a:r>
            <a:endParaRPr lang="en-GB" dirty="0" smtClean="0"/>
          </a:p>
        </p:txBody>
      </p:sp>
      <p:pic>
        <p:nvPicPr>
          <p:cNvPr id="5" name="Slika 4" descr="PA260066"/>
          <p:cNvPicPr/>
          <p:nvPr/>
        </p:nvPicPr>
        <p:blipFill>
          <a:blip r:embed="rId3" cstate="print"/>
          <a:srcRect/>
          <a:stretch>
            <a:fillRect/>
          </a:stretch>
        </p:blipFill>
        <p:spPr bwMode="auto">
          <a:xfrm>
            <a:off x="5734975" y="3684233"/>
            <a:ext cx="6457026" cy="3173768"/>
          </a:xfrm>
          <a:prstGeom prst="rect">
            <a:avLst/>
          </a:prstGeom>
          <a:noFill/>
          <a:ln w="9525">
            <a:noFill/>
            <a:miter lim="800000"/>
            <a:headEnd/>
            <a:tailEnd/>
          </a:ln>
        </p:spPr>
      </p:pic>
      <p:sp>
        <p:nvSpPr>
          <p:cNvPr id="6" name="Ograda vsebine 2"/>
          <p:cNvSpPr txBox="1">
            <a:spLocks/>
          </p:cNvSpPr>
          <p:nvPr/>
        </p:nvSpPr>
        <p:spPr>
          <a:xfrm>
            <a:off x="900113" y="3664308"/>
            <a:ext cx="4834861" cy="2630506"/>
          </a:xfrm>
          <a:prstGeom prst="rect">
            <a:avLst/>
          </a:prstGeom>
        </p:spPr>
        <p:txBody>
          <a:bodyPr vert="horz" lIns="0" tIns="45720" rIns="0" bIns="45720" rtlCol="0">
            <a:noAutofit/>
          </a:bodyPr>
          <a:lstStyle/>
          <a:p>
            <a:r>
              <a:rPr lang="en-GB" b="1" dirty="0" err="1" smtClean="0"/>
              <a:t>Arbeitsanleitung</a:t>
            </a:r>
            <a:endParaRPr lang="en-GB" b="1" dirty="0" smtClean="0"/>
          </a:p>
          <a:p>
            <a:r>
              <a:rPr lang="de-AT" dirty="0" smtClean="0"/>
              <a:t>Die </a:t>
            </a:r>
            <a:r>
              <a:rPr lang="de-AT" dirty="0"/>
              <a:t>Antworten können in Richtung detaillierte biologische Merkmale, Strukturen, abstrakte Konzepte, phantasievolle </a:t>
            </a:r>
            <a:r>
              <a:rPr lang="de-AT" dirty="0" smtClean="0"/>
              <a:t>Antworten</a:t>
            </a:r>
            <a:r>
              <a:rPr lang="de-AT" dirty="0"/>
              <a:t> </a:t>
            </a:r>
            <a:r>
              <a:rPr lang="de-AT" dirty="0" smtClean="0"/>
              <a:t>gehen.</a:t>
            </a:r>
            <a:endParaRPr lang="en-GB" dirty="0" smtClean="0"/>
          </a:p>
          <a:p>
            <a:endParaRPr lang="en-GB" dirty="0" smtClean="0"/>
          </a:p>
          <a:p>
            <a:r>
              <a:rPr lang="en-GB" b="1" dirty="0" err="1" smtClean="0"/>
              <a:t>Praktische</a:t>
            </a:r>
            <a:r>
              <a:rPr lang="en-GB" b="1" dirty="0" smtClean="0"/>
              <a:t> </a:t>
            </a:r>
            <a:r>
              <a:rPr lang="en-GB" b="1" dirty="0" err="1" smtClean="0"/>
              <a:t>Aspekte</a:t>
            </a:r>
            <a:endParaRPr lang="en-GB" b="1" dirty="0" smtClean="0"/>
          </a:p>
          <a:p>
            <a:r>
              <a:rPr lang="de-AT" dirty="0"/>
              <a:t>Stärkung der Beobachtungsfähigkeit - auch die Wahrnehmung von Chancen im Alltag, divergentes Denken und Verknüpfung mit Wissen</a:t>
            </a:r>
            <a:r>
              <a:rPr lang="en-GB" dirty="0" smtClean="0"/>
              <a:t>.</a:t>
            </a:r>
            <a:endParaRPr kumimoji="0" lang="en-GB" b="0" i="0" u="none" strike="noStrike" kern="1200" cap="none" spc="0" normalizeH="0" baseline="0" dirty="0" smtClean="0">
              <a:ln>
                <a:noFill/>
              </a:ln>
              <a:solidFill>
                <a:schemeClr val="tx1">
                  <a:lumMod val="75000"/>
                  <a:lumOff val="25000"/>
                </a:schemeClr>
              </a:solidFill>
              <a:effectLst/>
              <a:uLnTx/>
              <a:uFillTx/>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9602" name="Rectangle 2"/>
          <p:cNvSpPr>
            <a:spLocks noGrp="1" noChangeArrowheads="1"/>
          </p:cNvSpPr>
          <p:nvPr>
            <p:ph type="title"/>
          </p:nvPr>
        </p:nvSpPr>
        <p:spPr/>
        <p:txBody>
          <a:bodyPr/>
          <a:lstStyle/>
          <a:p>
            <a:r>
              <a:rPr lang="en-GB" dirty="0" err="1" smtClean="0"/>
              <a:t>Schöpferische</a:t>
            </a:r>
            <a:r>
              <a:rPr lang="en-GB" dirty="0" smtClean="0"/>
              <a:t> </a:t>
            </a:r>
            <a:r>
              <a:rPr lang="en-GB" dirty="0" err="1" smtClean="0"/>
              <a:t>Wahrnehmung</a:t>
            </a:r>
            <a:r>
              <a:rPr lang="en-GB" dirty="0" smtClean="0"/>
              <a:t> von </a:t>
            </a:r>
            <a:r>
              <a:rPr lang="en-GB" dirty="0" err="1" smtClean="0"/>
              <a:t>jungen</a:t>
            </a:r>
            <a:r>
              <a:rPr lang="en-GB" dirty="0" smtClean="0"/>
              <a:t> </a:t>
            </a:r>
            <a:r>
              <a:rPr lang="en-GB" dirty="0" err="1" smtClean="0"/>
              <a:t>Leuten</a:t>
            </a:r>
            <a:r>
              <a:rPr lang="en-GB" dirty="0" smtClean="0"/>
              <a:t> in der Praxis</a:t>
            </a:r>
            <a:endParaRPr lang="en-GB" dirty="0"/>
          </a:p>
        </p:txBody>
      </p:sp>
      <p:pic>
        <p:nvPicPr>
          <p:cNvPr id="2329604" name="Picture 4"/>
          <p:cNvPicPr>
            <a:picLocks noChangeAspect="1" noChangeArrowheads="1"/>
          </p:cNvPicPr>
          <p:nvPr/>
        </p:nvPicPr>
        <p:blipFill>
          <a:blip r:embed="rId3" cstate="print"/>
          <a:srcRect l="19247" t="57332" r="11125" b="28903"/>
          <a:stretch>
            <a:fillRect/>
          </a:stretch>
        </p:blipFill>
        <p:spPr bwMode="auto">
          <a:xfrm>
            <a:off x="5598971" y="2120412"/>
            <a:ext cx="5782203" cy="1251857"/>
          </a:xfrm>
          <a:prstGeom prst="rect">
            <a:avLst/>
          </a:prstGeom>
          <a:noFill/>
          <a:ln w="9525" algn="ctr">
            <a:noFill/>
            <a:miter lim="800000"/>
            <a:headEnd/>
            <a:tailEnd/>
          </a:ln>
          <a:effectLst/>
        </p:spPr>
      </p:pic>
      <p:pic>
        <p:nvPicPr>
          <p:cNvPr id="2329605" name="Picture 5"/>
          <p:cNvPicPr>
            <a:picLocks noChangeAspect="1" noChangeArrowheads="1"/>
          </p:cNvPicPr>
          <p:nvPr/>
        </p:nvPicPr>
        <p:blipFill>
          <a:blip r:embed="rId3" cstate="print"/>
          <a:srcRect l="19247" t="71506" r="11125" b="8214"/>
          <a:stretch>
            <a:fillRect/>
          </a:stretch>
        </p:blipFill>
        <p:spPr bwMode="auto">
          <a:xfrm>
            <a:off x="5595171" y="3672115"/>
            <a:ext cx="5786003" cy="1844450"/>
          </a:xfrm>
          <a:prstGeom prst="rect">
            <a:avLst/>
          </a:prstGeom>
          <a:noFill/>
          <a:ln w="9525" algn="ctr">
            <a:noFill/>
            <a:miter lim="800000"/>
            <a:headEnd/>
            <a:tailEnd/>
          </a:ln>
          <a:effectLst/>
        </p:spPr>
      </p:pic>
      <p:pic>
        <p:nvPicPr>
          <p:cNvPr id="98306" name="Picture 2" descr="Spirit and Opportunity Rovers"/>
          <p:cNvPicPr>
            <a:picLocks noChangeAspect="1" noChangeArrowheads="1"/>
          </p:cNvPicPr>
          <p:nvPr/>
        </p:nvPicPr>
        <p:blipFill>
          <a:blip r:embed="rId4"/>
          <a:srcRect/>
          <a:stretch>
            <a:fillRect/>
          </a:stretch>
        </p:blipFill>
        <p:spPr bwMode="auto">
          <a:xfrm>
            <a:off x="1097280" y="2123866"/>
            <a:ext cx="4240874" cy="3392699"/>
          </a:xfrm>
          <a:prstGeom prst="rect">
            <a:avLst/>
          </a:prstGeom>
          <a:noFill/>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GB" dirty="0" err="1" smtClean="0"/>
              <a:t>Neuanordnung</a:t>
            </a:r>
            <a:r>
              <a:rPr lang="en-GB" dirty="0" smtClean="0"/>
              <a:t> </a:t>
            </a:r>
            <a:r>
              <a:rPr lang="en-GB" dirty="0" err="1" smtClean="0"/>
              <a:t>eines</a:t>
            </a:r>
            <a:r>
              <a:rPr lang="en-GB" dirty="0" smtClean="0"/>
              <a:t> Texts</a:t>
            </a:r>
            <a:endParaRPr lang="en-GB" dirty="0"/>
          </a:p>
        </p:txBody>
      </p:sp>
      <p:sp>
        <p:nvSpPr>
          <p:cNvPr id="3" name="Ograda vsebine 2"/>
          <p:cNvSpPr>
            <a:spLocks noGrp="1"/>
          </p:cNvSpPr>
          <p:nvPr>
            <p:ph idx="1"/>
          </p:nvPr>
        </p:nvSpPr>
        <p:spPr>
          <a:xfrm>
            <a:off x="1097280" y="1845733"/>
            <a:ext cx="10058400" cy="4346519"/>
          </a:xfrm>
        </p:spPr>
        <p:txBody>
          <a:bodyPr>
            <a:noAutofit/>
          </a:bodyPr>
          <a:lstStyle/>
          <a:p>
            <a:pPr>
              <a:spcBef>
                <a:spcPts val="0"/>
              </a:spcBef>
              <a:spcAft>
                <a:spcPts val="0"/>
              </a:spcAft>
            </a:pPr>
            <a:r>
              <a:rPr lang="en-GB" b="1" dirty="0" err="1" smtClean="0">
                <a:solidFill>
                  <a:schemeClr val="tx1"/>
                </a:solidFill>
              </a:rPr>
              <a:t>Aufgabe</a:t>
            </a:r>
            <a:endParaRPr lang="en-GB" b="1" dirty="0" smtClean="0">
              <a:solidFill>
                <a:schemeClr val="tx1"/>
              </a:solidFill>
            </a:endParaRPr>
          </a:p>
          <a:p>
            <a:pPr lvl="0">
              <a:spcBef>
                <a:spcPts val="0"/>
              </a:spcBef>
              <a:spcAft>
                <a:spcPts val="0"/>
              </a:spcAft>
            </a:pPr>
            <a:r>
              <a:rPr lang="de-AT" dirty="0"/>
              <a:t>Es gibt eine Reihe von Wörtern zur Verfügung, denen wir Verben, Konjunktionen, Gedanken hinzufügen können... Aus ihnen (oder einem Teil von ihnen), müssen so viele Sätze wie möglich gebildet werden.</a:t>
            </a:r>
          </a:p>
          <a:p>
            <a:pPr lvl="0">
              <a:spcBef>
                <a:spcPts val="0"/>
              </a:spcBef>
              <a:spcAft>
                <a:spcPts val="0"/>
              </a:spcAft>
            </a:pPr>
            <a:r>
              <a:rPr lang="de-AT" dirty="0" smtClean="0"/>
              <a:t>Einige </a:t>
            </a:r>
            <a:r>
              <a:rPr lang="de-AT" dirty="0"/>
              <a:t>Ergebnisse werden vorgestellt. Man kann prüfen, wer 3, 4, 5, 7, 9 oder mehr sinnvolle Sätze geschafft hat. Je mehr gemacht wurden, desto größer ist die Kreativität. Es macht Sinn, die Besten zu präsentieren.</a:t>
            </a:r>
            <a:endParaRPr lang="en-GB" dirty="0" smtClean="0"/>
          </a:p>
          <a:p>
            <a:r>
              <a:rPr lang="en-GB" b="1" dirty="0" err="1"/>
              <a:t>Arbeitsanleitung</a:t>
            </a:r>
            <a:endParaRPr lang="en-GB" b="1" dirty="0"/>
          </a:p>
          <a:p>
            <a:pPr lvl="0">
              <a:spcBef>
                <a:spcPts val="0"/>
              </a:spcBef>
              <a:spcAft>
                <a:spcPts val="0"/>
              </a:spcAft>
            </a:pPr>
            <a:r>
              <a:rPr lang="en-GB" dirty="0" err="1" smtClean="0"/>
              <a:t>Wörter</a:t>
            </a:r>
            <a:r>
              <a:rPr lang="en-GB" dirty="0" smtClean="0"/>
              <a:t> (</a:t>
            </a:r>
            <a:r>
              <a:rPr lang="en-GB" dirty="0" err="1" smtClean="0"/>
              <a:t>Beispiele</a:t>
            </a:r>
            <a:r>
              <a:rPr lang="en-GB" dirty="0" smtClean="0"/>
              <a:t>): </a:t>
            </a:r>
            <a:r>
              <a:rPr lang="en-GB" dirty="0" err="1" smtClean="0"/>
              <a:t>Fahrrad</a:t>
            </a:r>
            <a:r>
              <a:rPr lang="en-GB" dirty="0" smtClean="0"/>
              <a:t>, </a:t>
            </a:r>
            <a:r>
              <a:rPr lang="en-GB" dirty="0" err="1" smtClean="0"/>
              <a:t>Sonne</a:t>
            </a:r>
            <a:r>
              <a:rPr lang="en-GB" dirty="0" smtClean="0"/>
              <a:t>, </a:t>
            </a:r>
            <a:r>
              <a:rPr lang="en-GB" dirty="0" err="1" smtClean="0"/>
              <a:t>Sonnenbrille</a:t>
            </a:r>
            <a:r>
              <a:rPr lang="en-GB" dirty="0" smtClean="0"/>
              <a:t>, </a:t>
            </a:r>
            <a:r>
              <a:rPr lang="en-GB" dirty="0" err="1" smtClean="0"/>
              <a:t>Straße</a:t>
            </a:r>
            <a:r>
              <a:rPr lang="en-GB" dirty="0" smtClean="0"/>
              <a:t>, </a:t>
            </a:r>
            <a:r>
              <a:rPr lang="en-GB" dirty="0" err="1" smtClean="0"/>
              <a:t>Landschaft</a:t>
            </a:r>
            <a:r>
              <a:rPr lang="en-GB" dirty="0" smtClean="0"/>
              <a:t>, </a:t>
            </a:r>
            <a:r>
              <a:rPr lang="en-GB" dirty="0" err="1" smtClean="0"/>
              <a:t>Fluß</a:t>
            </a:r>
            <a:r>
              <a:rPr lang="en-GB" dirty="0" smtClean="0"/>
              <a:t>, </a:t>
            </a:r>
            <a:r>
              <a:rPr lang="en-GB" dirty="0" err="1" smtClean="0"/>
              <a:t>stehen</a:t>
            </a:r>
            <a:r>
              <a:rPr lang="en-GB" dirty="0" smtClean="0"/>
              <a:t>, </a:t>
            </a:r>
            <a:r>
              <a:rPr lang="en-GB" dirty="0" err="1" smtClean="0"/>
              <a:t>liegen</a:t>
            </a:r>
            <a:r>
              <a:rPr lang="en-GB" dirty="0" smtClean="0"/>
              <a:t> – z. B.  Das </a:t>
            </a:r>
            <a:r>
              <a:rPr lang="en-GB" dirty="0" err="1" smtClean="0"/>
              <a:t>Fahrrad</a:t>
            </a:r>
            <a:r>
              <a:rPr lang="en-GB" dirty="0" smtClean="0"/>
              <a:t> </a:t>
            </a:r>
            <a:r>
              <a:rPr lang="en-GB" dirty="0" err="1" smtClean="0"/>
              <a:t>steht</a:t>
            </a:r>
            <a:r>
              <a:rPr lang="en-GB" dirty="0" smtClean="0"/>
              <a:t> in der </a:t>
            </a:r>
            <a:r>
              <a:rPr lang="en-GB" dirty="0" err="1" smtClean="0"/>
              <a:t>Sonne</a:t>
            </a:r>
            <a:r>
              <a:rPr lang="en-GB" dirty="0" smtClean="0"/>
              <a:t>, </a:t>
            </a:r>
            <a:r>
              <a:rPr lang="en-GB" dirty="0" err="1" smtClean="0"/>
              <a:t>mit</a:t>
            </a:r>
            <a:r>
              <a:rPr lang="en-GB" dirty="0" smtClean="0"/>
              <a:t> </a:t>
            </a:r>
            <a:r>
              <a:rPr lang="en-GB" dirty="0" err="1" smtClean="0"/>
              <a:t>Sonnenbrillen</a:t>
            </a:r>
            <a:r>
              <a:rPr lang="en-GB" dirty="0" smtClean="0"/>
              <a:t> </a:t>
            </a:r>
            <a:r>
              <a:rPr lang="en-GB" dirty="0" err="1" smtClean="0"/>
              <a:t>darauf</a:t>
            </a:r>
            <a:r>
              <a:rPr lang="en-GB" dirty="0" smtClean="0"/>
              <a:t>. </a:t>
            </a:r>
          </a:p>
          <a:p>
            <a:pPr lvl="0">
              <a:spcBef>
                <a:spcPts val="0"/>
              </a:spcBef>
              <a:spcAft>
                <a:spcPts val="0"/>
              </a:spcAft>
            </a:pPr>
            <a:endParaRPr lang="en-GB" dirty="0" smtClean="0"/>
          </a:p>
          <a:p>
            <a:r>
              <a:rPr lang="en-GB" b="1" dirty="0" err="1"/>
              <a:t>Praktische</a:t>
            </a:r>
            <a:r>
              <a:rPr lang="en-GB" b="1" dirty="0"/>
              <a:t> </a:t>
            </a:r>
            <a:r>
              <a:rPr lang="en-GB" b="1" dirty="0" err="1"/>
              <a:t>Aspekte</a:t>
            </a:r>
            <a:endParaRPr lang="en-GB" b="1" dirty="0"/>
          </a:p>
          <a:p>
            <a:pPr>
              <a:spcBef>
                <a:spcPts val="0"/>
              </a:spcBef>
              <a:spcAft>
                <a:spcPts val="0"/>
              </a:spcAft>
            </a:pPr>
            <a:r>
              <a:rPr lang="de-AT" dirty="0"/>
              <a:t>Stärkung der Phantasie und </a:t>
            </a:r>
            <a:r>
              <a:rPr lang="de-AT" dirty="0" smtClean="0"/>
              <a:t>der </a:t>
            </a:r>
            <a:r>
              <a:rPr lang="de-AT" dirty="0"/>
              <a:t>Fähigkeit, vorhandene Ressourcen für die Lösung </a:t>
            </a:r>
            <a:r>
              <a:rPr lang="de-AT" dirty="0" smtClean="0"/>
              <a:t>von </a:t>
            </a:r>
            <a:r>
              <a:rPr lang="de-AT" dirty="0"/>
              <a:t>konkreten Herausforderungen in einer kreativen Art und Weise zu verwenden.</a:t>
            </a:r>
            <a:endParaRPr lang="en-GB" dirty="0" smtClean="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GB" dirty="0" err="1" smtClean="0"/>
              <a:t>Divergente</a:t>
            </a:r>
            <a:r>
              <a:rPr lang="en-GB" dirty="0" smtClean="0"/>
              <a:t> </a:t>
            </a:r>
            <a:r>
              <a:rPr lang="en-GB" dirty="0" err="1" smtClean="0"/>
              <a:t>Aufgaben</a:t>
            </a:r>
            <a:endParaRPr lang="en-GB" dirty="0"/>
          </a:p>
        </p:txBody>
      </p:sp>
      <p:sp>
        <p:nvSpPr>
          <p:cNvPr id="3" name="Ograda vsebine 2"/>
          <p:cNvSpPr>
            <a:spLocks noGrp="1"/>
          </p:cNvSpPr>
          <p:nvPr>
            <p:ph idx="1"/>
          </p:nvPr>
        </p:nvSpPr>
        <p:spPr/>
        <p:txBody>
          <a:bodyPr>
            <a:normAutofit lnSpcReduction="10000"/>
          </a:bodyPr>
          <a:lstStyle/>
          <a:p>
            <a:pPr>
              <a:spcBef>
                <a:spcPts val="0"/>
              </a:spcBef>
              <a:spcAft>
                <a:spcPts val="0"/>
              </a:spcAft>
            </a:pPr>
            <a:r>
              <a:rPr lang="en-GB" b="1" dirty="0" err="1" smtClean="0">
                <a:solidFill>
                  <a:schemeClr val="tx1"/>
                </a:solidFill>
              </a:rPr>
              <a:t>Aufgabenstellung</a:t>
            </a:r>
            <a:endParaRPr lang="en-GB" b="1" dirty="0" smtClean="0">
              <a:solidFill>
                <a:schemeClr val="tx1"/>
              </a:solidFill>
            </a:endParaRPr>
          </a:p>
          <a:p>
            <a:pPr>
              <a:spcBef>
                <a:spcPts val="0"/>
              </a:spcBef>
              <a:spcAft>
                <a:spcPts val="0"/>
              </a:spcAft>
            </a:pPr>
            <a:r>
              <a:rPr lang="en-GB" dirty="0" smtClean="0"/>
              <a:t>Machen </a:t>
            </a:r>
            <a:r>
              <a:rPr lang="en-GB" dirty="0" err="1" smtClean="0"/>
              <a:t>Sie</a:t>
            </a:r>
            <a:r>
              <a:rPr lang="en-GB" dirty="0" smtClean="0"/>
              <a:t> </a:t>
            </a:r>
            <a:r>
              <a:rPr lang="en-GB" dirty="0" err="1" smtClean="0"/>
              <a:t>zumindest</a:t>
            </a:r>
            <a:r>
              <a:rPr lang="en-GB" dirty="0" smtClean="0"/>
              <a:t> </a:t>
            </a:r>
            <a:r>
              <a:rPr lang="en-GB" dirty="0" err="1" smtClean="0"/>
              <a:t>drei</a:t>
            </a:r>
            <a:r>
              <a:rPr lang="en-GB" dirty="0" smtClean="0"/>
              <a:t> </a:t>
            </a:r>
            <a:r>
              <a:rPr lang="en-GB" dirty="0" err="1" smtClean="0"/>
              <a:t>Vorschläge</a:t>
            </a:r>
            <a:r>
              <a:rPr lang="en-GB" dirty="0" smtClean="0"/>
              <a:t>, </a:t>
            </a:r>
            <a:r>
              <a:rPr lang="en-GB" dirty="0" err="1" smtClean="0"/>
              <a:t>wie</a:t>
            </a:r>
            <a:r>
              <a:rPr lang="en-GB" dirty="0" smtClean="0"/>
              <a:t> man </a:t>
            </a:r>
            <a:r>
              <a:rPr lang="en-GB" dirty="0" err="1" smtClean="0"/>
              <a:t>ihre</a:t>
            </a:r>
            <a:r>
              <a:rPr lang="en-GB" dirty="0" smtClean="0"/>
              <a:t> </a:t>
            </a:r>
            <a:r>
              <a:rPr lang="en-GB" dirty="0" err="1" smtClean="0"/>
              <a:t>Heimatstadt</a:t>
            </a:r>
            <a:r>
              <a:rPr lang="en-GB" dirty="0" smtClean="0"/>
              <a:t> </a:t>
            </a:r>
            <a:r>
              <a:rPr lang="en-GB" dirty="0" err="1" smtClean="0"/>
              <a:t>umbenennen</a:t>
            </a:r>
            <a:r>
              <a:rPr lang="en-GB" dirty="0" smtClean="0"/>
              <a:t> </a:t>
            </a:r>
            <a:r>
              <a:rPr lang="en-GB" dirty="0" err="1" smtClean="0"/>
              <a:t>sollte</a:t>
            </a:r>
            <a:r>
              <a:rPr lang="en-GB" dirty="0" smtClean="0"/>
              <a:t>. Die </a:t>
            </a:r>
            <a:r>
              <a:rPr lang="en-GB" dirty="0" err="1" smtClean="0"/>
              <a:t>Vorschläge</a:t>
            </a:r>
            <a:r>
              <a:rPr lang="en-GB" dirty="0" smtClean="0"/>
              <a:t> </a:t>
            </a:r>
            <a:r>
              <a:rPr lang="en-GB" dirty="0" err="1" smtClean="0"/>
              <a:t>müssen</a:t>
            </a:r>
            <a:r>
              <a:rPr lang="en-GB" dirty="0" smtClean="0"/>
              <a:t> </a:t>
            </a:r>
            <a:r>
              <a:rPr lang="en-GB" dirty="0" err="1" smtClean="0"/>
              <a:t>begründet</a:t>
            </a:r>
            <a:r>
              <a:rPr lang="en-GB" dirty="0" smtClean="0"/>
              <a:t> </a:t>
            </a:r>
            <a:r>
              <a:rPr lang="en-GB" dirty="0" err="1" smtClean="0"/>
              <a:t>werden</a:t>
            </a:r>
            <a:r>
              <a:rPr lang="en-GB" dirty="0" smtClean="0"/>
              <a:t>. </a:t>
            </a:r>
          </a:p>
          <a:p>
            <a:pPr>
              <a:spcBef>
                <a:spcPts val="0"/>
              </a:spcBef>
              <a:spcAft>
                <a:spcPts val="0"/>
              </a:spcAft>
            </a:pPr>
            <a:r>
              <a:rPr lang="en-GB" dirty="0" smtClean="0"/>
              <a:t> </a:t>
            </a:r>
          </a:p>
          <a:p>
            <a:pPr>
              <a:spcBef>
                <a:spcPts val="0"/>
              </a:spcBef>
              <a:spcAft>
                <a:spcPts val="0"/>
              </a:spcAft>
            </a:pPr>
            <a:r>
              <a:rPr lang="en-GB" b="1" dirty="0" err="1" smtClean="0"/>
              <a:t>Arbeitsanleitung</a:t>
            </a:r>
            <a:endParaRPr lang="en-GB" b="1" dirty="0" smtClean="0"/>
          </a:p>
          <a:p>
            <a:pPr>
              <a:spcBef>
                <a:spcPts val="0"/>
              </a:spcBef>
              <a:spcAft>
                <a:spcPts val="0"/>
              </a:spcAft>
            </a:pPr>
            <a:r>
              <a:rPr lang="en-GB" dirty="0" err="1" smtClean="0"/>
              <a:t>Berücksichten</a:t>
            </a:r>
            <a:r>
              <a:rPr lang="en-GB" dirty="0" smtClean="0"/>
              <a:t> </a:t>
            </a:r>
            <a:r>
              <a:rPr lang="en-GB" dirty="0" err="1" smtClean="0"/>
              <a:t>Sie</a:t>
            </a:r>
            <a:r>
              <a:rPr lang="en-GB" dirty="0" smtClean="0"/>
              <a:t> die </a:t>
            </a:r>
            <a:r>
              <a:rPr lang="en-GB" dirty="0" err="1" smtClean="0"/>
              <a:t>Besonderheiten</a:t>
            </a:r>
            <a:r>
              <a:rPr lang="en-GB" dirty="0" smtClean="0"/>
              <a:t> der </a:t>
            </a:r>
            <a:r>
              <a:rPr lang="en-GB" dirty="0" err="1" smtClean="0"/>
              <a:t>jeweiligen</a:t>
            </a:r>
            <a:r>
              <a:rPr lang="en-GB" dirty="0" smtClean="0"/>
              <a:t> </a:t>
            </a:r>
            <a:r>
              <a:rPr lang="en-GB" dirty="0" err="1" smtClean="0"/>
              <a:t>Stadt</a:t>
            </a:r>
            <a:r>
              <a:rPr lang="en-GB" dirty="0" smtClean="0"/>
              <a:t>, </a:t>
            </a:r>
            <a:r>
              <a:rPr lang="en-GB" dirty="0" err="1" smtClean="0"/>
              <a:t>Naturgegebenheiten</a:t>
            </a:r>
            <a:r>
              <a:rPr lang="en-GB" dirty="0" smtClean="0"/>
              <a:t>, </a:t>
            </a:r>
            <a:r>
              <a:rPr lang="en-GB" dirty="0" err="1" smtClean="0"/>
              <a:t>Attraktionen</a:t>
            </a:r>
            <a:r>
              <a:rPr lang="en-GB" dirty="0" smtClean="0"/>
              <a:t>, </a:t>
            </a:r>
            <a:r>
              <a:rPr lang="en-GB" dirty="0" err="1" smtClean="0"/>
              <a:t>wichtige</a:t>
            </a:r>
            <a:r>
              <a:rPr lang="en-GB" dirty="0" smtClean="0"/>
              <a:t> </a:t>
            </a:r>
            <a:r>
              <a:rPr lang="en-GB" dirty="0" err="1" smtClean="0"/>
              <a:t>touristische</a:t>
            </a:r>
            <a:r>
              <a:rPr lang="en-GB" dirty="0" smtClean="0"/>
              <a:t> </a:t>
            </a:r>
            <a:r>
              <a:rPr lang="en-GB" dirty="0" err="1" smtClean="0"/>
              <a:t>oder</a:t>
            </a:r>
            <a:r>
              <a:rPr lang="en-GB" dirty="0" smtClean="0"/>
              <a:t> </a:t>
            </a:r>
            <a:r>
              <a:rPr lang="en-GB" dirty="0" err="1" smtClean="0"/>
              <a:t>wirtschaftliche</a:t>
            </a:r>
            <a:r>
              <a:rPr lang="en-GB" dirty="0" smtClean="0"/>
              <a:t> </a:t>
            </a:r>
            <a:r>
              <a:rPr lang="en-GB" dirty="0" err="1" smtClean="0"/>
              <a:t>Merkmale</a:t>
            </a:r>
            <a:r>
              <a:rPr lang="en-GB" dirty="0" smtClean="0"/>
              <a:t>, z. B. </a:t>
            </a:r>
            <a:r>
              <a:rPr lang="en-GB" dirty="0" err="1" smtClean="0"/>
              <a:t>im</a:t>
            </a:r>
            <a:r>
              <a:rPr lang="en-GB" dirty="0" smtClean="0"/>
              <a:t> Fall der </a:t>
            </a:r>
            <a:r>
              <a:rPr lang="en-GB" dirty="0" err="1" smtClean="0"/>
              <a:t>Stadt</a:t>
            </a:r>
            <a:r>
              <a:rPr lang="en-GB" dirty="0" smtClean="0"/>
              <a:t> Ljubljana, die am </a:t>
            </a:r>
            <a:r>
              <a:rPr lang="en-GB" dirty="0" err="1" smtClean="0"/>
              <a:t>berühmten</a:t>
            </a:r>
            <a:r>
              <a:rPr lang="en-GB" dirty="0" smtClean="0"/>
              <a:t> </a:t>
            </a:r>
            <a:r>
              <a:rPr lang="en-GB" dirty="0" err="1" smtClean="0"/>
              <a:t>Ljubljansko</a:t>
            </a:r>
            <a:r>
              <a:rPr lang="en-GB" dirty="0" smtClean="0"/>
              <a:t> </a:t>
            </a:r>
            <a:r>
              <a:rPr lang="en-GB" dirty="0" err="1" smtClean="0"/>
              <a:t>barje</a:t>
            </a:r>
            <a:r>
              <a:rPr lang="en-GB" dirty="0" smtClean="0"/>
              <a:t> </a:t>
            </a:r>
            <a:r>
              <a:rPr lang="en-GB" dirty="0"/>
              <a:t> </a:t>
            </a:r>
            <a:r>
              <a:rPr lang="en-GB" dirty="0" err="1" smtClean="0"/>
              <a:t>liegt</a:t>
            </a:r>
            <a:r>
              <a:rPr lang="en-GB" dirty="0" smtClean="0"/>
              <a:t> </a:t>
            </a:r>
            <a:r>
              <a:rPr lang="en-GB" dirty="0" err="1" smtClean="0"/>
              <a:t>könnte</a:t>
            </a:r>
            <a:r>
              <a:rPr lang="en-GB" dirty="0" smtClean="0"/>
              <a:t> man </a:t>
            </a:r>
            <a:r>
              <a:rPr lang="en-GB" dirty="0" err="1" smtClean="0"/>
              <a:t>es</a:t>
            </a:r>
            <a:r>
              <a:rPr lang="en-GB" dirty="0" smtClean="0"/>
              <a:t> </a:t>
            </a:r>
            <a:r>
              <a:rPr lang="en-GB" dirty="0" err="1" smtClean="0"/>
              <a:t>auch</a:t>
            </a:r>
            <a:r>
              <a:rPr lang="en-GB" dirty="0" smtClean="0"/>
              <a:t> </a:t>
            </a:r>
            <a:r>
              <a:rPr lang="en-GB" dirty="0" err="1" smtClean="0"/>
              <a:t>Nebelstadt</a:t>
            </a:r>
            <a:r>
              <a:rPr lang="en-GB" dirty="0"/>
              <a:t> </a:t>
            </a:r>
            <a:r>
              <a:rPr lang="en-GB" dirty="0" err="1" smtClean="0"/>
              <a:t>nennen</a:t>
            </a:r>
            <a:r>
              <a:rPr lang="en-GB" dirty="0" smtClean="0"/>
              <a:t>, </a:t>
            </a:r>
            <a:r>
              <a:rPr lang="en-GB" dirty="0" err="1" smtClean="0"/>
              <a:t>weil</a:t>
            </a:r>
            <a:r>
              <a:rPr lang="en-GB" dirty="0" smtClean="0"/>
              <a:t> </a:t>
            </a:r>
            <a:r>
              <a:rPr lang="en-GB" dirty="0" err="1" smtClean="0"/>
              <a:t>es</a:t>
            </a:r>
            <a:r>
              <a:rPr lang="en-GB" dirty="0" smtClean="0"/>
              <a:t> </a:t>
            </a:r>
            <a:r>
              <a:rPr lang="en-GB" dirty="0" err="1" smtClean="0"/>
              <a:t>dort</a:t>
            </a:r>
            <a:r>
              <a:rPr lang="en-GB" dirty="0" smtClean="0"/>
              <a:t> </a:t>
            </a:r>
            <a:r>
              <a:rPr lang="en-GB" dirty="0" err="1" smtClean="0"/>
              <a:t>imme</a:t>
            </a:r>
            <a:r>
              <a:rPr lang="en-GB" dirty="0" smtClean="0"/>
              <a:t> </a:t>
            </a:r>
            <a:r>
              <a:rPr lang="en-GB" dirty="0" err="1" smtClean="0"/>
              <a:t>sehr</a:t>
            </a:r>
            <a:r>
              <a:rPr lang="en-GB" dirty="0" smtClean="0"/>
              <a:t> </a:t>
            </a:r>
            <a:r>
              <a:rPr lang="en-GB" dirty="0" err="1" smtClean="0"/>
              <a:t>viel</a:t>
            </a:r>
            <a:r>
              <a:rPr lang="en-GB" dirty="0" smtClean="0"/>
              <a:t> </a:t>
            </a:r>
            <a:r>
              <a:rPr lang="en-GB" dirty="0" err="1" smtClean="0"/>
              <a:t>Nebel</a:t>
            </a:r>
            <a:r>
              <a:rPr lang="en-GB" dirty="0" smtClean="0"/>
              <a:t> </a:t>
            </a:r>
            <a:r>
              <a:rPr lang="en-GB" dirty="0" err="1" smtClean="0"/>
              <a:t>gibt</a:t>
            </a:r>
            <a:r>
              <a:rPr lang="en-GB" dirty="0" smtClean="0"/>
              <a:t>.</a:t>
            </a:r>
          </a:p>
          <a:p>
            <a:pPr>
              <a:spcBef>
                <a:spcPts val="0"/>
              </a:spcBef>
              <a:spcAft>
                <a:spcPts val="0"/>
              </a:spcAft>
            </a:pPr>
            <a:endParaRPr lang="en-GB" dirty="0" smtClean="0"/>
          </a:p>
          <a:p>
            <a:pPr>
              <a:spcBef>
                <a:spcPts val="0"/>
              </a:spcBef>
              <a:spcAft>
                <a:spcPts val="0"/>
              </a:spcAft>
            </a:pPr>
            <a:r>
              <a:rPr lang="en-GB" b="1" dirty="0" err="1" smtClean="0"/>
              <a:t>Praktische</a:t>
            </a:r>
            <a:r>
              <a:rPr lang="en-GB" b="1" dirty="0" smtClean="0"/>
              <a:t> </a:t>
            </a:r>
            <a:r>
              <a:rPr lang="en-GB" b="1" dirty="0" err="1" smtClean="0"/>
              <a:t>Aspekte</a:t>
            </a:r>
            <a:endParaRPr lang="en-GB" b="1" dirty="0" smtClean="0"/>
          </a:p>
          <a:p>
            <a:pPr>
              <a:spcBef>
                <a:spcPts val="0"/>
              </a:spcBef>
              <a:spcAft>
                <a:spcPts val="0"/>
              </a:spcAft>
            </a:pPr>
            <a:r>
              <a:rPr lang="en-GB" dirty="0" err="1" smtClean="0"/>
              <a:t>Verwendung</a:t>
            </a:r>
            <a:r>
              <a:rPr lang="en-GB" dirty="0" smtClean="0"/>
              <a:t> von </a:t>
            </a:r>
            <a:r>
              <a:rPr lang="en-GB" dirty="0" err="1" smtClean="0"/>
              <a:t>Wissen</a:t>
            </a:r>
            <a:r>
              <a:rPr lang="en-GB" dirty="0" smtClean="0"/>
              <a:t> in </a:t>
            </a:r>
            <a:r>
              <a:rPr lang="en-GB" dirty="0" err="1" smtClean="0"/>
              <a:t>kreativer</a:t>
            </a:r>
            <a:r>
              <a:rPr lang="en-GB" dirty="0" smtClean="0"/>
              <a:t> Art und Weise</a:t>
            </a:r>
          </a:p>
          <a:p>
            <a:pPr>
              <a:spcBef>
                <a:spcPts val="0"/>
              </a:spcBef>
              <a:spcAft>
                <a:spcPts val="0"/>
              </a:spcAft>
            </a:pPr>
            <a:endParaRPr lang="en-GB" dirty="0" smtClean="0"/>
          </a:p>
          <a:p>
            <a:pPr>
              <a:spcBef>
                <a:spcPts val="0"/>
              </a:spcBef>
              <a:spcAft>
                <a:spcPts val="0"/>
              </a:spcAft>
            </a:pPr>
            <a:endParaRPr lang="en-GB" dirty="0" smtClean="0"/>
          </a:p>
          <a:p>
            <a:pPr lvl="0">
              <a:spcBef>
                <a:spcPts val="0"/>
              </a:spcBef>
              <a:spcAft>
                <a:spcPts val="0"/>
              </a:spcAft>
            </a:pPr>
            <a:r>
              <a:rPr lang="en-GB" dirty="0" smtClean="0"/>
              <a:t> </a:t>
            </a:r>
          </a:p>
          <a:p>
            <a:endParaRPr lang="en-GB" dirty="0"/>
          </a:p>
        </p:txBody>
      </p:sp>
      <p:pic>
        <p:nvPicPr>
          <p:cNvPr id="151554" name="Picture 2"/>
          <p:cNvPicPr>
            <a:picLocks noChangeAspect="1" noChangeArrowheads="1"/>
          </p:cNvPicPr>
          <p:nvPr/>
        </p:nvPicPr>
        <p:blipFill>
          <a:blip r:embed="rId3"/>
          <a:srcRect/>
          <a:stretch>
            <a:fillRect/>
          </a:stretch>
        </p:blipFill>
        <p:spPr bwMode="auto">
          <a:xfrm>
            <a:off x="7100610" y="4013447"/>
            <a:ext cx="2962275" cy="2133600"/>
          </a:xfrm>
          <a:prstGeom prst="rect">
            <a:avLst/>
          </a:prstGeom>
          <a:noFill/>
          <a:ln w="9525">
            <a:noFill/>
            <a:miter lim="800000"/>
            <a:headEnd/>
            <a:tailEnd/>
          </a:ln>
        </p:spPr>
      </p:pic>
      <p:sp>
        <p:nvSpPr>
          <p:cNvPr id="5" name="Rectangle 2"/>
          <p:cNvSpPr txBox="1">
            <a:spLocks noChangeArrowheads="1"/>
          </p:cNvSpPr>
          <p:nvPr/>
        </p:nvSpPr>
        <p:spPr>
          <a:xfrm>
            <a:off x="1228725" y="4780519"/>
            <a:ext cx="3861068" cy="1366528"/>
          </a:xfrm>
          <a:prstGeom prst="rect">
            <a:avLst/>
          </a:prstGeom>
          <a:solidFill>
            <a:srgbClr val="FFC000"/>
          </a:solidFill>
          <a:ln w="9525" algn="ctr">
            <a:noFill/>
            <a:miter lim="800000"/>
            <a:headEnd/>
            <a:tailEnd/>
          </a:ln>
        </p:spPr>
        <p:txBody>
          <a:bodyPr wrap="square">
            <a:spAutoFit/>
          </a:bodyPr>
          <a:lstStyle/>
          <a:p>
            <a:pPr marL="0" marR="0" lvl="1" fontAlgn="auto">
              <a:lnSpc>
                <a:spcPct val="90000"/>
              </a:lnSpc>
              <a:buClr>
                <a:schemeClr val="accent1"/>
              </a:buClr>
              <a:buSzTx/>
              <a:buFont typeface="Calibri" pitchFamily="34" charset="0"/>
              <a:buNone/>
              <a:tabLst/>
              <a:defRPr/>
            </a:pPr>
            <a:r>
              <a:rPr lang="de-AT" sz="1600" dirty="0" smtClean="0"/>
              <a:t>Praktische Arbeit</a:t>
            </a:r>
            <a:r>
              <a:rPr lang="sl-SI" sz="1600" dirty="0" smtClean="0"/>
              <a:t>		</a:t>
            </a:r>
            <a:r>
              <a:rPr lang="sl-SI" sz="2800" b="1" dirty="0" smtClean="0"/>
              <a:t>T </a:t>
            </a:r>
            <a:r>
              <a:rPr lang="sl-SI" sz="1600" dirty="0" smtClean="0"/>
              <a:t>(</a:t>
            </a:r>
            <a:r>
              <a:rPr lang="de-AT" sz="1600" dirty="0" smtClean="0"/>
              <a:t>ÜBUNG</a:t>
            </a:r>
            <a:r>
              <a:rPr lang="en-GB" sz="1600" dirty="0" smtClean="0"/>
              <a:t> </a:t>
            </a:r>
            <a:r>
              <a:rPr lang="sl-SI" sz="1600" dirty="0" smtClean="0"/>
              <a:t>3)</a:t>
            </a:r>
          </a:p>
          <a:p>
            <a:pPr marL="0" marR="0" lvl="1" fontAlgn="auto">
              <a:lnSpc>
                <a:spcPct val="90000"/>
              </a:lnSpc>
              <a:buClr>
                <a:schemeClr val="accent1"/>
              </a:buClr>
              <a:buSzTx/>
              <a:buFont typeface="Calibri" pitchFamily="34" charset="0"/>
              <a:buNone/>
              <a:tabLst/>
              <a:defRPr/>
            </a:pPr>
            <a:endParaRPr lang="sl-SI" sz="1600" dirty="0" smtClean="0"/>
          </a:p>
          <a:p>
            <a:pPr marL="0" marR="0" lvl="1" fontAlgn="auto">
              <a:lnSpc>
                <a:spcPct val="90000"/>
              </a:lnSpc>
              <a:buClr>
                <a:schemeClr val="accent1"/>
              </a:buClr>
              <a:buSzTx/>
              <a:buFont typeface="Calibri" pitchFamily="34" charset="0"/>
              <a:buNone/>
              <a:tabLst/>
              <a:defRPr/>
            </a:pPr>
            <a:r>
              <a:rPr lang="de-AT" sz="1600" dirty="0" smtClean="0"/>
              <a:t>Einzelarbeit</a:t>
            </a:r>
            <a:r>
              <a:rPr lang="sl-SI" sz="1600" dirty="0" smtClean="0"/>
              <a:t> – </a:t>
            </a:r>
            <a:r>
              <a:rPr lang="de-AT" sz="1600" dirty="0" smtClean="0"/>
              <a:t>gemeinsamer Bericht</a:t>
            </a:r>
            <a:endParaRPr lang="sl-SI" sz="1600" dirty="0" smtClean="0"/>
          </a:p>
          <a:p>
            <a:pPr marL="0" lvl="1">
              <a:lnSpc>
                <a:spcPct val="90000"/>
              </a:lnSpc>
              <a:buClr>
                <a:schemeClr val="accent1"/>
              </a:buClr>
            </a:pPr>
            <a:r>
              <a:rPr lang="de-AT" sz="1600" dirty="0" smtClean="0"/>
              <a:t>Vorbereitung</a:t>
            </a:r>
            <a:r>
              <a:rPr lang="sl-SI" sz="1600" dirty="0" smtClean="0"/>
              <a:t> - 5 </a:t>
            </a:r>
            <a:r>
              <a:rPr lang="de-AT" sz="1600" dirty="0"/>
              <a:t>M</a:t>
            </a:r>
            <a:r>
              <a:rPr lang="sl-SI" sz="1600" dirty="0" smtClean="0"/>
              <a:t>in</a:t>
            </a:r>
            <a:r>
              <a:rPr lang="de-AT" sz="1600" dirty="0" smtClean="0"/>
              <a:t>.</a:t>
            </a:r>
            <a:endParaRPr lang="sl-SI" sz="1600" dirty="0" smtClean="0"/>
          </a:p>
          <a:p>
            <a:pPr marL="0" lvl="1">
              <a:lnSpc>
                <a:spcPct val="90000"/>
              </a:lnSpc>
              <a:buClr>
                <a:schemeClr val="accent1"/>
              </a:buClr>
            </a:pPr>
            <a:r>
              <a:rPr lang="de-AT" sz="1600" dirty="0" smtClean="0"/>
              <a:t>Präsentation</a:t>
            </a:r>
            <a:r>
              <a:rPr lang="sl-SI" sz="1600" dirty="0" smtClean="0"/>
              <a:t> - 1 </a:t>
            </a:r>
            <a:r>
              <a:rPr lang="de-AT" sz="1600" dirty="0" smtClean="0"/>
              <a:t>M</a:t>
            </a:r>
            <a:r>
              <a:rPr lang="sl-SI" sz="1600" dirty="0" smtClean="0"/>
              <a:t>in. </a:t>
            </a:r>
            <a:r>
              <a:rPr lang="de-AT" sz="1600" dirty="0" smtClean="0"/>
              <a:t>pro Gruppe</a:t>
            </a:r>
            <a:endParaRPr lang="sl-SI" sz="1600"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Grundlegende</a:t>
            </a:r>
            <a:r>
              <a:rPr lang="en-GB" dirty="0" smtClean="0"/>
              <a:t> </a:t>
            </a:r>
            <a:r>
              <a:rPr lang="en-GB" dirty="0" err="1" smtClean="0"/>
              <a:t>Fachbegriffe</a:t>
            </a:r>
            <a:r>
              <a:rPr lang="en-GB" dirty="0" smtClean="0"/>
              <a:t> - </a:t>
            </a:r>
            <a:r>
              <a:rPr lang="en-GB" dirty="0" err="1" smtClean="0"/>
              <a:t>Diskussion</a:t>
            </a:r>
            <a:endParaRPr lang="en-GB" dirty="0"/>
          </a:p>
        </p:txBody>
      </p:sp>
      <p:pic>
        <p:nvPicPr>
          <p:cNvPr id="7" name="Kép 6"/>
          <p:cNvPicPr>
            <a:picLocks noChangeAspect="1"/>
          </p:cNvPicPr>
          <p:nvPr/>
        </p:nvPicPr>
        <p:blipFill rotWithShape="1">
          <a:blip r:embed="rId3"/>
          <a:srcRect r="85412"/>
          <a:stretch/>
        </p:blipFill>
        <p:spPr>
          <a:xfrm>
            <a:off x="11582399" y="3723937"/>
            <a:ext cx="609601" cy="3134063"/>
          </a:xfrm>
          <a:prstGeom prst="rect">
            <a:avLst/>
          </a:prstGeom>
        </p:spPr>
      </p:pic>
      <p:sp>
        <p:nvSpPr>
          <p:cNvPr id="8" name="Szövegdoboz 7"/>
          <p:cNvSpPr txBox="1"/>
          <p:nvPr/>
        </p:nvSpPr>
        <p:spPr>
          <a:xfrm>
            <a:off x="1209040" y="1825823"/>
            <a:ext cx="9834880" cy="2862322"/>
          </a:xfrm>
          <a:prstGeom prst="rect">
            <a:avLst/>
          </a:prstGeom>
          <a:noFill/>
        </p:spPr>
        <p:txBody>
          <a:bodyPr wrap="square" rtlCol="0">
            <a:spAutoFit/>
          </a:bodyPr>
          <a:lstStyle/>
          <a:p>
            <a:pPr marL="182563" indent="-182563">
              <a:buFont typeface="Arial" pitchFamily="34" charset="0"/>
              <a:buChar char="•"/>
            </a:pPr>
            <a:r>
              <a:rPr lang="en-GB" sz="2000" dirty="0" smtClean="0"/>
              <a:t>Was </a:t>
            </a:r>
            <a:r>
              <a:rPr lang="en-GB" sz="2000" dirty="0" err="1" smtClean="0"/>
              <a:t>bedeuten</a:t>
            </a:r>
            <a:r>
              <a:rPr lang="en-GB" sz="2000" dirty="0" smtClean="0"/>
              <a:t> die </a:t>
            </a:r>
            <a:r>
              <a:rPr lang="en-GB" sz="2000" dirty="0" err="1" smtClean="0"/>
              <a:t>Begriffe</a:t>
            </a:r>
            <a:r>
              <a:rPr lang="en-GB" sz="2000" dirty="0" smtClean="0"/>
              <a:t> “</a:t>
            </a:r>
            <a:r>
              <a:rPr lang="en-GB" sz="2000" dirty="0" err="1" smtClean="0"/>
              <a:t>Kreativität</a:t>
            </a:r>
            <a:r>
              <a:rPr lang="en-GB" sz="2000" dirty="0" smtClean="0"/>
              <a:t>”, “</a:t>
            </a:r>
            <a:r>
              <a:rPr lang="en-GB" sz="2000" dirty="0" err="1" smtClean="0"/>
              <a:t>Idee</a:t>
            </a:r>
            <a:r>
              <a:rPr lang="en-GB" sz="2000" dirty="0" smtClean="0"/>
              <a:t>”, “</a:t>
            </a:r>
            <a:r>
              <a:rPr lang="en-GB" sz="2000" dirty="0" err="1" smtClean="0"/>
              <a:t>Erfindung</a:t>
            </a:r>
            <a:r>
              <a:rPr lang="en-GB" sz="2000" dirty="0" smtClean="0"/>
              <a:t>”, “Innovation” und “Know-How” – und die </a:t>
            </a:r>
            <a:r>
              <a:rPr lang="en-GB" sz="2000" dirty="0" err="1" smtClean="0"/>
              <a:t>Unterschiede</a:t>
            </a:r>
            <a:r>
              <a:rPr lang="en-GB" sz="2000" dirty="0" smtClean="0"/>
              <a:t> </a:t>
            </a:r>
            <a:r>
              <a:rPr lang="en-GB" sz="2000" dirty="0" err="1" smtClean="0"/>
              <a:t>zwischen</a:t>
            </a:r>
            <a:r>
              <a:rPr lang="en-GB" sz="2000" dirty="0" smtClean="0"/>
              <a:t> den </a:t>
            </a:r>
            <a:r>
              <a:rPr lang="en-GB" sz="2000" dirty="0" err="1" smtClean="0"/>
              <a:t>Begriffen</a:t>
            </a:r>
            <a:endParaRPr lang="en-GB" sz="2000" dirty="0" smtClean="0"/>
          </a:p>
          <a:p>
            <a:pPr marL="182563" indent="-182563">
              <a:buFont typeface="Arial" pitchFamily="34" charset="0"/>
              <a:buChar char="•"/>
            </a:pPr>
            <a:r>
              <a:rPr lang="en-GB" sz="2000" dirty="0" err="1" smtClean="0"/>
              <a:t>Welche</a:t>
            </a:r>
            <a:r>
              <a:rPr lang="en-GB" sz="2000" dirty="0" smtClean="0"/>
              <a:t> </a:t>
            </a:r>
            <a:r>
              <a:rPr lang="en-GB" sz="2000" dirty="0" err="1" smtClean="0"/>
              <a:t>modernen</a:t>
            </a:r>
            <a:r>
              <a:rPr lang="en-GB" sz="2000" dirty="0" smtClean="0"/>
              <a:t> </a:t>
            </a:r>
            <a:r>
              <a:rPr lang="en-GB" sz="2000" dirty="0" err="1" smtClean="0"/>
              <a:t>Begriffe</a:t>
            </a:r>
            <a:r>
              <a:rPr lang="en-GB" sz="2000" dirty="0" smtClean="0"/>
              <a:t> in </a:t>
            </a:r>
            <a:r>
              <a:rPr lang="en-GB" sz="2000" dirty="0" err="1" smtClean="0"/>
              <a:t>Verbindung</a:t>
            </a:r>
            <a:r>
              <a:rPr lang="en-GB" sz="2000" dirty="0" smtClean="0"/>
              <a:t> </a:t>
            </a:r>
            <a:r>
              <a:rPr lang="en-GB" sz="2000" dirty="0" err="1" smtClean="0"/>
              <a:t>mit</a:t>
            </a:r>
            <a:r>
              <a:rPr lang="en-GB" sz="2000" dirty="0" smtClean="0"/>
              <a:t> </a:t>
            </a:r>
            <a:r>
              <a:rPr lang="en-GB" sz="2000" dirty="0" err="1" smtClean="0"/>
              <a:t>Innovationen</a:t>
            </a:r>
            <a:r>
              <a:rPr lang="en-GB" sz="2000" dirty="0" smtClean="0"/>
              <a:t> </a:t>
            </a:r>
            <a:r>
              <a:rPr lang="en-GB" sz="2000" dirty="0" err="1" smtClean="0"/>
              <a:t>kennen</a:t>
            </a:r>
            <a:r>
              <a:rPr lang="en-GB" sz="2000" dirty="0" smtClean="0"/>
              <a:t> </a:t>
            </a:r>
            <a:r>
              <a:rPr lang="en-GB" sz="2000" dirty="0" err="1" smtClean="0"/>
              <a:t>Sie</a:t>
            </a:r>
            <a:r>
              <a:rPr lang="en-GB" sz="2000" dirty="0" smtClean="0"/>
              <a:t> </a:t>
            </a:r>
            <a:r>
              <a:rPr lang="en-GB" sz="2000" dirty="0" err="1" smtClean="0"/>
              <a:t>noch</a:t>
            </a:r>
            <a:r>
              <a:rPr lang="en-GB" sz="2000" dirty="0" smtClean="0"/>
              <a:t>?</a:t>
            </a:r>
          </a:p>
          <a:p>
            <a:pPr marL="182563" indent="-182563">
              <a:buFont typeface="Arial" pitchFamily="34" charset="0"/>
              <a:buChar char="•"/>
            </a:pPr>
            <a:r>
              <a:rPr lang="en-GB" sz="2000" dirty="0" err="1" smtClean="0"/>
              <a:t>Welche</a:t>
            </a:r>
            <a:r>
              <a:rPr lang="en-GB" sz="2000" dirty="0" smtClean="0"/>
              <a:t> </a:t>
            </a:r>
            <a:r>
              <a:rPr lang="en-GB" sz="2000" dirty="0" err="1" smtClean="0"/>
              <a:t>Arten</a:t>
            </a:r>
            <a:r>
              <a:rPr lang="en-GB" sz="2000" dirty="0" smtClean="0"/>
              <a:t> von </a:t>
            </a:r>
            <a:r>
              <a:rPr lang="en-GB" sz="2000" dirty="0" err="1" smtClean="0"/>
              <a:t>Innovationen</a:t>
            </a:r>
            <a:r>
              <a:rPr lang="en-GB" sz="2000" dirty="0" smtClean="0"/>
              <a:t> </a:t>
            </a:r>
            <a:r>
              <a:rPr lang="en-GB" sz="2000" dirty="0" err="1" smtClean="0"/>
              <a:t>kennnen</a:t>
            </a:r>
            <a:r>
              <a:rPr lang="en-GB" sz="2000" dirty="0" smtClean="0"/>
              <a:t> </a:t>
            </a:r>
            <a:r>
              <a:rPr lang="en-GB" sz="2000" dirty="0" err="1" smtClean="0"/>
              <a:t>wir</a:t>
            </a:r>
            <a:r>
              <a:rPr lang="en-GB" sz="2000" dirty="0" smtClean="0"/>
              <a:t>?</a:t>
            </a:r>
          </a:p>
          <a:p>
            <a:pPr marL="182563" lvl="1" indent="-182563">
              <a:spcBef>
                <a:spcPts val="0"/>
              </a:spcBef>
              <a:spcAft>
                <a:spcPts val="0"/>
              </a:spcAft>
              <a:buFont typeface="Arial" pitchFamily="34" charset="0"/>
              <a:buChar char="•"/>
            </a:pPr>
            <a:r>
              <a:rPr lang="en-GB" sz="2000" dirty="0" err="1" smtClean="0"/>
              <a:t>Warum</a:t>
            </a:r>
            <a:r>
              <a:rPr lang="en-GB" sz="2000" dirty="0" smtClean="0"/>
              <a:t> </a:t>
            </a:r>
            <a:r>
              <a:rPr lang="en-GB" sz="2000" dirty="0" err="1" smtClean="0"/>
              <a:t>ist</a:t>
            </a:r>
            <a:r>
              <a:rPr lang="en-GB" sz="2000" dirty="0" smtClean="0"/>
              <a:t> </a:t>
            </a:r>
            <a:r>
              <a:rPr lang="en-GB" sz="2000" dirty="0" err="1" smtClean="0"/>
              <a:t>Kreativität</a:t>
            </a:r>
            <a:r>
              <a:rPr lang="en-GB" sz="2000" dirty="0" smtClean="0"/>
              <a:t> so </a:t>
            </a:r>
            <a:r>
              <a:rPr lang="en-GB" sz="2000" dirty="0" err="1" smtClean="0"/>
              <a:t>wichtig</a:t>
            </a:r>
            <a:r>
              <a:rPr lang="en-GB" sz="2000" dirty="0" smtClean="0"/>
              <a:t> </a:t>
            </a:r>
            <a:r>
              <a:rPr lang="en-GB" sz="2000" dirty="0" err="1" smtClean="0"/>
              <a:t>für</a:t>
            </a:r>
            <a:r>
              <a:rPr lang="en-GB" sz="2000" dirty="0" smtClean="0"/>
              <a:t> </a:t>
            </a:r>
            <a:r>
              <a:rPr lang="en-GB" sz="2000" dirty="0" err="1" smtClean="0"/>
              <a:t>eine</a:t>
            </a:r>
            <a:r>
              <a:rPr lang="en-GB" sz="2000" dirty="0" smtClean="0"/>
              <a:t> Firma /</a:t>
            </a:r>
            <a:r>
              <a:rPr lang="en-GB" sz="2000" dirty="0" err="1" smtClean="0"/>
              <a:t>ein</a:t>
            </a:r>
            <a:r>
              <a:rPr lang="en-GB" sz="2000" dirty="0" smtClean="0"/>
              <a:t> </a:t>
            </a:r>
            <a:r>
              <a:rPr lang="en-GB" sz="2000" dirty="0" err="1" smtClean="0"/>
              <a:t>Unternehmen</a:t>
            </a:r>
            <a:r>
              <a:rPr lang="en-GB" sz="2000" dirty="0" smtClean="0"/>
              <a:t> /</a:t>
            </a:r>
            <a:r>
              <a:rPr lang="en-GB" sz="2000" dirty="0" err="1" smtClean="0"/>
              <a:t>jeden</a:t>
            </a:r>
            <a:r>
              <a:rPr lang="en-GB" sz="2000" dirty="0" smtClean="0"/>
              <a:t> </a:t>
            </a:r>
            <a:r>
              <a:rPr lang="en-GB" sz="2000" dirty="0" err="1" smtClean="0"/>
              <a:t>einzelnen</a:t>
            </a:r>
            <a:r>
              <a:rPr lang="en-GB" sz="2000" dirty="0" smtClean="0"/>
              <a:t> von </a:t>
            </a:r>
            <a:r>
              <a:rPr lang="en-GB" sz="2000" dirty="0" err="1" smtClean="0"/>
              <a:t>uns</a:t>
            </a:r>
            <a:r>
              <a:rPr lang="en-GB" sz="2000" dirty="0" smtClean="0"/>
              <a:t>?</a:t>
            </a:r>
            <a:br>
              <a:rPr lang="en-GB" sz="2000" dirty="0" smtClean="0"/>
            </a:br>
            <a:endParaRPr lang="en-GB" sz="2000" dirty="0" smtClean="0"/>
          </a:p>
          <a:p>
            <a:r>
              <a:rPr lang="en-GB" sz="2000" b="1" dirty="0" err="1" smtClean="0"/>
              <a:t>Bitte</a:t>
            </a:r>
            <a:r>
              <a:rPr lang="en-GB" sz="2000" b="1" dirty="0" smtClean="0"/>
              <a:t> den </a:t>
            </a:r>
            <a:r>
              <a:rPr lang="en-GB" sz="2000" b="1" dirty="0" err="1" smtClean="0"/>
              <a:t>Vordruck</a:t>
            </a:r>
            <a:r>
              <a:rPr lang="en-GB" sz="2000" b="1" dirty="0" smtClean="0"/>
              <a:t> </a:t>
            </a:r>
            <a:r>
              <a:rPr lang="en-GB" sz="2000" b="1" dirty="0" err="1" smtClean="0"/>
              <a:t>verwenden</a:t>
            </a:r>
            <a:endParaRPr lang="en-GB" sz="2000" u="sng" dirty="0" smtClean="0"/>
          </a:p>
          <a:p>
            <a:r>
              <a:rPr lang="en-GB" sz="2000" b="1" dirty="0" err="1" smtClean="0"/>
              <a:t>Präsentation</a:t>
            </a:r>
            <a:r>
              <a:rPr lang="en-GB" sz="2000" dirty="0" smtClean="0"/>
              <a:t>: </a:t>
            </a:r>
            <a:r>
              <a:rPr lang="en-GB" sz="2000" dirty="0" err="1" smtClean="0"/>
              <a:t>jede</a:t>
            </a:r>
            <a:r>
              <a:rPr lang="en-GB" sz="2000" dirty="0" smtClean="0"/>
              <a:t> </a:t>
            </a:r>
            <a:r>
              <a:rPr lang="en-GB" sz="2000" dirty="0" err="1" smtClean="0"/>
              <a:t>Gruppe</a:t>
            </a:r>
            <a:r>
              <a:rPr lang="en-GB" sz="2000" dirty="0" smtClean="0"/>
              <a:t> </a:t>
            </a:r>
            <a:r>
              <a:rPr lang="en-GB" sz="2000" dirty="0" err="1" smtClean="0"/>
              <a:t>präsentiert</a:t>
            </a:r>
            <a:r>
              <a:rPr lang="en-GB" sz="2000" dirty="0" smtClean="0"/>
              <a:t> </a:t>
            </a:r>
            <a:r>
              <a:rPr lang="en-GB" sz="2000" dirty="0" err="1" smtClean="0"/>
              <a:t>ein</a:t>
            </a:r>
            <a:r>
              <a:rPr lang="en-GB" sz="2000" dirty="0" smtClean="0"/>
              <a:t> </a:t>
            </a:r>
            <a:r>
              <a:rPr lang="en-GB" sz="2000" dirty="0" err="1" smtClean="0"/>
              <a:t>anderes</a:t>
            </a:r>
            <a:r>
              <a:rPr lang="en-GB" sz="2000" dirty="0" smtClean="0"/>
              <a:t> </a:t>
            </a:r>
            <a:r>
              <a:rPr lang="en-GB" sz="2000" dirty="0" err="1" smtClean="0"/>
              <a:t>Stichwort</a:t>
            </a:r>
            <a:r>
              <a:rPr lang="en-GB" sz="2000" dirty="0" smtClean="0"/>
              <a:t>, die </a:t>
            </a:r>
            <a:r>
              <a:rPr lang="en-GB" sz="2000" dirty="0" err="1" smtClean="0"/>
              <a:t>anderen</a:t>
            </a:r>
            <a:r>
              <a:rPr lang="en-GB" sz="2000" dirty="0" smtClean="0"/>
              <a:t> </a:t>
            </a:r>
            <a:r>
              <a:rPr lang="en-GB" sz="2000" dirty="0" err="1" smtClean="0"/>
              <a:t>Gruppen</a:t>
            </a:r>
            <a:r>
              <a:rPr lang="en-GB" sz="2000" dirty="0" smtClean="0"/>
              <a:t> </a:t>
            </a:r>
            <a:r>
              <a:rPr lang="en-GB" sz="2000" dirty="0" err="1" smtClean="0"/>
              <a:t>ergänzen</a:t>
            </a:r>
            <a:r>
              <a:rPr lang="en-GB" sz="2000" dirty="0" smtClean="0"/>
              <a:t>.</a:t>
            </a:r>
            <a:endParaRPr lang="en-GB" sz="2000" dirty="0"/>
          </a:p>
        </p:txBody>
      </p:sp>
      <p:sp>
        <p:nvSpPr>
          <p:cNvPr id="6" name="Rectangle 2"/>
          <p:cNvSpPr txBox="1">
            <a:spLocks noChangeArrowheads="1"/>
          </p:cNvSpPr>
          <p:nvPr/>
        </p:nvSpPr>
        <p:spPr>
          <a:xfrm>
            <a:off x="7359267" y="4688145"/>
            <a:ext cx="3944039" cy="1560427"/>
          </a:xfrm>
          <a:prstGeom prst="rect">
            <a:avLst/>
          </a:prstGeom>
          <a:solidFill>
            <a:srgbClr val="FFC000"/>
          </a:solidFill>
          <a:ln w="9525" algn="ctr">
            <a:noFill/>
            <a:miter lim="800000"/>
            <a:headEnd/>
            <a:tailEnd/>
          </a:ln>
        </p:spPr>
        <p:txBody>
          <a:bodyPr wrap="square">
            <a:spAutoFit/>
          </a:bodyPr>
          <a:lstStyle/>
          <a:p>
            <a:pPr marL="0" marR="0" lvl="1" fontAlgn="auto">
              <a:lnSpc>
                <a:spcPct val="90000"/>
              </a:lnSpc>
              <a:buClr>
                <a:schemeClr val="accent1"/>
              </a:buClr>
              <a:buSzTx/>
              <a:buFont typeface="Calibri" pitchFamily="34" charset="0"/>
              <a:buNone/>
              <a:tabLst/>
              <a:defRPr/>
            </a:pPr>
            <a:r>
              <a:rPr lang="de-AT" dirty="0"/>
              <a:t>P</a:t>
            </a:r>
            <a:r>
              <a:rPr lang="sl-SI" dirty="0" smtClean="0"/>
              <a:t>ra</a:t>
            </a:r>
            <a:r>
              <a:rPr lang="de-AT" dirty="0" smtClean="0"/>
              <a:t>k</a:t>
            </a:r>
            <a:r>
              <a:rPr lang="sl-SI" dirty="0" smtClean="0"/>
              <a:t>ti</a:t>
            </a:r>
            <a:r>
              <a:rPr lang="de-AT" dirty="0" err="1" smtClean="0"/>
              <a:t>sche</a:t>
            </a:r>
            <a:r>
              <a:rPr lang="de-AT" dirty="0" smtClean="0"/>
              <a:t>  Arbeit</a:t>
            </a:r>
            <a:r>
              <a:rPr lang="sl-SI" dirty="0" smtClean="0"/>
              <a:t>		</a:t>
            </a:r>
            <a:r>
              <a:rPr lang="sl-SI" sz="3200" b="1" dirty="0" smtClean="0"/>
              <a:t>T </a:t>
            </a:r>
            <a:r>
              <a:rPr lang="sl-SI" dirty="0" smtClean="0"/>
              <a:t>(</a:t>
            </a:r>
            <a:r>
              <a:rPr lang="en-GB" dirty="0" err="1" smtClean="0"/>
              <a:t>Übung</a:t>
            </a:r>
            <a:r>
              <a:rPr lang="en-GB" dirty="0" smtClean="0"/>
              <a:t> 1</a:t>
            </a:r>
            <a:r>
              <a:rPr lang="sl-SI" dirty="0" smtClean="0"/>
              <a:t>)</a:t>
            </a:r>
            <a:endParaRPr lang="sl-SI" b="1" dirty="0" smtClean="0"/>
          </a:p>
          <a:p>
            <a:pPr marL="0" marR="0" lvl="1" fontAlgn="auto">
              <a:lnSpc>
                <a:spcPct val="90000"/>
              </a:lnSpc>
              <a:buClr>
                <a:schemeClr val="accent1"/>
              </a:buClr>
              <a:buSzTx/>
              <a:buFont typeface="Calibri" pitchFamily="34" charset="0"/>
              <a:buNone/>
              <a:tabLst/>
              <a:defRPr/>
            </a:pPr>
            <a:endParaRPr lang="sl-SI" sz="200" dirty="0" smtClean="0"/>
          </a:p>
          <a:p>
            <a:pPr marL="0" marR="0" lvl="1" fontAlgn="auto">
              <a:lnSpc>
                <a:spcPct val="90000"/>
              </a:lnSpc>
              <a:buClr>
                <a:schemeClr val="accent1"/>
              </a:buClr>
              <a:buSzTx/>
              <a:buFont typeface="Calibri" pitchFamily="34" charset="0"/>
              <a:buNone/>
              <a:tabLst/>
              <a:defRPr/>
            </a:pPr>
            <a:r>
              <a:rPr lang="de-AT" dirty="0" smtClean="0"/>
              <a:t>Team-Arbeit</a:t>
            </a:r>
            <a:endParaRPr lang="sl-SI" dirty="0" smtClean="0"/>
          </a:p>
          <a:p>
            <a:pPr marL="0" lvl="1">
              <a:lnSpc>
                <a:spcPct val="90000"/>
              </a:lnSpc>
              <a:buClr>
                <a:schemeClr val="accent1"/>
              </a:buClr>
            </a:pPr>
            <a:r>
              <a:rPr lang="de-AT" dirty="0" smtClean="0"/>
              <a:t>vorbereiten</a:t>
            </a:r>
            <a:r>
              <a:rPr lang="sl-SI" dirty="0" smtClean="0"/>
              <a:t> - 15 </a:t>
            </a:r>
            <a:r>
              <a:rPr lang="de-AT" dirty="0" smtClean="0"/>
              <a:t>M</a:t>
            </a:r>
            <a:r>
              <a:rPr lang="sl-SI" dirty="0" smtClean="0"/>
              <a:t>in</a:t>
            </a:r>
            <a:r>
              <a:rPr lang="de-AT" dirty="0" smtClean="0"/>
              <a:t>.</a:t>
            </a:r>
            <a:endParaRPr lang="sl-SI" dirty="0" smtClean="0"/>
          </a:p>
          <a:p>
            <a:pPr marL="0" lvl="1">
              <a:lnSpc>
                <a:spcPct val="90000"/>
              </a:lnSpc>
              <a:buClr>
                <a:schemeClr val="accent1"/>
              </a:buClr>
            </a:pPr>
            <a:r>
              <a:rPr lang="de-AT" dirty="0" smtClean="0"/>
              <a:t>präsentieren</a:t>
            </a:r>
            <a:r>
              <a:rPr lang="sl-SI" dirty="0" smtClean="0"/>
              <a:t> - 3 </a:t>
            </a:r>
            <a:r>
              <a:rPr lang="de-AT" dirty="0" smtClean="0"/>
              <a:t>M</a:t>
            </a:r>
            <a:r>
              <a:rPr lang="sl-SI" dirty="0" smtClean="0"/>
              <a:t>in. </a:t>
            </a:r>
            <a:r>
              <a:rPr lang="de-AT" dirty="0" smtClean="0"/>
              <a:t> pro Gruppe, die anderen Gruppen ergänzen</a:t>
            </a:r>
            <a:endParaRPr lang="sl-SI" dirty="0" smtClean="0"/>
          </a:p>
        </p:txBody>
      </p:sp>
    </p:spTree>
    <p:extLst>
      <p:ext uri="{BB962C8B-B14F-4D97-AF65-F5344CB8AC3E}">
        <p14:creationId xmlns:p14="http://schemas.microsoft.com/office/powerpoint/2010/main" val="18720937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2"/>
          <p:cNvSpPr>
            <a:spLocks noGrp="1" noChangeArrowheads="1"/>
          </p:cNvSpPr>
          <p:nvPr>
            <p:ph type="title"/>
          </p:nvPr>
        </p:nvSpPr>
        <p:spPr/>
        <p:txBody>
          <a:bodyPr/>
          <a:lstStyle/>
          <a:p>
            <a:r>
              <a:rPr lang="en-GB" dirty="0" err="1" smtClean="0"/>
              <a:t>Raus</a:t>
            </a:r>
            <a:r>
              <a:rPr lang="en-GB" dirty="0" smtClean="0"/>
              <a:t> </a:t>
            </a:r>
            <a:r>
              <a:rPr lang="en-GB" dirty="0" err="1" smtClean="0"/>
              <a:t>aus</a:t>
            </a:r>
            <a:r>
              <a:rPr lang="en-GB" dirty="0" smtClean="0"/>
              <a:t> der </a:t>
            </a:r>
            <a:r>
              <a:rPr lang="en-GB" dirty="0" err="1" smtClean="0"/>
              <a:t>Schachtel</a:t>
            </a:r>
            <a:r>
              <a:rPr lang="en-GB" dirty="0" smtClean="0"/>
              <a:t>- Das </a:t>
            </a:r>
            <a:r>
              <a:rPr lang="en-GB" dirty="0" err="1" smtClean="0"/>
              <a:t>Würfelproblem</a:t>
            </a:r>
            <a:endParaRPr lang="en-GB" dirty="0" smtClean="0"/>
          </a:p>
        </p:txBody>
      </p:sp>
      <p:sp>
        <p:nvSpPr>
          <p:cNvPr id="2206723" name="Rectangle 3"/>
          <p:cNvSpPr>
            <a:spLocks noGrp="1" noChangeArrowheads="1"/>
          </p:cNvSpPr>
          <p:nvPr>
            <p:ph type="body" idx="1"/>
          </p:nvPr>
        </p:nvSpPr>
        <p:spPr>
          <a:xfrm>
            <a:off x="1097280" y="2015231"/>
            <a:ext cx="7399020" cy="4115694"/>
          </a:xfrm>
        </p:spPr>
        <p:txBody>
          <a:bodyPr>
            <a:normAutofit/>
          </a:bodyPr>
          <a:lstStyle/>
          <a:p>
            <a:pPr>
              <a:spcBef>
                <a:spcPts val="0"/>
              </a:spcBef>
              <a:spcAft>
                <a:spcPts val="0"/>
              </a:spcAft>
            </a:pPr>
            <a:r>
              <a:rPr lang="en-GB" b="1" dirty="0" err="1" smtClean="0">
                <a:solidFill>
                  <a:schemeClr val="tx1"/>
                </a:solidFill>
              </a:rPr>
              <a:t>Aufgabe</a:t>
            </a:r>
            <a:endParaRPr lang="en-GB" b="1" dirty="0" smtClean="0">
              <a:solidFill>
                <a:schemeClr val="tx1"/>
              </a:solidFill>
            </a:endParaRPr>
          </a:p>
          <a:p>
            <a:pPr>
              <a:spcBef>
                <a:spcPts val="0"/>
              </a:spcBef>
              <a:spcAft>
                <a:spcPts val="0"/>
              </a:spcAft>
            </a:pPr>
            <a:r>
              <a:rPr lang="en-GB" dirty="0" err="1" smtClean="0"/>
              <a:t>Wie</a:t>
            </a:r>
            <a:r>
              <a:rPr lang="en-GB" dirty="0" smtClean="0"/>
              <a:t> </a:t>
            </a:r>
            <a:r>
              <a:rPr lang="en-GB" dirty="0" err="1" smtClean="0"/>
              <a:t>trennt</a:t>
            </a:r>
            <a:r>
              <a:rPr lang="en-GB" dirty="0" smtClean="0"/>
              <a:t> man die </a:t>
            </a:r>
            <a:r>
              <a:rPr lang="en-GB" dirty="0" err="1" smtClean="0"/>
              <a:t>Oberseite</a:t>
            </a:r>
            <a:r>
              <a:rPr lang="en-GB" dirty="0" smtClean="0"/>
              <a:t> von der </a:t>
            </a:r>
            <a:r>
              <a:rPr lang="en-GB" dirty="0" err="1" smtClean="0"/>
              <a:t>Unterseite</a:t>
            </a:r>
            <a:r>
              <a:rPr lang="en-GB" dirty="0" smtClean="0"/>
              <a:t>?</a:t>
            </a:r>
          </a:p>
          <a:p>
            <a:pPr>
              <a:spcBef>
                <a:spcPts val="0"/>
              </a:spcBef>
              <a:spcAft>
                <a:spcPts val="0"/>
              </a:spcAft>
            </a:pPr>
            <a:endParaRPr lang="en-GB" dirty="0" smtClean="0"/>
          </a:p>
          <a:p>
            <a:pPr>
              <a:spcBef>
                <a:spcPts val="0"/>
              </a:spcBef>
              <a:spcAft>
                <a:spcPts val="0"/>
              </a:spcAft>
            </a:pPr>
            <a:endParaRPr lang="en-GB" dirty="0" smtClean="0"/>
          </a:p>
          <a:p>
            <a:pPr>
              <a:spcBef>
                <a:spcPts val="0"/>
              </a:spcBef>
              <a:spcAft>
                <a:spcPts val="0"/>
              </a:spcAft>
            </a:pPr>
            <a:r>
              <a:rPr lang="en-GB" b="1" dirty="0" err="1" smtClean="0"/>
              <a:t>Arbeitsanleitung</a:t>
            </a:r>
            <a:endParaRPr lang="en-GB" b="1" dirty="0" smtClean="0"/>
          </a:p>
          <a:p>
            <a:pPr>
              <a:spcBef>
                <a:spcPts val="0"/>
              </a:spcBef>
              <a:spcAft>
                <a:spcPts val="0"/>
              </a:spcAft>
            </a:pPr>
            <a:r>
              <a:rPr lang="en-GB" dirty="0" err="1" smtClean="0"/>
              <a:t>Überlegen</a:t>
            </a:r>
            <a:r>
              <a:rPr lang="en-GB" dirty="0" smtClean="0"/>
              <a:t> </a:t>
            </a:r>
            <a:r>
              <a:rPr lang="en-GB" dirty="0" err="1" smtClean="0"/>
              <a:t>Sie</a:t>
            </a:r>
            <a:r>
              <a:rPr lang="en-GB" dirty="0" smtClean="0"/>
              <a:t> mal, </a:t>
            </a:r>
            <a:r>
              <a:rPr lang="en-GB" dirty="0" err="1" smtClean="0"/>
              <a:t>bedenken</a:t>
            </a:r>
            <a:r>
              <a:rPr lang="en-GB" dirty="0" smtClean="0"/>
              <a:t> </a:t>
            </a:r>
            <a:r>
              <a:rPr lang="en-GB" dirty="0" err="1" smtClean="0"/>
              <a:t>Sie</a:t>
            </a:r>
            <a:r>
              <a:rPr lang="en-GB" dirty="0" smtClean="0"/>
              <a:t> die </a:t>
            </a:r>
            <a:r>
              <a:rPr lang="en-GB" dirty="0" err="1" smtClean="0"/>
              <a:t>Auswirkungen</a:t>
            </a:r>
            <a:r>
              <a:rPr lang="en-GB" dirty="0" smtClean="0"/>
              <a:t> </a:t>
            </a:r>
          </a:p>
          <a:p>
            <a:pPr>
              <a:spcBef>
                <a:spcPts val="0"/>
              </a:spcBef>
              <a:spcAft>
                <a:spcPts val="0"/>
              </a:spcAft>
            </a:pPr>
            <a:endParaRPr lang="en-GB" dirty="0" smtClean="0"/>
          </a:p>
          <a:p>
            <a:pPr>
              <a:spcBef>
                <a:spcPts val="0"/>
              </a:spcBef>
              <a:spcAft>
                <a:spcPts val="0"/>
              </a:spcAft>
            </a:pPr>
            <a:endParaRPr lang="en-GB" dirty="0" smtClean="0"/>
          </a:p>
          <a:p>
            <a:pPr>
              <a:spcBef>
                <a:spcPts val="0"/>
              </a:spcBef>
              <a:spcAft>
                <a:spcPts val="0"/>
              </a:spcAft>
            </a:pPr>
            <a:r>
              <a:rPr lang="en-GB" dirty="0" err="1" smtClean="0"/>
              <a:t>Nach</a:t>
            </a:r>
            <a:r>
              <a:rPr lang="en-GB" dirty="0" smtClean="0"/>
              <a:t> </a:t>
            </a:r>
            <a:r>
              <a:rPr lang="en-GB" dirty="0" err="1" smtClean="0"/>
              <a:t>Lösungen</a:t>
            </a:r>
            <a:r>
              <a:rPr lang="en-GB" dirty="0" smtClean="0"/>
              <a:t> </a:t>
            </a:r>
            <a:r>
              <a:rPr lang="en-GB" dirty="0" err="1" smtClean="0"/>
              <a:t>suchen</a:t>
            </a:r>
            <a:endParaRPr lang="en-GB" dirty="0" smtClean="0"/>
          </a:p>
          <a:p>
            <a:pPr>
              <a:spcBef>
                <a:spcPts val="0"/>
              </a:spcBef>
              <a:spcAft>
                <a:spcPts val="0"/>
              </a:spcAft>
            </a:pPr>
            <a:endParaRPr lang="en-GB" dirty="0" smtClean="0"/>
          </a:p>
          <a:p>
            <a:pPr>
              <a:spcBef>
                <a:spcPts val="0"/>
              </a:spcBef>
              <a:spcAft>
                <a:spcPts val="0"/>
              </a:spcAft>
            </a:pPr>
            <a:r>
              <a:rPr lang="en-GB" b="1" dirty="0" err="1" smtClean="0"/>
              <a:t>Praktische</a:t>
            </a:r>
            <a:r>
              <a:rPr lang="en-GB" b="1" dirty="0" smtClean="0"/>
              <a:t> </a:t>
            </a:r>
            <a:r>
              <a:rPr lang="en-GB" b="1" dirty="0" err="1" smtClean="0"/>
              <a:t>Aspekte</a:t>
            </a:r>
            <a:endParaRPr lang="en-GB" b="1" dirty="0" smtClean="0"/>
          </a:p>
          <a:p>
            <a:pPr>
              <a:spcBef>
                <a:spcPts val="0"/>
              </a:spcBef>
              <a:spcAft>
                <a:spcPts val="0"/>
              </a:spcAft>
            </a:pPr>
            <a:r>
              <a:rPr lang="en-GB" dirty="0" err="1" smtClean="0"/>
              <a:t>Fähigkeit</a:t>
            </a:r>
            <a:r>
              <a:rPr lang="en-GB" dirty="0" smtClean="0"/>
              <a:t> das Problem </a:t>
            </a:r>
            <a:r>
              <a:rPr lang="en-GB" dirty="0" err="1" smtClean="0"/>
              <a:t>allgemeingültig</a:t>
            </a:r>
            <a:r>
              <a:rPr lang="en-GB" dirty="0" smtClean="0"/>
              <a:t> </a:t>
            </a:r>
            <a:r>
              <a:rPr lang="en-GB" dirty="0" err="1" smtClean="0"/>
              <a:t>zu</a:t>
            </a:r>
            <a:r>
              <a:rPr lang="en-GB" dirty="0" smtClean="0"/>
              <a:t> </a:t>
            </a:r>
            <a:r>
              <a:rPr lang="en-GB" dirty="0" err="1" smtClean="0"/>
              <a:t>definieren</a:t>
            </a:r>
            <a:r>
              <a:rPr lang="en-GB" dirty="0" smtClean="0"/>
              <a:t> (Fall </a:t>
            </a:r>
            <a:r>
              <a:rPr lang="en-GB" dirty="0" err="1" smtClean="0"/>
              <a:t>Würfel</a:t>
            </a:r>
            <a:r>
              <a:rPr lang="en-GB" dirty="0" smtClean="0"/>
              <a:t>) und </a:t>
            </a:r>
            <a:r>
              <a:rPr lang="en-GB" dirty="0" err="1" smtClean="0"/>
              <a:t>Suche</a:t>
            </a:r>
            <a:r>
              <a:rPr lang="en-GB" dirty="0" smtClean="0"/>
              <a:t> </a:t>
            </a:r>
            <a:r>
              <a:rPr lang="en-GB" dirty="0" err="1" smtClean="0"/>
              <a:t>nach</a:t>
            </a:r>
            <a:r>
              <a:rPr lang="en-GB" dirty="0" smtClean="0"/>
              <a:t> </a:t>
            </a:r>
            <a:r>
              <a:rPr lang="en-GB" dirty="0" err="1" smtClean="0"/>
              <a:t>außergewöhnlichen</a:t>
            </a:r>
            <a:r>
              <a:rPr lang="en-GB" dirty="0" smtClean="0"/>
              <a:t> </a:t>
            </a:r>
            <a:r>
              <a:rPr lang="en-GB" dirty="0" err="1" smtClean="0"/>
              <a:t>Lösungen</a:t>
            </a:r>
            <a:endParaRPr lang="en-GB" dirty="0" smtClean="0"/>
          </a:p>
        </p:txBody>
      </p:sp>
      <p:pic>
        <p:nvPicPr>
          <p:cNvPr id="67589" name="Picture 4"/>
          <p:cNvPicPr>
            <a:picLocks noChangeAspect="1" noChangeArrowheads="1"/>
          </p:cNvPicPr>
          <p:nvPr/>
        </p:nvPicPr>
        <p:blipFill>
          <a:blip r:embed="rId3" cstate="print"/>
          <a:srcRect/>
          <a:stretch>
            <a:fillRect/>
          </a:stretch>
        </p:blipFill>
        <p:spPr bwMode="auto">
          <a:xfrm>
            <a:off x="8496267" y="1882066"/>
            <a:ext cx="2394523" cy="1546935"/>
          </a:xfrm>
          <a:prstGeom prst="rect">
            <a:avLst/>
          </a:prstGeom>
          <a:noFill/>
          <a:ln w="9525" algn="ctr">
            <a:noFill/>
            <a:miter lim="800000"/>
            <a:headEnd/>
            <a:tailEnd/>
          </a:ln>
        </p:spPr>
      </p:pic>
      <p:sp>
        <p:nvSpPr>
          <p:cNvPr id="67592" name="Rectangle 7"/>
          <p:cNvSpPr>
            <a:spLocks noChangeArrowheads="1"/>
          </p:cNvSpPr>
          <p:nvPr/>
        </p:nvSpPr>
        <p:spPr bwMode="auto">
          <a:xfrm>
            <a:off x="8371644" y="5986462"/>
            <a:ext cx="2994446" cy="288925"/>
          </a:xfrm>
          <a:prstGeom prst="rect">
            <a:avLst/>
          </a:prstGeom>
          <a:noFill/>
          <a:ln w="9525">
            <a:noFill/>
            <a:miter lim="800000"/>
            <a:headEnd/>
            <a:tailEnd/>
          </a:ln>
        </p:spPr>
        <p:txBody>
          <a:bodyPr/>
          <a:lstStyle/>
          <a:p>
            <a:pPr algn="l">
              <a:lnSpc>
                <a:spcPct val="80000"/>
              </a:lnSpc>
              <a:spcBef>
                <a:spcPct val="20000"/>
              </a:spcBef>
              <a:buClr>
                <a:schemeClr val="tx2"/>
              </a:buClr>
              <a:buSzPct val="70000"/>
              <a:buFont typeface="Wingdings" pitchFamily="2" charset="2"/>
              <a:buNone/>
            </a:pPr>
            <a:r>
              <a:rPr lang="sl-SI" sz="1100" dirty="0" err="1" smtClean="0"/>
              <a:t>source</a:t>
            </a:r>
            <a:r>
              <a:rPr lang="sl-SI" sz="1100" dirty="0" smtClean="0"/>
              <a:t>: </a:t>
            </a:r>
            <a:r>
              <a:rPr lang="sl-SI" sz="1100" dirty="0"/>
              <a:t>De </a:t>
            </a:r>
            <a:r>
              <a:rPr lang="sl-SI" sz="1100" dirty="0" err="1"/>
              <a:t>Bono</a:t>
            </a:r>
            <a:r>
              <a:rPr lang="sl-SI" sz="1100" dirty="0"/>
              <a:t> – Tečaj mišljenja (Metoda pobega)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0672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0672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06723">
                                            <p:txEl>
                                              <p:pRg st="10" end="1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0672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2"/>
          <p:cNvSpPr>
            <a:spLocks noGrp="1" noChangeArrowheads="1"/>
          </p:cNvSpPr>
          <p:nvPr>
            <p:ph type="title"/>
          </p:nvPr>
        </p:nvSpPr>
        <p:spPr/>
        <p:txBody>
          <a:bodyPr/>
          <a:lstStyle/>
          <a:p>
            <a:r>
              <a:rPr lang="en-GB" dirty="0" err="1"/>
              <a:t>Raus</a:t>
            </a:r>
            <a:r>
              <a:rPr lang="en-GB" dirty="0"/>
              <a:t> </a:t>
            </a:r>
            <a:r>
              <a:rPr lang="en-GB" dirty="0" err="1"/>
              <a:t>aus</a:t>
            </a:r>
            <a:r>
              <a:rPr lang="en-GB" dirty="0"/>
              <a:t> der </a:t>
            </a:r>
            <a:r>
              <a:rPr lang="en-GB" dirty="0" err="1"/>
              <a:t>Schachtel</a:t>
            </a:r>
            <a:r>
              <a:rPr lang="en-GB" dirty="0"/>
              <a:t>- </a:t>
            </a:r>
            <a:r>
              <a:rPr lang="en-GB" dirty="0" smtClean="0"/>
              <a:t>Die </a:t>
            </a:r>
            <a:r>
              <a:rPr lang="en-GB" dirty="0" err="1" smtClean="0"/>
              <a:t>Lösung</a:t>
            </a:r>
            <a:r>
              <a:rPr lang="en-GB" dirty="0" smtClean="0"/>
              <a:t> des </a:t>
            </a:r>
            <a:r>
              <a:rPr lang="en-GB" dirty="0" err="1" smtClean="0"/>
              <a:t>Würfelproblem</a:t>
            </a:r>
            <a:r>
              <a:rPr lang="en-GB" dirty="0" err="1"/>
              <a:t>s</a:t>
            </a:r>
            <a:endParaRPr lang="en-GB" dirty="0" smtClean="0"/>
          </a:p>
        </p:txBody>
      </p:sp>
      <p:pic>
        <p:nvPicPr>
          <p:cNvPr id="67589" name="Picture 4"/>
          <p:cNvPicPr>
            <a:picLocks noChangeAspect="1" noChangeArrowheads="1"/>
          </p:cNvPicPr>
          <p:nvPr/>
        </p:nvPicPr>
        <p:blipFill>
          <a:blip r:embed="rId3" cstate="print"/>
          <a:srcRect/>
          <a:stretch>
            <a:fillRect/>
          </a:stretch>
        </p:blipFill>
        <p:spPr bwMode="auto">
          <a:xfrm>
            <a:off x="8496267" y="1882066"/>
            <a:ext cx="2394523" cy="1546935"/>
          </a:xfrm>
          <a:prstGeom prst="rect">
            <a:avLst/>
          </a:prstGeom>
          <a:noFill/>
          <a:ln w="9525" algn="ctr">
            <a:noFill/>
            <a:miter lim="800000"/>
            <a:headEnd/>
            <a:tailEnd/>
          </a:ln>
        </p:spPr>
      </p:pic>
      <p:pic>
        <p:nvPicPr>
          <p:cNvPr id="2206725" name="Picture 5"/>
          <p:cNvPicPr>
            <a:picLocks noChangeAspect="1" noChangeArrowheads="1"/>
          </p:cNvPicPr>
          <p:nvPr/>
        </p:nvPicPr>
        <p:blipFill>
          <a:blip r:embed="rId4" cstate="print"/>
          <a:srcRect/>
          <a:stretch>
            <a:fillRect/>
          </a:stretch>
        </p:blipFill>
        <p:spPr bwMode="auto">
          <a:xfrm>
            <a:off x="8976784" y="3644900"/>
            <a:ext cx="1397000" cy="1081088"/>
          </a:xfrm>
          <a:prstGeom prst="rect">
            <a:avLst/>
          </a:prstGeom>
          <a:noFill/>
          <a:ln w="9525" algn="ctr">
            <a:noFill/>
            <a:miter lim="800000"/>
            <a:headEnd/>
            <a:tailEnd/>
          </a:ln>
        </p:spPr>
      </p:pic>
      <p:pic>
        <p:nvPicPr>
          <p:cNvPr id="2206726" name="Picture 6"/>
          <p:cNvPicPr>
            <a:picLocks noChangeAspect="1" noChangeArrowheads="1"/>
          </p:cNvPicPr>
          <p:nvPr/>
        </p:nvPicPr>
        <p:blipFill>
          <a:blip r:embed="rId5" cstate="print"/>
          <a:srcRect/>
          <a:stretch>
            <a:fillRect/>
          </a:stretch>
        </p:blipFill>
        <p:spPr bwMode="auto">
          <a:xfrm>
            <a:off x="8976784" y="4898916"/>
            <a:ext cx="1483783" cy="1081088"/>
          </a:xfrm>
          <a:prstGeom prst="rect">
            <a:avLst/>
          </a:prstGeom>
          <a:noFill/>
          <a:ln w="9525" algn="ctr">
            <a:noFill/>
            <a:miter lim="800000"/>
            <a:headEnd/>
            <a:tailEnd/>
          </a:ln>
        </p:spPr>
      </p:pic>
      <p:sp>
        <p:nvSpPr>
          <p:cNvPr id="67592" name="Rectangle 7"/>
          <p:cNvSpPr>
            <a:spLocks noChangeArrowheads="1"/>
          </p:cNvSpPr>
          <p:nvPr/>
        </p:nvSpPr>
        <p:spPr bwMode="auto">
          <a:xfrm>
            <a:off x="8371644" y="5986462"/>
            <a:ext cx="2994446" cy="288925"/>
          </a:xfrm>
          <a:prstGeom prst="rect">
            <a:avLst/>
          </a:prstGeom>
          <a:noFill/>
          <a:ln w="9525">
            <a:noFill/>
            <a:miter lim="800000"/>
            <a:headEnd/>
            <a:tailEnd/>
          </a:ln>
        </p:spPr>
        <p:txBody>
          <a:bodyPr/>
          <a:lstStyle/>
          <a:p>
            <a:pPr>
              <a:lnSpc>
                <a:spcPct val="80000"/>
              </a:lnSpc>
              <a:spcBef>
                <a:spcPct val="20000"/>
              </a:spcBef>
              <a:buClr>
                <a:schemeClr val="tx2"/>
              </a:buClr>
              <a:buSzPct val="70000"/>
            </a:pPr>
            <a:r>
              <a:rPr lang="sl-SI" sz="1100" dirty="0" err="1"/>
              <a:t>source</a:t>
            </a:r>
            <a:r>
              <a:rPr lang="sl-SI" sz="1100" dirty="0"/>
              <a:t> : De </a:t>
            </a:r>
            <a:r>
              <a:rPr lang="sl-SI" sz="1100" dirty="0" err="1"/>
              <a:t>Bono</a:t>
            </a:r>
            <a:r>
              <a:rPr lang="sl-SI" sz="1100" dirty="0"/>
              <a:t> – Tečaj mišljenja (Metoda pobega)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067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067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en-US" dirty="0" err="1" smtClean="0"/>
              <a:t>Haus</a:t>
            </a:r>
            <a:r>
              <a:rPr lang="en-US" dirty="0" smtClean="0"/>
              <a:t> und Vogel (</a:t>
            </a:r>
            <a:r>
              <a:rPr lang="en-US" dirty="0" err="1" smtClean="0"/>
              <a:t>Beobachtungen</a:t>
            </a:r>
            <a:r>
              <a:rPr lang="en-US" dirty="0" smtClean="0"/>
              <a:t> an </a:t>
            </a:r>
            <a:r>
              <a:rPr lang="en-US" dirty="0" err="1" smtClean="0"/>
              <a:t>einer</a:t>
            </a:r>
            <a:r>
              <a:rPr lang="en-US" dirty="0" smtClean="0"/>
              <a:t> </a:t>
            </a:r>
            <a:r>
              <a:rPr lang="en-US" dirty="0" err="1" smtClean="0"/>
              <a:t>Zeichnung</a:t>
            </a:r>
            <a:r>
              <a:rPr lang="en-US" dirty="0" smtClean="0"/>
              <a:t>, </a:t>
            </a:r>
            <a:r>
              <a:rPr lang="en-US" dirty="0" err="1" smtClean="0"/>
              <a:t>Umdrehung</a:t>
            </a:r>
            <a:r>
              <a:rPr lang="en-US" dirty="0" smtClean="0"/>
              <a:t> der </a:t>
            </a:r>
            <a:r>
              <a:rPr lang="en-US" dirty="0" err="1" smtClean="0"/>
              <a:t>Wahrnehmung</a:t>
            </a:r>
            <a:endParaRPr lang="en-GB" dirty="0"/>
          </a:p>
        </p:txBody>
      </p:sp>
      <p:sp>
        <p:nvSpPr>
          <p:cNvPr id="3" name="Ograda vsebine 2"/>
          <p:cNvSpPr>
            <a:spLocks noGrp="1"/>
          </p:cNvSpPr>
          <p:nvPr>
            <p:ph idx="1"/>
          </p:nvPr>
        </p:nvSpPr>
        <p:spPr/>
        <p:txBody>
          <a:bodyPr/>
          <a:lstStyle/>
          <a:p>
            <a:pPr>
              <a:spcBef>
                <a:spcPts val="0"/>
              </a:spcBef>
              <a:spcAft>
                <a:spcPts val="0"/>
              </a:spcAft>
            </a:pPr>
            <a:r>
              <a:rPr lang="en-GB" b="1" dirty="0" err="1" smtClean="0">
                <a:solidFill>
                  <a:schemeClr val="tx1"/>
                </a:solidFill>
              </a:rPr>
              <a:t>Aufgaben</a:t>
            </a:r>
            <a:endParaRPr lang="en-GB" b="1" dirty="0" smtClean="0">
              <a:solidFill>
                <a:schemeClr val="tx1"/>
              </a:solidFill>
            </a:endParaRPr>
          </a:p>
          <a:p>
            <a:pPr>
              <a:spcBef>
                <a:spcPts val="0"/>
              </a:spcBef>
              <a:spcAft>
                <a:spcPts val="0"/>
              </a:spcAft>
            </a:pPr>
            <a:r>
              <a:rPr lang="de-AT" dirty="0" smtClean="0">
                <a:solidFill>
                  <a:schemeClr val="tx1"/>
                </a:solidFill>
              </a:rPr>
              <a:t>Wir </a:t>
            </a:r>
            <a:r>
              <a:rPr lang="de-AT" dirty="0">
                <a:solidFill>
                  <a:schemeClr val="tx1"/>
                </a:solidFill>
              </a:rPr>
              <a:t>zeigen dem Kind ein Bild von einem Haus, das auf drei Seiten von Hügeln umgeben ist. Dann bitten wir es ein Haus zeichnen, wie man es von den Hügeln aus sehen würde und schließlich, wie ein Vogel das Haus von oben sehen würde.</a:t>
            </a:r>
            <a:endParaRPr lang="en-GB" i="1" dirty="0" smtClean="0">
              <a:solidFill>
                <a:schemeClr val="tx1"/>
              </a:solidFill>
            </a:endParaRPr>
          </a:p>
          <a:p>
            <a:pPr>
              <a:spcBef>
                <a:spcPts val="0"/>
              </a:spcBef>
              <a:spcAft>
                <a:spcPts val="0"/>
              </a:spcAft>
            </a:pPr>
            <a:endParaRPr lang="en-GB" b="1" dirty="0" smtClean="0"/>
          </a:p>
          <a:p>
            <a:pPr>
              <a:spcBef>
                <a:spcPts val="0"/>
              </a:spcBef>
              <a:spcAft>
                <a:spcPts val="0"/>
              </a:spcAft>
            </a:pPr>
            <a:r>
              <a:rPr lang="en-GB" b="1" dirty="0" err="1" smtClean="0"/>
              <a:t>Arbeitsanleitung</a:t>
            </a:r>
            <a:endParaRPr lang="en-GB" b="1" dirty="0" smtClean="0"/>
          </a:p>
          <a:p>
            <a:pPr>
              <a:spcBef>
                <a:spcPts val="0"/>
              </a:spcBef>
              <a:spcAft>
                <a:spcPts val="0"/>
              </a:spcAft>
            </a:pPr>
            <a:r>
              <a:rPr lang="de-AT" dirty="0">
                <a:solidFill>
                  <a:schemeClr val="tx1"/>
                </a:solidFill>
              </a:rPr>
              <a:t>Das Kind muss es in der Vorstellung schaffen verschiedene Positionen einzunehmen und die Wahrnehmung an die jeweils neue Situation anzupassen. </a:t>
            </a:r>
            <a:endParaRPr lang="de-AT" dirty="0" smtClean="0">
              <a:solidFill>
                <a:schemeClr val="tx1"/>
              </a:solidFill>
            </a:endParaRPr>
          </a:p>
          <a:p>
            <a:pPr>
              <a:spcBef>
                <a:spcPts val="0"/>
              </a:spcBef>
              <a:spcAft>
                <a:spcPts val="0"/>
              </a:spcAft>
            </a:pPr>
            <a:endParaRPr lang="en-GB" dirty="0" smtClean="0"/>
          </a:p>
          <a:p>
            <a:pPr>
              <a:spcBef>
                <a:spcPts val="0"/>
              </a:spcBef>
              <a:spcAft>
                <a:spcPts val="0"/>
              </a:spcAft>
            </a:pPr>
            <a:r>
              <a:rPr lang="en-GB" b="1" dirty="0" err="1" smtClean="0"/>
              <a:t>Praktische</a:t>
            </a:r>
            <a:r>
              <a:rPr lang="en-GB" b="1" dirty="0" smtClean="0"/>
              <a:t> </a:t>
            </a:r>
            <a:r>
              <a:rPr lang="en-GB" b="1" dirty="0" err="1" smtClean="0"/>
              <a:t>Aspekte</a:t>
            </a:r>
            <a:r>
              <a:rPr lang="en-GB" b="1" dirty="0" smtClean="0"/>
              <a:t> </a:t>
            </a:r>
          </a:p>
          <a:p>
            <a:pPr>
              <a:spcBef>
                <a:spcPts val="0"/>
              </a:spcBef>
              <a:spcAft>
                <a:spcPts val="0"/>
              </a:spcAft>
            </a:pPr>
            <a:r>
              <a:rPr lang="de-AT" dirty="0"/>
              <a:t>Stärkung der Fähigkeit, sich aus </a:t>
            </a:r>
            <a:endParaRPr lang="de-AT" dirty="0" smtClean="0"/>
          </a:p>
          <a:p>
            <a:pPr>
              <a:spcBef>
                <a:spcPts val="0"/>
              </a:spcBef>
              <a:spcAft>
                <a:spcPts val="0"/>
              </a:spcAft>
            </a:pPr>
            <a:r>
              <a:rPr lang="de-AT" dirty="0" smtClean="0"/>
              <a:t>verschiedenen </a:t>
            </a:r>
            <a:r>
              <a:rPr lang="de-AT" dirty="0"/>
              <a:t>Blickwinkeln mit einem Problem zu befassen </a:t>
            </a:r>
            <a:endParaRPr lang="en-GB" dirty="0"/>
          </a:p>
        </p:txBody>
      </p:sp>
      <p:pic>
        <p:nvPicPr>
          <p:cNvPr id="5" name="Slika 4" descr="VP-sl3"/>
          <p:cNvPicPr/>
          <p:nvPr/>
        </p:nvPicPr>
        <p:blipFill>
          <a:blip r:embed="rId3" cstate="print"/>
          <a:srcRect l="52931" t="30775" r="9935" b="36234"/>
          <a:stretch>
            <a:fillRect/>
          </a:stretch>
        </p:blipFill>
        <p:spPr bwMode="auto">
          <a:xfrm>
            <a:off x="7365442" y="4441371"/>
            <a:ext cx="4088390" cy="184401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GB" dirty="0" smtClean="0"/>
              <a:t>Was - </a:t>
            </a:r>
            <a:r>
              <a:rPr lang="en-GB" dirty="0" err="1" smtClean="0"/>
              <a:t>wenn</a:t>
            </a:r>
            <a:endParaRPr lang="en-GB" dirty="0"/>
          </a:p>
        </p:txBody>
      </p:sp>
      <p:sp>
        <p:nvSpPr>
          <p:cNvPr id="3" name="Ograda vsebine 2"/>
          <p:cNvSpPr>
            <a:spLocks noGrp="1"/>
          </p:cNvSpPr>
          <p:nvPr>
            <p:ph idx="1"/>
          </p:nvPr>
        </p:nvSpPr>
        <p:spPr>
          <a:xfrm>
            <a:off x="1097280" y="1845734"/>
            <a:ext cx="10058400" cy="4167792"/>
          </a:xfrm>
        </p:spPr>
        <p:txBody>
          <a:bodyPr>
            <a:normAutofit/>
          </a:bodyPr>
          <a:lstStyle/>
          <a:p>
            <a:pPr>
              <a:spcBef>
                <a:spcPts val="0"/>
              </a:spcBef>
              <a:spcAft>
                <a:spcPts val="0"/>
              </a:spcAft>
            </a:pPr>
            <a:r>
              <a:rPr lang="en-GB" b="1" dirty="0" err="1" smtClean="0">
                <a:solidFill>
                  <a:schemeClr val="tx1"/>
                </a:solidFill>
              </a:rPr>
              <a:t>Aufgabe</a:t>
            </a:r>
            <a:endParaRPr lang="en-GB" b="1" dirty="0" smtClean="0">
              <a:solidFill>
                <a:schemeClr val="tx1"/>
              </a:solidFill>
            </a:endParaRPr>
          </a:p>
          <a:p>
            <a:pPr>
              <a:spcBef>
                <a:spcPts val="0"/>
              </a:spcBef>
              <a:spcAft>
                <a:spcPts val="0"/>
              </a:spcAft>
            </a:pPr>
            <a:r>
              <a:rPr lang="en-GB" dirty="0" smtClean="0"/>
              <a:t>Was </a:t>
            </a:r>
            <a:r>
              <a:rPr lang="en-GB" dirty="0" err="1" smtClean="0"/>
              <a:t>geschähe</a:t>
            </a:r>
            <a:r>
              <a:rPr lang="en-GB" dirty="0" smtClean="0"/>
              <a:t>, </a:t>
            </a:r>
            <a:r>
              <a:rPr lang="en-GB" dirty="0" err="1" smtClean="0"/>
              <a:t>wenn</a:t>
            </a:r>
            <a:r>
              <a:rPr lang="en-GB" dirty="0" smtClean="0"/>
              <a:t> :</a:t>
            </a:r>
          </a:p>
          <a:p>
            <a:pPr marL="0" indent="0">
              <a:spcBef>
                <a:spcPts val="0"/>
              </a:spcBef>
              <a:spcAft>
                <a:spcPts val="0"/>
              </a:spcAft>
              <a:buNone/>
            </a:pPr>
            <a:r>
              <a:rPr lang="en-GB" dirty="0" smtClean="0"/>
              <a:t>…</a:t>
            </a:r>
            <a:r>
              <a:rPr lang="en-GB" dirty="0" err="1" smtClean="0"/>
              <a:t>ich</a:t>
            </a:r>
            <a:r>
              <a:rPr lang="en-GB" dirty="0" smtClean="0"/>
              <a:t> </a:t>
            </a:r>
            <a:r>
              <a:rPr lang="en-GB" dirty="0" err="1" smtClean="0"/>
              <a:t>unsichtbar</a:t>
            </a:r>
            <a:r>
              <a:rPr lang="en-GB" dirty="0" smtClean="0"/>
              <a:t> </a:t>
            </a:r>
            <a:r>
              <a:rPr lang="en-GB" dirty="0" err="1" smtClean="0"/>
              <a:t>wäre</a:t>
            </a:r>
            <a:r>
              <a:rPr lang="en-GB" dirty="0" smtClean="0">
                <a:solidFill>
                  <a:schemeClr val="tx1"/>
                </a:solidFill>
              </a:rPr>
              <a:t>?</a:t>
            </a:r>
          </a:p>
          <a:p>
            <a:pPr marL="0" indent="0">
              <a:spcBef>
                <a:spcPts val="0"/>
              </a:spcBef>
              <a:spcAft>
                <a:spcPts val="0"/>
              </a:spcAft>
              <a:buNone/>
            </a:pPr>
            <a:r>
              <a:rPr lang="en-GB" dirty="0" smtClean="0">
                <a:solidFill>
                  <a:schemeClr val="tx1"/>
                </a:solidFill>
              </a:rPr>
              <a:t>…</a:t>
            </a:r>
            <a:r>
              <a:rPr lang="en-GB" dirty="0" smtClean="0"/>
              <a:t>die Welt am Kopf </a:t>
            </a:r>
            <a:r>
              <a:rPr lang="en-GB" dirty="0" err="1" smtClean="0"/>
              <a:t>stehen</a:t>
            </a:r>
            <a:r>
              <a:rPr lang="en-GB" dirty="0" smtClean="0"/>
              <a:t> </a:t>
            </a:r>
            <a:r>
              <a:rPr lang="en-GB" dirty="0" err="1" smtClean="0"/>
              <a:t>würde</a:t>
            </a:r>
            <a:r>
              <a:rPr lang="en-GB" dirty="0" smtClean="0"/>
              <a:t> und </a:t>
            </a:r>
            <a:r>
              <a:rPr lang="en-GB" dirty="0" err="1" smtClean="0"/>
              <a:t>ich</a:t>
            </a:r>
            <a:r>
              <a:rPr lang="en-GB" dirty="0" smtClean="0"/>
              <a:t> am Plafond </a:t>
            </a:r>
            <a:r>
              <a:rPr lang="en-GB" dirty="0" err="1" smtClean="0"/>
              <a:t>ginge</a:t>
            </a:r>
            <a:r>
              <a:rPr lang="en-GB" dirty="0" smtClean="0">
                <a:solidFill>
                  <a:schemeClr val="tx1"/>
                </a:solidFill>
              </a:rPr>
              <a:t>?</a:t>
            </a:r>
          </a:p>
          <a:p>
            <a:pPr marL="0" indent="0">
              <a:spcBef>
                <a:spcPts val="0"/>
              </a:spcBef>
              <a:spcAft>
                <a:spcPts val="0"/>
              </a:spcAft>
              <a:buNone/>
            </a:pPr>
            <a:r>
              <a:rPr lang="en-GB" dirty="0" smtClean="0"/>
              <a:t>…Die </a:t>
            </a:r>
            <a:r>
              <a:rPr lang="en-GB" dirty="0" err="1" smtClean="0"/>
              <a:t>Sonne</a:t>
            </a:r>
            <a:r>
              <a:rPr lang="en-GB" dirty="0" smtClean="0"/>
              <a:t> </a:t>
            </a:r>
            <a:r>
              <a:rPr lang="en-GB" dirty="0" err="1" smtClean="0"/>
              <a:t>nie</a:t>
            </a:r>
            <a:r>
              <a:rPr lang="en-GB" dirty="0" smtClean="0"/>
              <a:t> </a:t>
            </a:r>
            <a:r>
              <a:rPr lang="en-GB" dirty="0" err="1" smtClean="0"/>
              <a:t>unterginge</a:t>
            </a:r>
            <a:r>
              <a:rPr lang="en-GB" dirty="0" smtClean="0"/>
              <a:t>?</a:t>
            </a:r>
          </a:p>
          <a:p>
            <a:pPr marL="0" indent="0">
              <a:spcBef>
                <a:spcPts val="0"/>
              </a:spcBef>
              <a:spcAft>
                <a:spcPts val="0"/>
              </a:spcAft>
              <a:buNone/>
            </a:pPr>
            <a:r>
              <a:rPr lang="en-GB" dirty="0" smtClean="0"/>
              <a:t>…Menschen </a:t>
            </a:r>
            <a:r>
              <a:rPr lang="en-GB" dirty="0" err="1" smtClean="0"/>
              <a:t>Haustiere</a:t>
            </a:r>
            <a:r>
              <a:rPr lang="en-GB" dirty="0" smtClean="0"/>
              <a:t> </a:t>
            </a:r>
            <a:r>
              <a:rPr lang="en-GB" dirty="0" err="1" smtClean="0"/>
              <a:t>wären</a:t>
            </a:r>
            <a:r>
              <a:rPr lang="en-GB" dirty="0" smtClean="0"/>
              <a:t> und die </a:t>
            </a:r>
            <a:r>
              <a:rPr lang="en-GB" dirty="0" err="1" smtClean="0"/>
              <a:t>Haustiere</a:t>
            </a:r>
            <a:r>
              <a:rPr lang="en-GB" dirty="0" smtClean="0"/>
              <a:t> Menschen </a:t>
            </a:r>
            <a:r>
              <a:rPr lang="en-GB" dirty="0" err="1" smtClean="0"/>
              <a:t>besitzen</a:t>
            </a:r>
            <a:endParaRPr lang="en-GB" dirty="0"/>
          </a:p>
          <a:p>
            <a:pPr marL="0" indent="0">
              <a:spcBef>
                <a:spcPts val="0"/>
              </a:spcBef>
              <a:spcAft>
                <a:spcPts val="0"/>
              </a:spcAft>
              <a:buNone/>
            </a:pPr>
            <a:r>
              <a:rPr lang="en-GB" dirty="0" err="1"/>
              <a:t>w</a:t>
            </a:r>
            <a:r>
              <a:rPr lang="en-GB" dirty="0" err="1" smtClean="0"/>
              <a:t>ürden</a:t>
            </a:r>
            <a:r>
              <a:rPr lang="en-GB" dirty="0"/>
              <a:t>?</a:t>
            </a:r>
            <a:endParaRPr lang="en-GB" dirty="0" smtClean="0"/>
          </a:p>
          <a:p>
            <a:pPr>
              <a:spcBef>
                <a:spcPts val="0"/>
              </a:spcBef>
              <a:spcAft>
                <a:spcPts val="0"/>
              </a:spcAft>
            </a:pPr>
            <a:endParaRPr lang="en-GB" dirty="0" smtClean="0"/>
          </a:p>
          <a:p>
            <a:pPr>
              <a:spcBef>
                <a:spcPts val="0"/>
              </a:spcBef>
              <a:spcAft>
                <a:spcPts val="0"/>
              </a:spcAft>
            </a:pPr>
            <a:r>
              <a:rPr lang="en-GB" b="1" dirty="0" err="1" smtClean="0"/>
              <a:t>Arbeitsanleitung</a:t>
            </a:r>
            <a:endParaRPr lang="en-GB" b="1" dirty="0" smtClean="0"/>
          </a:p>
          <a:p>
            <a:pPr>
              <a:spcBef>
                <a:spcPts val="0"/>
              </a:spcBef>
              <a:spcAft>
                <a:spcPts val="0"/>
              </a:spcAft>
            </a:pPr>
            <a:r>
              <a:rPr lang="en-GB" dirty="0" err="1" smtClean="0"/>
              <a:t>Wählen</a:t>
            </a:r>
            <a:r>
              <a:rPr lang="en-GB" dirty="0" smtClean="0"/>
              <a:t> </a:t>
            </a:r>
            <a:r>
              <a:rPr lang="en-GB" dirty="0" err="1" smtClean="0"/>
              <a:t>Sie</a:t>
            </a:r>
            <a:r>
              <a:rPr lang="en-GB" dirty="0" smtClean="0"/>
              <a:t> </a:t>
            </a:r>
            <a:r>
              <a:rPr lang="en-GB" dirty="0" err="1" smtClean="0"/>
              <a:t>eine</a:t>
            </a:r>
            <a:r>
              <a:rPr lang="en-GB" dirty="0" smtClean="0"/>
              <a:t> </a:t>
            </a:r>
            <a:r>
              <a:rPr lang="en-GB" dirty="0" err="1" smtClean="0"/>
              <a:t>oder</a:t>
            </a:r>
            <a:r>
              <a:rPr lang="en-GB" dirty="0" smtClean="0"/>
              <a:t> </a:t>
            </a:r>
            <a:r>
              <a:rPr lang="en-GB" dirty="0" err="1" smtClean="0"/>
              <a:t>mehrere</a:t>
            </a:r>
            <a:r>
              <a:rPr lang="en-GB" dirty="0" smtClean="0"/>
              <a:t> </a:t>
            </a:r>
            <a:r>
              <a:rPr lang="en-GB" dirty="0" err="1" smtClean="0"/>
              <a:t>Fragen</a:t>
            </a:r>
            <a:r>
              <a:rPr lang="en-GB" dirty="0" smtClean="0"/>
              <a:t> </a:t>
            </a:r>
            <a:r>
              <a:rPr lang="en-GB" dirty="0" err="1" smtClean="0"/>
              <a:t>aus.</a:t>
            </a:r>
            <a:r>
              <a:rPr lang="en-GB" dirty="0" smtClean="0"/>
              <a:t> Die </a:t>
            </a:r>
            <a:r>
              <a:rPr lang="en-GB" dirty="0" err="1" smtClean="0"/>
              <a:t>Schüler</a:t>
            </a:r>
            <a:r>
              <a:rPr lang="en-GB" dirty="0" smtClean="0"/>
              <a:t>/</a:t>
            </a:r>
            <a:r>
              <a:rPr lang="en-GB" dirty="0" err="1" smtClean="0"/>
              <a:t>innen</a:t>
            </a:r>
            <a:r>
              <a:rPr lang="en-GB" dirty="0" smtClean="0"/>
              <a:t> </a:t>
            </a:r>
            <a:r>
              <a:rPr lang="en-GB" dirty="0" err="1" smtClean="0"/>
              <a:t>sollten</a:t>
            </a:r>
            <a:r>
              <a:rPr lang="en-GB" dirty="0" smtClean="0"/>
              <a:t> </a:t>
            </a:r>
            <a:r>
              <a:rPr lang="en-GB" dirty="0" err="1" smtClean="0"/>
              <a:t>ihre</a:t>
            </a:r>
            <a:r>
              <a:rPr lang="en-GB" dirty="0" smtClean="0"/>
              <a:t> </a:t>
            </a:r>
            <a:r>
              <a:rPr lang="en-GB" dirty="0" err="1" smtClean="0"/>
              <a:t>Vorschläge</a:t>
            </a:r>
            <a:r>
              <a:rPr lang="en-GB" dirty="0" smtClean="0"/>
              <a:t> </a:t>
            </a:r>
            <a:r>
              <a:rPr lang="en-GB" dirty="0" err="1" smtClean="0"/>
              <a:t>vorstellen</a:t>
            </a:r>
            <a:r>
              <a:rPr lang="en-GB" dirty="0" smtClean="0"/>
              <a:t> und </a:t>
            </a:r>
            <a:r>
              <a:rPr lang="en-GB" dirty="0" err="1" smtClean="0"/>
              <a:t>ihre</a:t>
            </a:r>
            <a:r>
              <a:rPr lang="en-GB" dirty="0" smtClean="0"/>
              <a:t> </a:t>
            </a:r>
            <a:r>
              <a:rPr lang="en-GB" dirty="0" err="1" smtClean="0"/>
              <a:t>Vorschläge</a:t>
            </a:r>
            <a:r>
              <a:rPr lang="en-GB" dirty="0" smtClean="0"/>
              <a:t> </a:t>
            </a:r>
            <a:r>
              <a:rPr lang="en-GB" dirty="0" err="1" smtClean="0"/>
              <a:t>erklären</a:t>
            </a:r>
            <a:r>
              <a:rPr lang="en-GB" dirty="0" smtClean="0"/>
              <a:t>. </a:t>
            </a:r>
          </a:p>
          <a:p>
            <a:pPr>
              <a:spcBef>
                <a:spcPts val="0"/>
              </a:spcBef>
              <a:spcAft>
                <a:spcPts val="0"/>
              </a:spcAft>
            </a:pPr>
            <a:endParaRPr lang="en-GB" dirty="0" smtClean="0"/>
          </a:p>
          <a:p>
            <a:pPr>
              <a:spcBef>
                <a:spcPts val="0"/>
              </a:spcBef>
              <a:spcAft>
                <a:spcPts val="0"/>
              </a:spcAft>
            </a:pPr>
            <a:r>
              <a:rPr lang="en-GB" b="1" dirty="0" err="1" smtClean="0"/>
              <a:t>Praktische</a:t>
            </a:r>
            <a:r>
              <a:rPr lang="en-GB" b="1" dirty="0" smtClean="0"/>
              <a:t> </a:t>
            </a:r>
            <a:r>
              <a:rPr lang="en-GB" b="1" dirty="0" err="1" smtClean="0"/>
              <a:t>Aspekte</a:t>
            </a:r>
            <a:endParaRPr lang="en-GB" b="1" dirty="0" smtClean="0"/>
          </a:p>
          <a:p>
            <a:pPr>
              <a:spcBef>
                <a:spcPts val="0"/>
              </a:spcBef>
              <a:spcAft>
                <a:spcPts val="0"/>
              </a:spcAft>
            </a:pPr>
            <a:r>
              <a:rPr lang="en-GB" dirty="0" err="1" smtClean="0"/>
              <a:t>Kombination</a:t>
            </a:r>
            <a:r>
              <a:rPr lang="en-GB" dirty="0" smtClean="0"/>
              <a:t> von </a:t>
            </a:r>
            <a:r>
              <a:rPr lang="en-GB" dirty="0" err="1" smtClean="0"/>
              <a:t>Kreativität</a:t>
            </a:r>
            <a:r>
              <a:rPr lang="en-GB" dirty="0" smtClean="0"/>
              <a:t> und </a:t>
            </a:r>
            <a:r>
              <a:rPr lang="en-GB" dirty="0" err="1" smtClean="0"/>
              <a:t>konkretem</a:t>
            </a:r>
            <a:r>
              <a:rPr lang="en-GB" dirty="0" smtClean="0"/>
              <a:t> </a:t>
            </a:r>
            <a:r>
              <a:rPr lang="en-GB" dirty="0" err="1" smtClean="0"/>
              <a:t>Wissen</a:t>
            </a:r>
            <a:endParaRPr lang="en-GB" dirty="0"/>
          </a:p>
        </p:txBody>
      </p:sp>
      <p:pic>
        <p:nvPicPr>
          <p:cNvPr id="68610" name="Picture 2"/>
          <p:cNvPicPr>
            <a:picLocks noChangeAspect="1" noChangeArrowheads="1"/>
          </p:cNvPicPr>
          <p:nvPr/>
        </p:nvPicPr>
        <p:blipFill>
          <a:blip r:embed="rId3"/>
          <a:srcRect/>
          <a:stretch>
            <a:fillRect/>
          </a:stretch>
        </p:blipFill>
        <p:spPr bwMode="auto">
          <a:xfrm>
            <a:off x="8082748" y="1845734"/>
            <a:ext cx="2099939" cy="180744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err="1" smtClean="0"/>
              <a:t>Wieviele</a:t>
            </a:r>
            <a:r>
              <a:rPr lang="en-US" dirty="0" smtClean="0"/>
              <a:t> </a:t>
            </a:r>
            <a:r>
              <a:rPr lang="en-US" dirty="0" err="1" smtClean="0"/>
              <a:t>Haare</a:t>
            </a:r>
            <a:r>
              <a:rPr lang="en-US" dirty="0" smtClean="0"/>
              <a:t> </a:t>
            </a:r>
            <a:r>
              <a:rPr lang="en-US" dirty="0" err="1" smtClean="0"/>
              <a:t>sind</a:t>
            </a:r>
            <a:r>
              <a:rPr lang="en-US" dirty="0" smtClean="0"/>
              <a:t> am Kopf</a:t>
            </a:r>
            <a:r>
              <a:rPr lang="sl-SI" dirty="0" smtClean="0"/>
              <a:t>?</a:t>
            </a:r>
            <a:endParaRPr lang="sl-SI" dirty="0"/>
          </a:p>
        </p:txBody>
      </p:sp>
      <p:sp>
        <p:nvSpPr>
          <p:cNvPr id="3" name="Ograda vsebine 2"/>
          <p:cNvSpPr>
            <a:spLocks noGrp="1"/>
          </p:cNvSpPr>
          <p:nvPr>
            <p:ph idx="1"/>
          </p:nvPr>
        </p:nvSpPr>
        <p:spPr>
          <a:xfrm>
            <a:off x="828083" y="1754828"/>
            <a:ext cx="10780295" cy="3019879"/>
          </a:xfrm>
        </p:spPr>
        <p:txBody>
          <a:bodyPr>
            <a:noAutofit/>
          </a:bodyPr>
          <a:lstStyle/>
          <a:p>
            <a:pPr marL="0" indent="0">
              <a:spcBef>
                <a:spcPts val="0"/>
              </a:spcBef>
              <a:spcAft>
                <a:spcPts val="0"/>
              </a:spcAft>
              <a:buNone/>
            </a:pPr>
            <a:r>
              <a:rPr lang="en-GB" sz="1800" b="1" dirty="0" err="1" smtClean="0">
                <a:solidFill>
                  <a:schemeClr val="tx1"/>
                </a:solidFill>
              </a:rPr>
              <a:t>Aufgabe</a:t>
            </a:r>
            <a:r>
              <a:rPr lang="en-GB" sz="1800" b="1" dirty="0" smtClean="0">
                <a:solidFill>
                  <a:schemeClr val="tx1"/>
                </a:solidFill>
              </a:rPr>
              <a:t>: </a:t>
            </a:r>
            <a:r>
              <a:rPr lang="de-AT" sz="1800" dirty="0"/>
              <a:t>Ermitteln Sie wie viele Haare auf dem Kopf eines Mitschülers/einer Mitschülerin wachsen. Bestimmen Sie auch die Farbe der Haare</a:t>
            </a:r>
            <a:r>
              <a:rPr lang="de-AT" sz="1800" dirty="0" smtClean="0"/>
              <a:t>.</a:t>
            </a:r>
          </a:p>
          <a:p>
            <a:pPr marL="0" indent="0">
              <a:spcBef>
                <a:spcPts val="0"/>
              </a:spcBef>
              <a:spcAft>
                <a:spcPts val="0"/>
              </a:spcAft>
              <a:buNone/>
            </a:pPr>
            <a:endParaRPr lang="de-AT" sz="1800" b="1" dirty="0"/>
          </a:p>
          <a:p>
            <a:pPr marL="0" indent="0">
              <a:spcBef>
                <a:spcPts val="0"/>
              </a:spcBef>
              <a:spcAft>
                <a:spcPts val="0"/>
              </a:spcAft>
              <a:buNone/>
            </a:pPr>
            <a:r>
              <a:rPr lang="en-GB" sz="1800" b="1" dirty="0" err="1" smtClean="0"/>
              <a:t>Arbeitsanleitung</a:t>
            </a:r>
            <a:r>
              <a:rPr lang="en-GB" sz="1800" b="1" dirty="0" smtClean="0"/>
              <a:t> </a:t>
            </a:r>
            <a:r>
              <a:rPr lang="de-AT" sz="1800" b="1"/>
              <a:t>Betrachten Sie ein Quadrat mit einer Seitenlänge von 1 cm (oder anderer Länge) und zählen Sie die Anzahl der Haare. </a:t>
            </a:r>
            <a:r>
              <a:rPr lang="de-AT" sz="1800" smtClean="0"/>
              <a:t>Dann </a:t>
            </a:r>
            <a:r>
              <a:rPr lang="de-AT" sz="1800" dirty="0"/>
              <a:t>bestimmen Sie die gesamte Oberfläche des Kopfes, wo Haar wächst (Annäherung über ein Quadrat oder über einen Teil einer Kugel). Daraufhin erfolgt die Berechnung, wie viele Haare es auf der gesamten Oberfläche gibt</a:t>
            </a:r>
            <a:r>
              <a:rPr lang="de-AT" sz="1800" dirty="0" smtClean="0"/>
              <a:t>. </a:t>
            </a:r>
            <a:r>
              <a:rPr lang="de-AT" sz="1800" dirty="0"/>
              <a:t>Präsentieren Sie die Ergebnisse. Erörtern Sie, welche Verfahren der Messung verwendet wurden, die Unterschiede in den Einschätzungen der Dichte der Haare pro Fläche, die Bewertung der Oberfläche der Kopfhaut ... Auch die Ergebnisse entsprechend der Farbe des Haares (wie in der Tabelle gezeigt, gibt es Unterschiede in Bezug auf die Dicke). Auch eine gemeinsame Tabelle der Haare und der Farbdichte im Vergleich mit veröffentlichten Daten können erstellt werden.</a:t>
            </a:r>
            <a:endParaRPr lang="en-GB" sz="1600" b="1" dirty="0" smtClean="0"/>
          </a:p>
        </p:txBody>
      </p:sp>
      <p:graphicFrame>
        <p:nvGraphicFramePr>
          <p:cNvPr id="5" name="Tabela 4"/>
          <p:cNvGraphicFramePr>
            <a:graphicFrameLocks noGrp="1"/>
          </p:cNvGraphicFramePr>
          <p:nvPr>
            <p:extLst>
              <p:ext uri="{D42A27DB-BD31-4B8C-83A1-F6EECF244321}">
                <p14:modId xmlns:p14="http://schemas.microsoft.com/office/powerpoint/2010/main" val="3900120215"/>
              </p:ext>
            </p:extLst>
          </p:nvPr>
        </p:nvGraphicFramePr>
        <p:xfrm>
          <a:off x="5986664" y="4774708"/>
          <a:ext cx="2918460" cy="1371600"/>
        </p:xfrm>
        <a:graphic>
          <a:graphicData uri="http://schemas.openxmlformats.org/drawingml/2006/table">
            <a:tbl>
              <a:tblPr/>
              <a:tblGrid>
                <a:gridCol w="698066">
                  <a:extLst>
                    <a:ext uri="{9D8B030D-6E8A-4147-A177-3AD203B41FA5}">
                      <a16:colId xmlns:a16="http://schemas.microsoft.com/office/drawing/2014/main" xmlns="" val="20000"/>
                    </a:ext>
                  </a:extLst>
                </a:gridCol>
                <a:gridCol w="880947">
                  <a:extLst>
                    <a:ext uri="{9D8B030D-6E8A-4147-A177-3AD203B41FA5}">
                      <a16:colId xmlns:a16="http://schemas.microsoft.com/office/drawing/2014/main" xmlns="" val="20001"/>
                    </a:ext>
                  </a:extLst>
                </a:gridCol>
                <a:gridCol w="1339447">
                  <a:extLst>
                    <a:ext uri="{9D8B030D-6E8A-4147-A177-3AD203B41FA5}">
                      <a16:colId xmlns:a16="http://schemas.microsoft.com/office/drawing/2014/main" xmlns="" val="20002"/>
                    </a:ext>
                  </a:extLst>
                </a:gridCol>
              </a:tblGrid>
              <a:tr h="200288">
                <a:tc>
                  <a:txBody>
                    <a:bodyPr/>
                    <a:lstStyle/>
                    <a:p>
                      <a:pPr algn="ctr">
                        <a:lnSpc>
                          <a:spcPct val="150000"/>
                        </a:lnSpc>
                        <a:spcAft>
                          <a:spcPts val="0"/>
                        </a:spcAft>
                      </a:pPr>
                      <a:r>
                        <a:rPr lang="sl-SI" sz="1200" b="1" dirty="0" err="1" smtClean="0">
                          <a:latin typeface="Times New Roman"/>
                          <a:ea typeface="Times New Roman"/>
                        </a:rPr>
                        <a:t>colour</a:t>
                      </a:r>
                      <a:endParaRPr lang="sl-SI" sz="1200" dirty="0">
                        <a:latin typeface="Times New Roman"/>
                        <a:ea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sl-SI" sz="1200" b="1" dirty="0" smtClean="0">
                          <a:latin typeface="Times New Roman"/>
                          <a:ea typeface="Times New Roman"/>
                        </a:rPr>
                        <a:t>No.</a:t>
                      </a:r>
                      <a:endParaRPr lang="sl-SI" sz="1200" dirty="0">
                        <a:latin typeface="Times New Roman"/>
                        <a:ea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sl-SI" sz="1200" b="1" dirty="0" smtClean="0">
                          <a:latin typeface="Times New Roman"/>
                          <a:ea typeface="Times New Roman"/>
                        </a:rPr>
                        <a:t>Diameter</a:t>
                      </a:r>
                      <a:endParaRPr lang="sl-SI" sz="1200" dirty="0">
                        <a:latin typeface="Times New Roman"/>
                        <a:ea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200288">
                <a:tc>
                  <a:txBody>
                    <a:bodyPr/>
                    <a:lstStyle/>
                    <a:p>
                      <a:pPr algn="ctr">
                        <a:lnSpc>
                          <a:spcPct val="150000"/>
                        </a:lnSpc>
                        <a:spcAft>
                          <a:spcPts val="0"/>
                        </a:spcAft>
                      </a:pPr>
                      <a:r>
                        <a:rPr lang="sl-SI" sz="1200" dirty="0" err="1" smtClean="0">
                          <a:latin typeface="Times New Roman"/>
                          <a:ea typeface="Times New Roman"/>
                        </a:rPr>
                        <a:t>white</a:t>
                      </a:r>
                      <a:endParaRPr lang="sl-SI" sz="1200" dirty="0">
                        <a:latin typeface="Times New Roman"/>
                        <a:ea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sl-SI" sz="1200" dirty="0" smtClean="0">
                          <a:latin typeface="Times New Roman"/>
                          <a:ea typeface="Times New Roman"/>
                        </a:rPr>
                        <a:t>146,000</a:t>
                      </a:r>
                      <a:endParaRPr lang="sl-SI" sz="1200" dirty="0">
                        <a:latin typeface="Times New Roman"/>
                        <a:ea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sl-SI" sz="1200" dirty="0">
                          <a:latin typeface="Times New Roman"/>
                          <a:ea typeface="Times New Roman"/>
                        </a:rPr>
                        <a:t>17−51 </a:t>
                      </a:r>
                      <a:fld id="{AD0E6B1E-4786-46C3-A8E6-B6624426F444}" type="slidenum">
                        <a:rPr lang="sl-SI" sz="1200" smtClean="0">
                          <a:latin typeface="Times New Roman"/>
                          <a:ea typeface="Times New Roman"/>
                        </a:rPr>
                        <a:pPr algn="ctr">
                          <a:lnSpc>
                            <a:spcPct val="150000"/>
                          </a:lnSpc>
                          <a:spcAft>
                            <a:spcPts val="0"/>
                          </a:spcAft>
                        </a:pPr>
                        <a:t>34</a:t>
                      </a:fld>
                      <a:r>
                        <a:rPr lang="el-GR" sz="1200" dirty="0" smtClean="0">
                          <a:latin typeface="Calibri"/>
                          <a:ea typeface="Times New Roman"/>
                        </a:rPr>
                        <a:t>μ</a:t>
                      </a:r>
                      <a:r>
                        <a:rPr lang="sl-SI" sz="1200" dirty="0" smtClean="0">
                          <a:latin typeface="Calibri"/>
                          <a:ea typeface="Times New Roman"/>
                        </a:rPr>
                        <a:t>m</a:t>
                      </a:r>
                      <a:endParaRPr lang="sl-SI" sz="1200" dirty="0">
                        <a:latin typeface="Times New Roman"/>
                        <a:ea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00288">
                <a:tc>
                  <a:txBody>
                    <a:bodyPr/>
                    <a:lstStyle/>
                    <a:p>
                      <a:pPr algn="ctr">
                        <a:lnSpc>
                          <a:spcPct val="150000"/>
                        </a:lnSpc>
                        <a:spcAft>
                          <a:spcPts val="0"/>
                        </a:spcAft>
                      </a:pPr>
                      <a:r>
                        <a:rPr lang="sl-SI" sz="1200" dirty="0" err="1" smtClean="0">
                          <a:latin typeface="Times New Roman"/>
                          <a:ea typeface="Times New Roman"/>
                        </a:rPr>
                        <a:t>black</a:t>
                      </a:r>
                      <a:endParaRPr lang="sl-SI" sz="1200" dirty="0">
                        <a:latin typeface="Times New Roman"/>
                        <a:ea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sl-SI" sz="1200" dirty="0" smtClean="0">
                          <a:latin typeface="Times New Roman"/>
                          <a:ea typeface="Times New Roman"/>
                        </a:rPr>
                        <a:t>110,000</a:t>
                      </a:r>
                      <a:endParaRPr lang="sl-SI" sz="1200" dirty="0">
                        <a:latin typeface="Times New Roman"/>
                        <a:ea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sl-SI" sz="1200" dirty="0">
                          <a:latin typeface="Times New Roman"/>
                          <a:ea typeface="Times New Roman"/>
                        </a:rPr>
                        <a:t>64−100 </a:t>
                      </a:r>
                      <a:r>
                        <a:rPr lang="el-GR" sz="1200" dirty="0" smtClean="0">
                          <a:latin typeface="+mn-lt"/>
                          <a:ea typeface="Times New Roman"/>
                        </a:rPr>
                        <a:t>μ</a:t>
                      </a:r>
                      <a:r>
                        <a:rPr lang="sl-SI" sz="1200" dirty="0" smtClean="0">
                          <a:latin typeface="+mn-lt"/>
                          <a:ea typeface="Times New Roman"/>
                        </a:rPr>
                        <a:t>m</a:t>
                      </a:r>
                      <a:endParaRPr lang="sl-SI" sz="1200" dirty="0">
                        <a:latin typeface="Times New Roman"/>
                        <a:ea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200288">
                <a:tc>
                  <a:txBody>
                    <a:bodyPr/>
                    <a:lstStyle/>
                    <a:p>
                      <a:pPr algn="ctr">
                        <a:lnSpc>
                          <a:spcPct val="150000"/>
                        </a:lnSpc>
                        <a:spcAft>
                          <a:spcPts val="0"/>
                        </a:spcAft>
                      </a:pPr>
                      <a:r>
                        <a:rPr lang="sl-SI" sz="1200" dirty="0" err="1" smtClean="0">
                          <a:latin typeface="Times New Roman"/>
                          <a:ea typeface="Times New Roman"/>
                        </a:rPr>
                        <a:t>brown</a:t>
                      </a:r>
                      <a:endParaRPr lang="sl-SI" sz="1200" dirty="0">
                        <a:latin typeface="Times New Roman"/>
                        <a:ea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sl-SI" sz="1200" dirty="0" smtClean="0">
                          <a:latin typeface="Times New Roman"/>
                          <a:ea typeface="Times New Roman"/>
                        </a:rPr>
                        <a:t>100,000</a:t>
                      </a:r>
                      <a:endParaRPr lang="sl-SI" sz="1200" dirty="0">
                        <a:latin typeface="Times New Roman"/>
                        <a:ea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sl-SI" sz="1200" dirty="0" err="1" smtClean="0">
                          <a:latin typeface="Times New Roman"/>
                          <a:ea typeface="Times New Roman"/>
                        </a:rPr>
                        <a:t>various</a:t>
                      </a:r>
                      <a:endParaRPr lang="sl-SI" sz="1200" dirty="0">
                        <a:latin typeface="Times New Roman"/>
                        <a:ea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200288">
                <a:tc>
                  <a:txBody>
                    <a:bodyPr/>
                    <a:lstStyle/>
                    <a:p>
                      <a:pPr algn="ctr">
                        <a:lnSpc>
                          <a:spcPct val="150000"/>
                        </a:lnSpc>
                        <a:spcAft>
                          <a:spcPts val="0"/>
                        </a:spcAft>
                      </a:pPr>
                      <a:r>
                        <a:rPr lang="sl-SI" sz="1200" dirty="0" smtClean="0">
                          <a:latin typeface="Times New Roman"/>
                          <a:ea typeface="Times New Roman"/>
                        </a:rPr>
                        <a:t>red</a:t>
                      </a:r>
                      <a:endParaRPr lang="sl-SI" sz="1200" dirty="0">
                        <a:latin typeface="Times New Roman"/>
                        <a:ea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sl-SI" sz="1200" dirty="0" smtClean="0">
                          <a:latin typeface="Times New Roman"/>
                          <a:ea typeface="Times New Roman"/>
                        </a:rPr>
                        <a:t>86,000</a:t>
                      </a:r>
                      <a:endParaRPr lang="sl-SI" sz="1200" dirty="0">
                        <a:latin typeface="Times New Roman"/>
                        <a:ea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sl-SI" sz="1200" dirty="0" err="1" smtClean="0">
                          <a:latin typeface="Times New Roman"/>
                          <a:ea typeface="Times New Roman"/>
                        </a:rPr>
                        <a:t>various</a:t>
                      </a:r>
                      <a:endParaRPr lang="sl-SI" sz="1200" dirty="0">
                        <a:latin typeface="Times New Roman"/>
                        <a:ea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pic>
        <p:nvPicPr>
          <p:cNvPr id="1597441" name="Slika 4" descr="MP900430986[1]"/>
          <p:cNvPicPr>
            <a:picLocks noChangeAspect="1" noChangeArrowheads="1"/>
          </p:cNvPicPr>
          <p:nvPr/>
        </p:nvPicPr>
        <p:blipFill>
          <a:blip r:embed="rId3" cstate="print"/>
          <a:srcRect/>
          <a:stretch>
            <a:fillRect/>
          </a:stretch>
        </p:blipFill>
        <p:spPr bwMode="auto">
          <a:xfrm>
            <a:off x="8830392" y="304071"/>
            <a:ext cx="2325288" cy="1415819"/>
          </a:xfrm>
          <a:prstGeom prst="rect">
            <a:avLst/>
          </a:prstGeom>
          <a:noFill/>
          <a:ln w="9525">
            <a:noFill/>
            <a:miter lim="800000"/>
            <a:headEnd/>
            <a:tailEnd/>
          </a:ln>
        </p:spPr>
      </p:pic>
      <p:sp>
        <p:nvSpPr>
          <p:cNvPr id="8" name="Rectangle 2"/>
          <p:cNvSpPr txBox="1">
            <a:spLocks noChangeArrowheads="1"/>
          </p:cNvSpPr>
          <p:nvPr/>
        </p:nvSpPr>
        <p:spPr>
          <a:xfrm>
            <a:off x="9062093" y="4774708"/>
            <a:ext cx="2328538" cy="1643527"/>
          </a:xfrm>
          <a:prstGeom prst="rect">
            <a:avLst/>
          </a:prstGeom>
          <a:solidFill>
            <a:srgbClr val="FFC000"/>
          </a:solidFill>
          <a:ln w="9525" algn="ctr">
            <a:noFill/>
            <a:miter lim="800000"/>
            <a:headEnd/>
            <a:tailEnd/>
          </a:ln>
        </p:spPr>
        <p:txBody>
          <a:bodyPr wrap="square">
            <a:spAutoFit/>
          </a:bodyPr>
          <a:lstStyle/>
          <a:p>
            <a:pPr marL="0" marR="0" lvl="1" fontAlgn="auto">
              <a:lnSpc>
                <a:spcPct val="90000"/>
              </a:lnSpc>
              <a:buClr>
                <a:schemeClr val="accent1"/>
              </a:buClr>
              <a:buSzTx/>
              <a:buFont typeface="Calibri" pitchFamily="34" charset="0"/>
              <a:buNone/>
              <a:tabLst/>
              <a:defRPr/>
            </a:pPr>
            <a:r>
              <a:rPr lang="de-AT" sz="1600" dirty="0" smtClean="0"/>
              <a:t>Praktische Arbeit – wenn gewollt</a:t>
            </a:r>
            <a:r>
              <a:rPr lang="sl-SI" sz="1600" dirty="0" smtClean="0"/>
              <a:t>		</a:t>
            </a:r>
            <a:endParaRPr lang="sl-SI" sz="1600" b="1" dirty="0" smtClean="0"/>
          </a:p>
          <a:p>
            <a:pPr marL="0" marR="0" lvl="1" fontAlgn="auto">
              <a:lnSpc>
                <a:spcPct val="90000"/>
              </a:lnSpc>
              <a:buClr>
                <a:schemeClr val="accent1"/>
              </a:buClr>
              <a:buSzTx/>
              <a:buFont typeface="Calibri" pitchFamily="34" charset="0"/>
              <a:buNone/>
              <a:tabLst/>
              <a:defRPr/>
            </a:pPr>
            <a:endParaRPr lang="sl-SI" sz="1600" dirty="0" smtClean="0"/>
          </a:p>
          <a:p>
            <a:pPr marL="0" marR="0" lvl="1" fontAlgn="auto">
              <a:lnSpc>
                <a:spcPct val="90000"/>
              </a:lnSpc>
              <a:buClr>
                <a:schemeClr val="accent1"/>
              </a:buClr>
              <a:buSzTx/>
              <a:buFont typeface="Calibri" pitchFamily="34" charset="0"/>
              <a:buNone/>
              <a:tabLst/>
              <a:defRPr/>
            </a:pPr>
            <a:r>
              <a:rPr lang="de-AT" sz="1600" dirty="0" smtClean="0"/>
              <a:t>Teamarbeit</a:t>
            </a:r>
            <a:endParaRPr lang="sl-SI" sz="1600" dirty="0" smtClean="0"/>
          </a:p>
          <a:p>
            <a:pPr marL="0" lvl="1">
              <a:lnSpc>
                <a:spcPct val="90000"/>
              </a:lnSpc>
              <a:buClr>
                <a:schemeClr val="accent1"/>
              </a:buClr>
            </a:pPr>
            <a:r>
              <a:rPr lang="de-AT" sz="1600" dirty="0" smtClean="0"/>
              <a:t>Vorbereitung -</a:t>
            </a:r>
            <a:r>
              <a:rPr lang="sl-SI" sz="1600" dirty="0" smtClean="0"/>
              <a:t> 15 </a:t>
            </a:r>
            <a:r>
              <a:rPr lang="de-AT" sz="1600" dirty="0" smtClean="0"/>
              <a:t>M</a:t>
            </a:r>
            <a:r>
              <a:rPr lang="sl-SI" sz="1600" dirty="0" smtClean="0"/>
              <a:t>in</a:t>
            </a:r>
          </a:p>
          <a:p>
            <a:pPr marL="0" lvl="1">
              <a:lnSpc>
                <a:spcPct val="90000"/>
              </a:lnSpc>
              <a:buClr>
                <a:schemeClr val="accent1"/>
              </a:buClr>
            </a:pPr>
            <a:r>
              <a:rPr lang="de-AT" sz="1600" dirty="0" smtClean="0"/>
              <a:t>Präsentation </a:t>
            </a:r>
            <a:r>
              <a:rPr lang="sl-SI" sz="1600" dirty="0" smtClean="0"/>
              <a:t>- 5 </a:t>
            </a:r>
            <a:r>
              <a:rPr lang="de-AT" sz="1600" dirty="0" smtClean="0"/>
              <a:t>M</a:t>
            </a:r>
            <a:r>
              <a:rPr lang="sl-SI" sz="1600" dirty="0" smtClean="0"/>
              <a:t>in. </a:t>
            </a:r>
            <a:r>
              <a:rPr lang="de-AT" sz="1600" dirty="0" smtClean="0"/>
              <a:t>pro Gruppe</a:t>
            </a:r>
            <a:endParaRPr lang="sl-SI" sz="1600" dirty="0" smtClean="0"/>
          </a:p>
        </p:txBody>
      </p:sp>
      <p:sp>
        <p:nvSpPr>
          <p:cNvPr id="7" name="Ograda vsebine 2"/>
          <p:cNvSpPr txBox="1">
            <a:spLocks/>
          </p:cNvSpPr>
          <p:nvPr/>
        </p:nvSpPr>
        <p:spPr>
          <a:xfrm>
            <a:off x="828083" y="4847338"/>
            <a:ext cx="4933993" cy="1349298"/>
          </a:xfrm>
          <a:prstGeom prst="rect">
            <a:avLst/>
          </a:prstGeom>
        </p:spPr>
        <p:txBody>
          <a:bodyPr vert="horz" lIns="0" tIns="45720" rIns="0" bIns="45720" rtlCol="0">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0"/>
              </a:spcBef>
              <a:spcAft>
                <a:spcPts val="0"/>
              </a:spcAft>
              <a:buFont typeface="Calibri" panose="020F0502020204030204" pitchFamily="34" charset="0"/>
              <a:buNone/>
            </a:pPr>
            <a:r>
              <a:rPr lang="en-GB" sz="1800" b="1" dirty="0" err="1" smtClean="0"/>
              <a:t>Praktische</a:t>
            </a:r>
            <a:r>
              <a:rPr lang="en-GB" sz="1800" b="1" dirty="0" smtClean="0"/>
              <a:t> </a:t>
            </a:r>
            <a:r>
              <a:rPr lang="en-GB" sz="1800" b="1" dirty="0" err="1" smtClean="0"/>
              <a:t>Aspekte</a:t>
            </a:r>
            <a:endParaRPr lang="en-GB" sz="1800" b="1" dirty="0" smtClean="0"/>
          </a:p>
          <a:p>
            <a:pPr marL="0" indent="0">
              <a:spcBef>
                <a:spcPts val="0"/>
              </a:spcBef>
              <a:spcAft>
                <a:spcPts val="0"/>
              </a:spcAft>
              <a:buNone/>
            </a:pPr>
            <a:r>
              <a:rPr lang="de-AT" sz="1800" dirty="0"/>
              <a:t>Bei einem konkreten Problem gibt es viele Möglichkeiten zur Lösung des Problems. Auch die Ergebnisse können abweichen</a:t>
            </a:r>
            <a:r>
              <a:rPr lang="de-AT" sz="1800" dirty="0" smtClean="0"/>
              <a:t>. Das jeweilige Konzept der Problemlösung muss erklärt werden und auch der Genauigkeitsgrad. </a:t>
            </a:r>
            <a:endParaRPr lang="en-GB" sz="1800" dirty="0" smtClean="0"/>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GB" dirty="0" err="1" smtClean="0"/>
              <a:t>Kreativität</a:t>
            </a:r>
            <a:r>
              <a:rPr lang="en-GB" dirty="0" smtClean="0"/>
              <a:t> in der Praxis – </a:t>
            </a:r>
            <a:r>
              <a:rPr lang="en-GB" dirty="0" err="1" smtClean="0"/>
              <a:t>Zehn</a:t>
            </a:r>
            <a:r>
              <a:rPr lang="en-GB" dirty="0" smtClean="0"/>
              <a:t> </a:t>
            </a:r>
            <a:r>
              <a:rPr lang="en-GB" dirty="0" err="1" smtClean="0"/>
              <a:t>Objekte</a:t>
            </a:r>
            <a:r>
              <a:rPr lang="en-GB" dirty="0" smtClean="0"/>
              <a:t>, </a:t>
            </a:r>
            <a:r>
              <a:rPr lang="en-GB" dirty="0" err="1" smtClean="0"/>
              <a:t>eine</a:t>
            </a:r>
            <a:r>
              <a:rPr lang="en-GB" dirty="0" smtClean="0"/>
              <a:t> Geschichte</a:t>
            </a:r>
            <a:endParaRPr lang="en-GB" dirty="0"/>
          </a:p>
        </p:txBody>
      </p:sp>
      <p:sp>
        <p:nvSpPr>
          <p:cNvPr id="3" name="Ograda vsebine 2"/>
          <p:cNvSpPr>
            <a:spLocks noGrp="1"/>
          </p:cNvSpPr>
          <p:nvPr>
            <p:ph idx="1"/>
          </p:nvPr>
        </p:nvSpPr>
        <p:spPr>
          <a:xfrm>
            <a:off x="1097280" y="1845734"/>
            <a:ext cx="10058400" cy="4164541"/>
          </a:xfrm>
        </p:spPr>
        <p:txBody>
          <a:bodyPr>
            <a:normAutofit/>
          </a:bodyPr>
          <a:lstStyle/>
          <a:p>
            <a:pPr>
              <a:lnSpc>
                <a:spcPct val="100000"/>
              </a:lnSpc>
              <a:spcBef>
                <a:spcPts val="0"/>
              </a:spcBef>
              <a:spcAft>
                <a:spcPts val="0"/>
              </a:spcAft>
              <a:buNone/>
            </a:pPr>
            <a:r>
              <a:rPr lang="en-GB" altLang="zh-TW" b="1" dirty="0" err="1" smtClean="0"/>
              <a:t>Aufgabe</a:t>
            </a:r>
            <a:endParaRPr lang="en-GB" altLang="zh-TW" b="1" dirty="0" smtClean="0"/>
          </a:p>
          <a:p>
            <a:pPr>
              <a:lnSpc>
                <a:spcPct val="100000"/>
              </a:lnSpc>
              <a:spcBef>
                <a:spcPts val="0"/>
              </a:spcBef>
              <a:spcAft>
                <a:spcPts val="0"/>
              </a:spcAft>
              <a:buNone/>
            </a:pPr>
            <a:r>
              <a:rPr lang="en-GB" altLang="zh-TW" sz="2100" dirty="0" err="1" smtClean="0"/>
              <a:t>Erfinden</a:t>
            </a:r>
            <a:r>
              <a:rPr lang="en-GB" altLang="zh-TW" sz="2100" dirty="0" smtClean="0"/>
              <a:t> </a:t>
            </a:r>
            <a:r>
              <a:rPr lang="en-GB" altLang="zh-TW" sz="2100" dirty="0" err="1" smtClean="0"/>
              <a:t>Sie</a:t>
            </a:r>
            <a:r>
              <a:rPr lang="en-GB" altLang="zh-TW" sz="2100" dirty="0" smtClean="0"/>
              <a:t> </a:t>
            </a:r>
            <a:r>
              <a:rPr lang="en-GB" altLang="zh-TW" sz="2100" dirty="0" err="1" smtClean="0"/>
              <a:t>eine</a:t>
            </a:r>
            <a:r>
              <a:rPr lang="en-GB" altLang="zh-TW" sz="2100" dirty="0" smtClean="0"/>
              <a:t> Geschichte </a:t>
            </a:r>
            <a:r>
              <a:rPr lang="en-GB" altLang="zh-TW" sz="2100" dirty="0" err="1" smtClean="0"/>
              <a:t>mit</a:t>
            </a:r>
            <a:r>
              <a:rPr lang="en-GB" altLang="zh-TW" sz="2100" dirty="0" smtClean="0"/>
              <a:t> </a:t>
            </a:r>
            <a:r>
              <a:rPr lang="en-GB" altLang="zh-TW" sz="2100" dirty="0" err="1" smtClean="0"/>
              <a:t>zehn</a:t>
            </a:r>
            <a:r>
              <a:rPr lang="en-GB" altLang="zh-TW" sz="2100" dirty="0" smtClean="0"/>
              <a:t> </a:t>
            </a:r>
            <a:r>
              <a:rPr lang="en-GB" altLang="zh-TW" sz="2100" dirty="0" err="1" smtClean="0"/>
              <a:t>zufällig</a:t>
            </a:r>
            <a:r>
              <a:rPr lang="en-GB" altLang="zh-TW" sz="2100" dirty="0" smtClean="0"/>
              <a:t> </a:t>
            </a:r>
            <a:r>
              <a:rPr lang="en-GB" altLang="zh-TW" sz="2100" dirty="0" err="1" smtClean="0"/>
              <a:t>ausgewählten</a:t>
            </a:r>
            <a:r>
              <a:rPr lang="en-GB" altLang="zh-TW" sz="2100" dirty="0" smtClean="0"/>
              <a:t> </a:t>
            </a:r>
            <a:r>
              <a:rPr lang="en-GB" altLang="zh-TW" sz="2100" dirty="0" err="1" smtClean="0"/>
              <a:t>Dingen</a:t>
            </a:r>
            <a:r>
              <a:rPr lang="en-GB" altLang="zh-TW" sz="2100" dirty="0" smtClean="0"/>
              <a:t>, die in </a:t>
            </a:r>
            <a:r>
              <a:rPr lang="en-GB" altLang="zh-TW" sz="2100" dirty="0" err="1" smtClean="0"/>
              <a:t>eine</a:t>
            </a:r>
            <a:r>
              <a:rPr lang="en-GB" altLang="zh-TW" sz="2100" dirty="0" smtClean="0"/>
              <a:t> Hand </a:t>
            </a:r>
            <a:r>
              <a:rPr lang="en-GB" altLang="zh-TW" sz="2100" dirty="0" err="1" smtClean="0"/>
              <a:t>passen</a:t>
            </a:r>
            <a:r>
              <a:rPr lang="en-GB" altLang="zh-TW" sz="2100" dirty="0"/>
              <a:t>.</a:t>
            </a:r>
            <a:endParaRPr lang="en-GB" dirty="0" smtClean="0"/>
          </a:p>
          <a:p>
            <a:pPr>
              <a:lnSpc>
                <a:spcPct val="100000"/>
              </a:lnSpc>
              <a:spcBef>
                <a:spcPts val="0"/>
              </a:spcBef>
              <a:spcAft>
                <a:spcPts val="0"/>
              </a:spcAft>
              <a:buNone/>
            </a:pPr>
            <a:endParaRPr lang="en-GB" altLang="zh-TW" dirty="0" smtClean="0"/>
          </a:p>
          <a:p>
            <a:pPr>
              <a:lnSpc>
                <a:spcPct val="100000"/>
              </a:lnSpc>
              <a:spcBef>
                <a:spcPts val="0"/>
              </a:spcBef>
              <a:spcAft>
                <a:spcPts val="0"/>
              </a:spcAft>
              <a:buNone/>
            </a:pPr>
            <a:r>
              <a:rPr lang="en-GB" b="1" dirty="0" err="1" smtClean="0"/>
              <a:t>Arbeitsanleitung</a:t>
            </a:r>
            <a:endParaRPr lang="en-GB" altLang="zh-TW" b="1" dirty="0" smtClean="0"/>
          </a:p>
          <a:p>
            <a:pPr>
              <a:lnSpc>
                <a:spcPct val="100000"/>
              </a:lnSpc>
              <a:spcBef>
                <a:spcPts val="0"/>
              </a:spcBef>
              <a:spcAft>
                <a:spcPts val="0"/>
              </a:spcAft>
              <a:buNone/>
            </a:pPr>
            <a:r>
              <a:rPr lang="de-AT" altLang="zh-TW" u="sng" dirty="0" smtClean="0"/>
              <a:t>Schritt</a:t>
            </a:r>
            <a:r>
              <a:rPr lang="en-GB" altLang="zh-TW" u="sng" dirty="0" smtClean="0"/>
              <a:t> 1</a:t>
            </a:r>
          </a:p>
          <a:p>
            <a:pPr marL="177800" indent="-177800">
              <a:spcBef>
                <a:spcPts val="0"/>
              </a:spcBef>
              <a:spcAft>
                <a:spcPts val="0"/>
              </a:spcAft>
              <a:buClr>
                <a:schemeClr val="tx1"/>
              </a:buClr>
              <a:buFont typeface="Arial" pitchFamily="34" charset="0"/>
              <a:buChar char="•"/>
            </a:pPr>
            <a:r>
              <a:rPr lang="en-GB" altLang="zh-TW" sz="1800" dirty="0" err="1" smtClean="0"/>
              <a:t>Geben</a:t>
            </a:r>
            <a:r>
              <a:rPr lang="en-GB" altLang="zh-TW" sz="1800" dirty="0" smtClean="0"/>
              <a:t> </a:t>
            </a:r>
            <a:r>
              <a:rPr lang="en-GB" altLang="zh-TW" sz="1800" dirty="0" err="1" smtClean="0"/>
              <a:t>sie</a:t>
            </a:r>
            <a:r>
              <a:rPr lang="en-GB" altLang="zh-TW" sz="1800" dirty="0" smtClean="0"/>
              <a:t> den </a:t>
            </a:r>
            <a:r>
              <a:rPr lang="en-GB" altLang="zh-TW" sz="1800" dirty="0" err="1" smtClean="0"/>
              <a:t>Dingen</a:t>
            </a:r>
            <a:r>
              <a:rPr lang="en-GB" altLang="zh-TW" sz="1800" dirty="0" smtClean="0"/>
              <a:t> </a:t>
            </a:r>
            <a:r>
              <a:rPr lang="en-GB" altLang="zh-TW" sz="1800" dirty="0" err="1" smtClean="0"/>
              <a:t>eine</a:t>
            </a:r>
            <a:r>
              <a:rPr lang="en-GB" altLang="zh-TW" sz="1800" dirty="0" smtClean="0"/>
              <a:t> </a:t>
            </a:r>
            <a:r>
              <a:rPr lang="en-GB" altLang="zh-TW" sz="1800" dirty="0" err="1" smtClean="0"/>
              <a:t>besondere</a:t>
            </a:r>
            <a:r>
              <a:rPr lang="en-GB" altLang="zh-TW" sz="1800" dirty="0" smtClean="0"/>
              <a:t> </a:t>
            </a:r>
            <a:r>
              <a:rPr lang="en-GB" altLang="zh-TW" sz="1800" dirty="0" err="1" smtClean="0"/>
              <a:t>Bedeutung</a:t>
            </a:r>
            <a:r>
              <a:rPr lang="en-GB" altLang="zh-TW" sz="1800" dirty="0" smtClean="0"/>
              <a:t>, </a:t>
            </a:r>
            <a:r>
              <a:rPr lang="en-GB" altLang="zh-TW" sz="1800" dirty="0" err="1" smtClean="0"/>
              <a:t>gestalten</a:t>
            </a:r>
            <a:r>
              <a:rPr lang="en-GB" altLang="zh-TW" sz="1800" dirty="0" smtClean="0"/>
              <a:t> </a:t>
            </a:r>
            <a:r>
              <a:rPr lang="en-GB" altLang="zh-TW" sz="1800" dirty="0" err="1" smtClean="0"/>
              <a:t>Sie</a:t>
            </a:r>
            <a:r>
              <a:rPr lang="en-GB" altLang="zh-TW" sz="1800" dirty="0" smtClean="0"/>
              <a:t> </a:t>
            </a:r>
            <a:r>
              <a:rPr lang="en-GB" altLang="zh-TW" sz="1800" dirty="0" err="1" smtClean="0"/>
              <a:t>sie</a:t>
            </a:r>
            <a:r>
              <a:rPr lang="en-GB" altLang="zh-TW" sz="1800" dirty="0" smtClean="0"/>
              <a:t> </a:t>
            </a:r>
            <a:r>
              <a:rPr lang="en-GB" altLang="zh-TW" sz="1800" dirty="0" err="1" smtClean="0"/>
              <a:t>interessant</a:t>
            </a:r>
            <a:r>
              <a:rPr lang="en-GB" altLang="zh-TW" sz="1800" dirty="0" smtClean="0"/>
              <a:t>, </a:t>
            </a:r>
            <a:r>
              <a:rPr lang="en-GB" altLang="zh-TW" sz="1800" dirty="0" err="1" smtClean="0"/>
              <a:t>aufregend</a:t>
            </a:r>
            <a:r>
              <a:rPr lang="en-GB" altLang="zh-TW" sz="1800" dirty="0" smtClean="0"/>
              <a:t>; </a:t>
            </a:r>
            <a:r>
              <a:rPr lang="en-GB" altLang="zh-TW" sz="1800" dirty="0" err="1" smtClean="0"/>
              <a:t>jedes</a:t>
            </a:r>
            <a:r>
              <a:rPr lang="en-GB" altLang="zh-TW" sz="1800" dirty="0" smtClean="0"/>
              <a:t> </a:t>
            </a:r>
            <a:r>
              <a:rPr lang="en-GB" altLang="zh-TW" sz="1800" dirty="0" err="1" smtClean="0"/>
              <a:t>Objekt</a:t>
            </a:r>
            <a:r>
              <a:rPr lang="en-GB" altLang="zh-TW" sz="1800" dirty="0" smtClean="0"/>
              <a:t> </a:t>
            </a:r>
            <a:r>
              <a:rPr lang="en-GB" altLang="zh-TW" sz="1800" dirty="0" err="1" smtClean="0"/>
              <a:t>kann</a:t>
            </a:r>
            <a:r>
              <a:rPr lang="en-GB" altLang="zh-TW" sz="1800" dirty="0" smtClean="0"/>
              <a:t> </a:t>
            </a:r>
            <a:r>
              <a:rPr lang="en-GB" altLang="zh-TW" sz="1800" dirty="0" err="1" smtClean="0"/>
              <a:t>ein</a:t>
            </a:r>
            <a:r>
              <a:rPr lang="en-GB" altLang="zh-TW" sz="1800" dirty="0" smtClean="0"/>
              <a:t> </a:t>
            </a:r>
            <a:r>
              <a:rPr lang="en-GB" altLang="zh-TW" sz="1800" dirty="0" err="1" smtClean="0"/>
              <a:t>oder</a:t>
            </a:r>
            <a:r>
              <a:rPr lang="en-GB" altLang="zh-TW" sz="1800" dirty="0" smtClean="0"/>
              <a:t> </a:t>
            </a:r>
            <a:r>
              <a:rPr lang="en-GB" altLang="zh-TW" sz="1800" dirty="0" err="1" smtClean="0"/>
              <a:t>mehrmals</a:t>
            </a:r>
            <a:r>
              <a:rPr lang="en-GB" altLang="zh-TW" sz="1800" dirty="0" smtClean="0"/>
              <a:t> </a:t>
            </a:r>
            <a:r>
              <a:rPr lang="en-GB" altLang="zh-TW" sz="1800" dirty="0" err="1" smtClean="0"/>
              <a:t>verwendet</a:t>
            </a:r>
            <a:r>
              <a:rPr lang="en-GB" altLang="zh-TW" sz="1800" dirty="0" smtClean="0"/>
              <a:t> </a:t>
            </a:r>
            <a:r>
              <a:rPr lang="en-GB" altLang="zh-TW" sz="1800" dirty="0" err="1" smtClean="0"/>
              <a:t>werden</a:t>
            </a:r>
            <a:r>
              <a:rPr lang="en-GB" altLang="zh-TW" sz="1800" dirty="0" smtClean="0"/>
              <a:t>. </a:t>
            </a:r>
          </a:p>
          <a:p>
            <a:pPr marL="177800" indent="-177800">
              <a:spcBef>
                <a:spcPts val="0"/>
              </a:spcBef>
              <a:spcAft>
                <a:spcPts val="0"/>
              </a:spcAft>
              <a:buClr>
                <a:schemeClr val="tx1"/>
              </a:buClr>
              <a:buFont typeface="Arial" pitchFamily="34" charset="0"/>
              <a:buChar char="•"/>
            </a:pPr>
            <a:r>
              <a:rPr lang="en-GB" altLang="zh-TW" sz="1800" dirty="0" err="1" smtClean="0"/>
              <a:t>Bereiten</a:t>
            </a:r>
            <a:r>
              <a:rPr lang="en-GB" altLang="zh-TW" sz="1800" dirty="0" smtClean="0"/>
              <a:t> </a:t>
            </a:r>
            <a:r>
              <a:rPr lang="en-GB" altLang="zh-TW" sz="1800" dirty="0" err="1" smtClean="0"/>
              <a:t>Sie</a:t>
            </a:r>
            <a:r>
              <a:rPr lang="en-GB" altLang="zh-TW" sz="1800" dirty="0" smtClean="0"/>
              <a:t> </a:t>
            </a:r>
            <a:r>
              <a:rPr lang="en-GB" altLang="zh-TW" sz="1800" dirty="0" err="1" smtClean="0"/>
              <a:t>eine</a:t>
            </a:r>
            <a:r>
              <a:rPr lang="en-GB" altLang="zh-TW" sz="1800" dirty="0" smtClean="0"/>
              <a:t> Geschichte </a:t>
            </a:r>
            <a:r>
              <a:rPr lang="en-GB" altLang="zh-TW" sz="1800" dirty="0" err="1" smtClean="0"/>
              <a:t>vor</a:t>
            </a:r>
            <a:r>
              <a:rPr lang="en-GB" altLang="zh-TW" sz="1800" dirty="0" smtClean="0"/>
              <a:t>, die </a:t>
            </a:r>
            <a:r>
              <a:rPr lang="en-GB" altLang="zh-TW" sz="1800" dirty="0" err="1" smtClean="0"/>
              <a:t>Sie</a:t>
            </a:r>
            <a:r>
              <a:rPr lang="en-GB" altLang="zh-TW" sz="1800" dirty="0" smtClean="0"/>
              <a:t> </a:t>
            </a:r>
            <a:r>
              <a:rPr lang="en-GB" altLang="zh-TW" sz="1800" dirty="0" err="1" smtClean="0"/>
              <a:t>vor</a:t>
            </a:r>
            <a:r>
              <a:rPr lang="en-GB" altLang="zh-TW" sz="1800" dirty="0" smtClean="0"/>
              <a:t> 3-4 </a:t>
            </a:r>
            <a:r>
              <a:rPr lang="en-GB" altLang="zh-TW" sz="1800" dirty="0" err="1" smtClean="0"/>
              <a:t>Teilnehmer</a:t>
            </a:r>
            <a:r>
              <a:rPr lang="en-GB" altLang="zh-TW" sz="1800" dirty="0" smtClean="0"/>
              <a:t>/</a:t>
            </a:r>
            <a:r>
              <a:rPr lang="en-GB" altLang="zh-TW" sz="1800" dirty="0" err="1" smtClean="0"/>
              <a:t>innen</a:t>
            </a:r>
            <a:r>
              <a:rPr lang="en-GB" altLang="zh-TW" sz="1800" dirty="0" smtClean="0"/>
              <a:t> </a:t>
            </a:r>
            <a:r>
              <a:rPr lang="en-GB" altLang="zh-TW" sz="1800" dirty="0" err="1" smtClean="0"/>
              <a:t>erzählen</a:t>
            </a:r>
            <a:r>
              <a:rPr lang="en-GB" altLang="zh-TW" sz="1800" dirty="0" smtClean="0"/>
              <a:t>.</a:t>
            </a:r>
          </a:p>
          <a:p>
            <a:pPr>
              <a:lnSpc>
                <a:spcPct val="100000"/>
              </a:lnSpc>
              <a:spcBef>
                <a:spcPts val="0"/>
              </a:spcBef>
              <a:spcAft>
                <a:spcPts val="0"/>
              </a:spcAft>
              <a:buNone/>
            </a:pPr>
            <a:endParaRPr lang="en-GB" altLang="zh-TW" u="sng" dirty="0" smtClean="0"/>
          </a:p>
          <a:p>
            <a:pPr>
              <a:lnSpc>
                <a:spcPct val="100000"/>
              </a:lnSpc>
              <a:spcBef>
                <a:spcPts val="0"/>
              </a:spcBef>
              <a:spcAft>
                <a:spcPts val="0"/>
              </a:spcAft>
              <a:buNone/>
            </a:pPr>
            <a:r>
              <a:rPr lang="sl-SI" altLang="zh-TW" u="sng" dirty="0" smtClean="0"/>
              <a:t>S</a:t>
            </a:r>
            <a:r>
              <a:rPr lang="en-GB" altLang="zh-TW" u="sng" dirty="0" err="1" smtClean="0"/>
              <a:t>chritt</a:t>
            </a:r>
            <a:r>
              <a:rPr lang="en-GB" altLang="zh-TW" u="sng" dirty="0" smtClean="0"/>
              <a:t> 2</a:t>
            </a:r>
          </a:p>
          <a:p>
            <a:pPr marL="177800" indent="-177800">
              <a:spcBef>
                <a:spcPts val="0"/>
              </a:spcBef>
              <a:spcAft>
                <a:spcPts val="0"/>
              </a:spcAft>
              <a:buClr>
                <a:schemeClr val="tx1"/>
              </a:buClr>
              <a:buFont typeface="Arial" pitchFamily="34" charset="0"/>
              <a:buChar char="•"/>
            </a:pPr>
            <a:r>
              <a:rPr lang="en-GB" altLang="zh-TW" sz="1800" dirty="0" err="1" smtClean="0"/>
              <a:t>Wählen</a:t>
            </a:r>
            <a:r>
              <a:rPr lang="en-GB" altLang="zh-TW" sz="1800" dirty="0" smtClean="0"/>
              <a:t> </a:t>
            </a:r>
            <a:r>
              <a:rPr lang="en-GB" altLang="zh-TW" sz="1800" dirty="0" err="1" smtClean="0"/>
              <a:t>Sie</a:t>
            </a:r>
            <a:r>
              <a:rPr lang="en-GB" altLang="zh-TW" sz="1800" dirty="0" smtClean="0"/>
              <a:t> </a:t>
            </a:r>
            <a:r>
              <a:rPr lang="en-GB" altLang="zh-TW" sz="1800" dirty="0" err="1" smtClean="0"/>
              <a:t>eine</a:t>
            </a:r>
            <a:r>
              <a:rPr lang="en-GB" altLang="zh-TW" sz="1800" dirty="0" smtClean="0"/>
              <a:t> Geschichte </a:t>
            </a:r>
            <a:r>
              <a:rPr lang="en-GB" altLang="zh-TW" sz="1800" dirty="0" err="1" smtClean="0"/>
              <a:t>aus</a:t>
            </a:r>
            <a:r>
              <a:rPr lang="en-GB" altLang="zh-TW" sz="1800" dirty="0" smtClean="0"/>
              <a:t>, </a:t>
            </a:r>
            <a:r>
              <a:rPr lang="en-GB" altLang="zh-TW" sz="1800" dirty="0" err="1" smtClean="0"/>
              <a:t>erweitern</a:t>
            </a:r>
            <a:r>
              <a:rPr lang="en-GB" altLang="zh-TW" sz="1800" dirty="0" smtClean="0"/>
              <a:t> </a:t>
            </a:r>
            <a:r>
              <a:rPr lang="en-GB" altLang="zh-TW" sz="1800" dirty="0" err="1" smtClean="0"/>
              <a:t>Sie</a:t>
            </a:r>
            <a:r>
              <a:rPr lang="en-GB" altLang="zh-TW" sz="1800" dirty="0" smtClean="0"/>
              <a:t> </a:t>
            </a:r>
            <a:r>
              <a:rPr lang="en-GB" altLang="zh-TW" sz="1800" dirty="0" err="1" smtClean="0"/>
              <a:t>sie</a:t>
            </a:r>
            <a:r>
              <a:rPr lang="en-GB" altLang="zh-TW" sz="1800" dirty="0" smtClean="0"/>
              <a:t> um die </a:t>
            </a:r>
            <a:r>
              <a:rPr lang="en-GB" altLang="zh-TW" sz="1800" dirty="0" err="1" smtClean="0"/>
              <a:t>Ideen</a:t>
            </a:r>
            <a:r>
              <a:rPr lang="en-GB" altLang="zh-TW" sz="1800" dirty="0" smtClean="0"/>
              <a:t> der </a:t>
            </a:r>
            <a:r>
              <a:rPr lang="en-GB" altLang="zh-TW" sz="1800" dirty="0" err="1" smtClean="0"/>
              <a:t>anderen</a:t>
            </a:r>
            <a:r>
              <a:rPr lang="en-GB" altLang="zh-TW" sz="1800" dirty="0" smtClean="0"/>
              <a:t>…</a:t>
            </a:r>
          </a:p>
          <a:p>
            <a:pPr marL="177800" indent="-177800">
              <a:spcBef>
                <a:spcPts val="0"/>
              </a:spcBef>
              <a:spcAft>
                <a:spcPts val="0"/>
              </a:spcAft>
              <a:buClr>
                <a:schemeClr val="tx1"/>
              </a:buClr>
              <a:buFont typeface="Arial" pitchFamily="34" charset="0"/>
              <a:buChar char="•"/>
            </a:pPr>
            <a:r>
              <a:rPr lang="en-GB" altLang="zh-TW" sz="1800" dirty="0" err="1" smtClean="0"/>
              <a:t>Eine</a:t>
            </a:r>
            <a:r>
              <a:rPr lang="en-GB" altLang="zh-TW" sz="1800" dirty="0" smtClean="0"/>
              <a:t> </a:t>
            </a:r>
            <a:r>
              <a:rPr lang="en-GB" altLang="zh-TW" sz="1800" dirty="0" err="1" smtClean="0"/>
              <a:t>Gruppe</a:t>
            </a:r>
            <a:r>
              <a:rPr lang="en-GB" altLang="zh-TW" sz="1800" dirty="0" smtClean="0"/>
              <a:t> – </a:t>
            </a:r>
            <a:r>
              <a:rPr lang="en-GB" altLang="zh-TW" sz="1800" dirty="0" err="1" smtClean="0"/>
              <a:t>eine</a:t>
            </a:r>
            <a:r>
              <a:rPr lang="en-GB" altLang="zh-TW" sz="1800" dirty="0" smtClean="0"/>
              <a:t> </a:t>
            </a:r>
            <a:r>
              <a:rPr lang="en-GB" altLang="zh-TW" sz="1800" dirty="0" err="1" smtClean="0"/>
              <a:t>Präsentation</a:t>
            </a:r>
            <a:r>
              <a:rPr lang="en-GB" altLang="zh-TW" sz="1800" dirty="0" smtClean="0"/>
              <a:t>  (</a:t>
            </a:r>
            <a:r>
              <a:rPr lang="en-GB" altLang="zh-TW" sz="1800" dirty="0" err="1" smtClean="0"/>
              <a:t>Alle</a:t>
            </a:r>
            <a:r>
              <a:rPr lang="en-GB" altLang="zh-TW" sz="1800" dirty="0" smtClean="0"/>
              <a:t> </a:t>
            </a:r>
            <a:r>
              <a:rPr lang="en-GB" altLang="zh-TW" sz="1800" dirty="0" err="1" smtClean="0"/>
              <a:t>Schüler</a:t>
            </a:r>
            <a:r>
              <a:rPr lang="en-GB" altLang="zh-TW" sz="1800" dirty="0" smtClean="0"/>
              <a:t>/</a:t>
            </a:r>
            <a:r>
              <a:rPr lang="en-GB" altLang="zh-TW" sz="1800" dirty="0" err="1" smtClean="0"/>
              <a:t>innen</a:t>
            </a:r>
            <a:r>
              <a:rPr lang="en-GB" altLang="zh-TW" sz="1800" dirty="0" smtClean="0"/>
              <a:t> </a:t>
            </a:r>
            <a:r>
              <a:rPr lang="en-GB" altLang="zh-TW" sz="1800" dirty="0" err="1" smtClean="0"/>
              <a:t>sind</a:t>
            </a:r>
            <a:r>
              <a:rPr lang="en-GB" altLang="zh-TW" sz="1800" dirty="0" smtClean="0"/>
              <a:t> </a:t>
            </a:r>
            <a:r>
              <a:rPr lang="en-GB" altLang="zh-TW" sz="1800" dirty="0" err="1" smtClean="0"/>
              <a:t>Mitspieler</a:t>
            </a:r>
            <a:r>
              <a:rPr lang="en-GB" altLang="zh-TW" sz="1800" dirty="0" smtClean="0"/>
              <a:t> </a:t>
            </a:r>
            <a:r>
              <a:rPr lang="en-GB" altLang="zh-TW" sz="1800" dirty="0" err="1" smtClean="0"/>
              <a:t>im</a:t>
            </a:r>
            <a:r>
              <a:rPr lang="en-GB" altLang="zh-TW" sz="1800" dirty="0" smtClean="0"/>
              <a:t> “</a:t>
            </a:r>
            <a:r>
              <a:rPr lang="en-GB" altLang="zh-TW" sz="1800" dirty="0" err="1" smtClean="0"/>
              <a:t>Theater</a:t>
            </a:r>
            <a:r>
              <a:rPr lang="en-GB" altLang="zh-TW" sz="1800" dirty="0" smtClean="0"/>
              <a:t>”!"theatre") </a:t>
            </a:r>
          </a:p>
          <a:p>
            <a:pPr marL="0" indent="0">
              <a:buNone/>
            </a:pPr>
            <a:endParaRPr lang="en-GB" dirty="0"/>
          </a:p>
        </p:txBody>
      </p:sp>
      <p:pic>
        <p:nvPicPr>
          <p:cNvPr id="4" name="Picture 2" descr="Rezultat iskanja slik za objects in hand"/>
          <p:cNvPicPr>
            <a:picLocks noChangeAspect="1" noChangeArrowheads="1"/>
          </p:cNvPicPr>
          <p:nvPr/>
        </p:nvPicPr>
        <p:blipFill>
          <a:blip r:embed="rId3" cstate="print"/>
          <a:srcRect/>
          <a:stretch>
            <a:fillRect/>
          </a:stretch>
        </p:blipFill>
        <p:spPr bwMode="auto">
          <a:xfrm>
            <a:off x="8847534" y="4279165"/>
            <a:ext cx="2308146" cy="1731110"/>
          </a:xfrm>
          <a:prstGeom prst="rect">
            <a:avLst/>
          </a:prstGeom>
          <a:noFill/>
        </p:spPr>
      </p:pic>
      <p:sp>
        <p:nvSpPr>
          <p:cNvPr id="6" name="Rectangle 2"/>
          <p:cNvSpPr txBox="1">
            <a:spLocks noChangeArrowheads="1"/>
          </p:cNvSpPr>
          <p:nvPr/>
        </p:nvSpPr>
        <p:spPr>
          <a:xfrm>
            <a:off x="4186561" y="5340861"/>
            <a:ext cx="2916765" cy="1588127"/>
          </a:xfrm>
          <a:prstGeom prst="rect">
            <a:avLst/>
          </a:prstGeom>
          <a:solidFill>
            <a:srgbClr val="FFC000"/>
          </a:solidFill>
          <a:ln w="9525" algn="ctr">
            <a:noFill/>
            <a:miter lim="800000"/>
            <a:headEnd/>
            <a:tailEnd/>
          </a:ln>
        </p:spPr>
        <p:txBody>
          <a:bodyPr wrap="square">
            <a:spAutoFit/>
          </a:bodyPr>
          <a:lstStyle/>
          <a:p>
            <a:pPr marL="0" marR="0" lvl="1" fontAlgn="auto">
              <a:lnSpc>
                <a:spcPct val="90000"/>
              </a:lnSpc>
              <a:buClr>
                <a:schemeClr val="accent1"/>
              </a:buClr>
              <a:buSzTx/>
              <a:buFont typeface="Calibri" pitchFamily="34" charset="0"/>
              <a:buNone/>
              <a:tabLst/>
              <a:defRPr/>
            </a:pPr>
            <a:r>
              <a:rPr lang="de-AT" dirty="0" smtClean="0"/>
              <a:t>P</a:t>
            </a:r>
            <a:r>
              <a:rPr lang="sl-SI" dirty="0" smtClean="0"/>
              <a:t>ra</a:t>
            </a:r>
            <a:r>
              <a:rPr lang="de-AT" dirty="0" smtClean="0"/>
              <a:t>k</a:t>
            </a:r>
            <a:r>
              <a:rPr lang="sl-SI" dirty="0" smtClean="0"/>
              <a:t>ti</a:t>
            </a:r>
            <a:r>
              <a:rPr lang="de-AT" dirty="0" err="1" smtClean="0"/>
              <a:t>sche</a:t>
            </a:r>
            <a:r>
              <a:rPr lang="de-AT" dirty="0" smtClean="0"/>
              <a:t> Arbeit</a:t>
            </a:r>
            <a:r>
              <a:rPr lang="sl-SI" dirty="0" smtClean="0"/>
              <a:t> – </a:t>
            </a:r>
            <a:r>
              <a:rPr lang="de-AT" dirty="0" smtClean="0"/>
              <a:t>wenn gewünscht</a:t>
            </a:r>
            <a:endParaRPr lang="sl-SI" dirty="0" smtClean="0"/>
          </a:p>
          <a:p>
            <a:pPr marL="0" marR="0" lvl="1" fontAlgn="auto">
              <a:lnSpc>
                <a:spcPct val="90000"/>
              </a:lnSpc>
              <a:buClr>
                <a:schemeClr val="accent1"/>
              </a:buClr>
              <a:buSzTx/>
              <a:buFont typeface="Calibri" pitchFamily="34" charset="0"/>
              <a:buNone/>
              <a:tabLst/>
              <a:defRPr/>
            </a:pPr>
            <a:endParaRPr lang="sl-SI" dirty="0" smtClean="0"/>
          </a:p>
          <a:p>
            <a:pPr marL="0" marR="0" lvl="1" fontAlgn="auto">
              <a:lnSpc>
                <a:spcPct val="90000"/>
              </a:lnSpc>
              <a:buClr>
                <a:schemeClr val="accent1"/>
              </a:buClr>
              <a:buSzTx/>
              <a:buFont typeface="Calibri" pitchFamily="34" charset="0"/>
              <a:buNone/>
              <a:tabLst/>
              <a:defRPr/>
            </a:pPr>
            <a:r>
              <a:rPr lang="de-AT" dirty="0" smtClean="0"/>
              <a:t>Arbeitsschritt</a:t>
            </a:r>
            <a:r>
              <a:rPr lang="sl-SI" dirty="0" smtClean="0"/>
              <a:t> 1: 10 </a:t>
            </a:r>
            <a:r>
              <a:rPr lang="de-AT" dirty="0" smtClean="0"/>
              <a:t>M</a:t>
            </a:r>
            <a:r>
              <a:rPr lang="sl-SI" dirty="0" smtClean="0"/>
              <a:t>in.</a:t>
            </a:r>
          </a:p>
          <a:p>
            <a:pPr marL="0" marR="0" lvl="1" fontAlgn="auto">
              <a:lnSpc>
                <a:spcPct val="90000"/>
              </a:lnSpc>
              <a:buClr>
                <a:schemeClr val="accent1"/>
              </a:buClr>
              <a:buSzTx/>
              <a:buFont typeface="Calibri" pitchFamily="34" charset="0"/>
              <a:buNone/>
              <a:tabLst/>
              <a:defRPr/>
            </a:pPr>
            <a:r>
              <a:rPr lang="de-AT" dirty="0"/>
              <a:t>Arbeitsschritt</a:t>
            </a:r>
            <a:r>
              <a:rPr lang="sl-SI" dirty="0" smtClean="0"/>
              <a:t> 2: 10 </a:t>
            </a:r>
            <a:r>
              <a:rPr lang="de-AT" dirty="0" smtClean="0"/>
              <a:t>M</a:t>
            </a:r>
            <a:r>
              <a:rPr lang="sl-SI" dirty="0" smtClean="0"/>
              <a:t>in</a:t>
            </a:r>
            <a:r>
              <a:rPr lang="de-AT" dirty="0" smtClean="0"/>
              <a:t>.</a:t>
            </a:r>
            <a:endParaRPr lang="sl-SI" dirty="0" smtClean="0"/>
          </a:p>
          <a:p>
            <a:pPr marL="0" marR="0" lvl="1" fontAlgn="auto">
              <a:lnSpc>
                <a:spcPct val="90000"/>
              </a:lnSpc>
              <a:buClr>
                <a:schemeClr val="accent1"/>
              </a:buClr>
              <a:buSzTx/>
              <a:buFont typeface="Calibri" pitchFamily="34" charset="0"/>
              <a:buNone/>
              <a:tabLst/>
              <a:defRPr/>
            </a:pPr>
            <a:r>
              <a:rPr lang="de-AT" dirty="0"/>
              <a:t>Arbeitsschritt</a:t>
            </a:r>
            <a:r>
              <a:rPr lang="sl-SI" dirty="0" smtClean="0"/>
              <a:t> 3: 10 </a:t>
            </a:r>
            <a:r>
              <a:rPr lang="de-AT" dirty="0"/>
              <a:t>M</a:t>
            </a:r>
            <a:r>
              <a:rPr lang="sl-SI" dirty="0" smtClean="0"/>
              <a:t>in.</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GB" dirty="0" err="1"/>
              <a:t>Kreativität</a:t>
            </a:r>
            <a:r>
              <a:rPr lang="en-GB" dirty="0"/>
              <a:t> in der Praxis – </a:t>
            </a:r>
            <a:r>
              <a:rPr lang="en-GB" dirty="0" err="1"/>
              <a:t>Zehn</a:t>
            </a:r>
            <a:r>
              <a:rPr lang="en-GB" dirty="0"/>
              <a:t> </a:t>
            </a:r>
            <a:r>
              <a:rPr lang="en-GB" dirty="0" err="1"/>
              <a:t>Objekte</a:t>
            </a:r>
            <a:r>
              <a:rPr lang="en-GB" dirty="0"/>
              <a:t>, </a:t>
            </a:r>
            <a:r>
              <a:rPr lang="en-GB" dirty="0" err="1" smtClean="0"/>
              <a:t>zwei</a:t>
            </a:r>
            <a:r>
              <a:rPr lang="en-GB" dirty="0" smtClean="0"/>
              <a:t> </a:t>
            </a:r>
            <a:r>
              <a:rPr lang="en-GB" dirty="0" err="1" smtClean="0"/>
              <a:t>Geschichten</a:t>
            </a:r>
            <a:endParaRPr lang="en-GB" dirty="0"/>
          </a:p>
        </p:txBody>
      </p:sp>
      <p:sp>
        <p:nvSpPr>
          <p:cNvPr id="3" name="Ograda vsebine 2"/>
          <p:cNvSpPr>
            <a:spLocks noGrp="1"/>
          </p:cNvSpPr>
          <p:nvPr>
            <p:ph idx="1"/>
          </p:nvPr>
        </p:nvSpPr>
        <p:spPr>
          <a:xfrm>
            <a:off x="351009" y="1554330"/>
            <a:ext cx="9634888" cy="3993593"/>
          </a:xfrm>
        </p:spPr>
        <p:txBody>
          <a:bodyPr>
            <a:noAutofit/>
          </a:bodyPr>
          <a:lstStyle/>
          <a:p>
            <a:pPr>
              <a:lnSpc>
                <a:spcPct val="100000"/>
              </a:lnSpc>
              <a:spcBef>
                <a:spcPts val="0"/>
              </a:spcBef>
              <a:spcAft>
                <a:spcPts val="0"/>
              </a:spcAft>
              <a:buNone/>
            </a:pPr>
            <a:r>
              <a:rPr lang="sl-SI" altLang="zh-TW" u="sng" dirty="0" smtClean="0"/>
              <a:t>S</a:t>
            </a:r>
            <a:r>
              <a:rPr lang="en-GB" altLang="zh-TW" u="sng" dirty="0" err="1" smtClean="0"/>
              <a:t>chritt</a:t>
            </a:r>
            <a:r>
              <a:rPr lang="en-GB" altLang="zh-TW" u="sng" dirty="0" smtClean="0"/>
              <a:t> 3</a:t>
            </a:r>
          </a:p>
          <a:p>
            <a:pPr>
              <a:lnSpc>
                <a:spcPct val="100000"/>
              </a:lnSpc>
              <a:spcBef>
                <a:spcPts val="0"/>
              </a:spcBef>
              <a:spcAft>
                <a:spcPts val="0"/>
              </a:spcAft>
              <a:buNone/>
            </a:pPr>
            <a:r>
              <a:rPr lang="de-AT" altLang="zh-TW" dirty="0"/>
              <a:t>Gruppen von 3 bis 4 Personen: Bewerten Sie die Arbeit jedes einzelnen in Ihrer </a:t>
            </a:r>
            <a:r>
              <a:rPr lang="de-AT" altLang="zh-TW" dirty="0" smtClean="0"/>
              <a:t>Gruppe</a:t>
            </a:r>
          </a:p>
          <a:p>
            <a:pPr>
              <a:lnSpc>
                <a:spcPct val="100000"/>
              </a:lnSpc>
              <a:spcBef>
                <a:spcPts val="0"/>
              </a:spcBef>
              <a:spcAft>
                <a:spcPts val="0"/>
              </a:spcAft>
              <a:buNone/>
            </a:pPr>
            <a:endParaRPr lang="de-AT" dirty="0"/>
          </a:p>
          <a:p>
            <a:pPr>
              <a:lnSpc>
                <a:spcPct val="100000"/>
              </a:lnSpc>
              <a:spcBef>
                <a:spcPts val="0"/>
              </a:spcBef>
              <a:spcAft>
                <a:spcPts val="0"/>
              </a:spcAft>
              <a:buNone/>
            </a:pPr>
            <a:r>
              <a:rPr lang="de-AT" dirty="0" smtClean="0"/>
              <a:t>Einige </a:t>
            </a:r>
            <a:r>
              <a:rPr lang="de-AT" dirty="0"/>
              <a:t>Fragen zu Beginn: </a:t>
            </a:r>
          </a:p>
          <a:p>
            <a:pPr>
              <a:lnSpc>
                <a:spcPct val="100000"/>
              </a:lnSpc>
              <a:spcBef>
                <a:spcPts val="0"/>
              </a:spcBef>
              <a:spcAft>
                <a:spcPts val="0"/>
              </a:spcAft>
              <a:buNone/>
            </a:pPr>
            <a:r>
              <a:rPr lang="de-AT" dirty="0"/>
              <a:t>•	Warum sind die zufällig ausgewählten Objekte wichtig?</a:t>
            </a:r>
          </a:p>
          <a:p>
            <a:pPr>
              <a:lnSpc>
                <a:spcPct val="100000"/>
              </a:lnSpc>
              <a:spcBef>
                <a:spcPts val="0"/>
              </a:spcBef>
              <a:spcAft>
                <a:spcPts val="0"/>
              </a:spcAft>
              <a:buNone/>
            </a:pPr>
            <a:r>
              <a:rPr lang="de-AT" dirty="0"/>
              <a:t>•	Wie relevant ist die Übung für tägliche/geschäftliche Situationen?</a:t>
            </a:r>
          </a:p>
          <a:p>
            <a:pPr>
              <a:lnSpc>
                <a:spcPct val="100000"/>
              </a:lnSpc>
              <a:spcBef>
                <a:spcPts val="0"/>
              </a:spcBef>
              <a:spcAft>
                <a:spcPts val="0"/>
              </a:spcAft>
              <a:buNone/>
            </a:pPr>
            <a:r>
              <a:rPr lang="de-AT" dirty="0"/>
              <a:t>•	Was an den einzelnen Geschichten war gut, kreativ, unerwartet?</a:t>
            </a:r>
          </a:p>
          <a:p>
            <a:pPr>
              <a:lnSpc>
                <a:spcPct val="100000"/>
              </a:lnSpc>
              <a:spcBef>
                <a:spcPts val="0"/>
              </a:spcBef>
              <a:spcAft>
                <a:spcPts val="0"/>
              </a:spcAft>
              <a:buNone/>
            </a:pPr>
            <a:r>
              <a:rPr lang="de-AT" dirty="0"/>
              <a:t>•	Hindernisse in der Arbeit? Wie wurden dies überwunden?</a:t>
            </a:r>
          </a:p>
          <a:p>
            <a:pPr>
              <a:lnSpc>
                <a:spcPct val="100000"/>
              </a:lnSpc>
              <a:spcBef>
                <a:spcPts val="0"/>
              </a:spcBef>
              <a:spcAft>
                <a:spcPts val="0"/>
              </a:spcAft>
              <a:buNone/>
            </a:pPr>
            <a:r>
              <a:rPr lang="de-AT" dirty="0"/>
              <a:t>•	Andere wichtige Fragen!</a:t>
            </a:r>
            <a:endParaRPr lang="en-GB" altLang="zh-TW" dirty="0" smtClean="0"/>
          </a:p>
          <a:p>
            <a:pPr>
              <a:lnSpc>
                <a:spcPct val="100000"/>
              </a:lnSpc>
              <a:spcBef>
                <a:spcPts val="0"/>
              </a:spcBef>
              <a:spcAft>
                <a:spcPts val="0"/>
              </a:spcAft>
              <a:buNone/>
            </a:pPr>
            <a:r>
              <a:rPr lang="en-GB" altLang="zh-TW" b="1" dirty="0" err="1" smtClean="0"/>
              <a:t>Praktische</a:t>
            </a:r>
            <a:r>
              <a:rPr lang="en-GB" altLang="zh-TW" b="1" dirty="0" smtClean="0"/>
              <a:t> </a:t>
            </a:r>
            <a:r>
              <a:rPr lang="en-GB" altLang="zh-TW" b="1" dirty="0" err="1" smtClean="0"/>
              <a:t>Aspekte</a:t>
            </a:r>
            <a:endParaRPr lang="en-GB" altLang="zh-TW" b="1" dirty="0" smtClean="0"/>
          </a:p>
          <a:p>
            <a:pPr>
              <a:lnSpc>
                <a:spcPct val="100000"/>
              </a:lnSpc>
              <a:spcBef>
                <a:spcPts val="0"/>
              </a:spcBef>
              <a:spcAft>
                <a:spcPts val="0"/>
              </a:spcAft>
              <a:buNone/>
            </a:pPr>
            <a:r>
              <a:rPr lang="en-GB" altLang="zh-TW" dirty="0" err="1" smtClean="0"/>
              <a:t>Reale</a:t>
            </a:r>
            <a:r>
              <a:rPr lang="en-GB" altLang="zh-TW" dirty="0" smtClean="0"/>
              <a:t> </a:t>
            </a:r>
            <a:r>
              <a:rPr lang="en-GB" altLang="zh-TW" dirty="0" err="1" smtClean="0"/>
              <a:t>Probleme</a:t>
            </a:r>
            <a:r>
              <a:rPr lang="en-GB" altLang="zh-TW" dirty="0" smtClean="0"/>
              <a:t> </a:t>
            </a:r>
            <a:r>
              <a:rPr lang="en-GB" altLang="zh-TW" dirty="0" err="1" smtClean="0"/>
              <a:t>werden</a:t>
            </a:r>
            <a:r>
              <a:rPr lang="en-GB" altLang="zh-TW" dirty="0" smtClean="0"/>
              <a:t> </a:t>
            </a:r>
            <a:r>
              <a:rPr lang="en-GB" altLang="zh-TW" dirty="0" err="1" smtClean="0"/>
              <a:t>gelöst</a:t>
            </a:r>
            <a:r>
              <a:rPr lang="en-GB" altLang="zh-TW" dirty="0" smtClean="0"/>
              <a:t>, </a:t>
            </a:r>
            <a:r>
              <a:rPr lang="en-GB" altLang="zh-TW" dirty="0" err="1" smtClean="0"/>
              <a:t>indem</a:t>
            </a:r>
            <a:r>
              <a:rPr lang="en-GB" altLang="zh-TW" dirty="0" smtClean="0"/>
              <a:t> man </a:t>
            </a:r>
            <a:r>
              <a:rPr lang="en-GB" altLang="zh-TW" dirty="0" err="1" smtClean="0"/>
              <a:t>mit</a:t>
            </a:r>
            <a:r>
              <a:rPr lang="en-GB" altLang="zh-TW" dirty="0" smtClean="0"/>
              <a:t> </a:t>
            </a:r>
            <a:r>
              <a:rPr lang="en-GB" altLang="zh-TW" dirty="0" err="1" smtClean="0"/>
              <a:t>einer</a:t>
            </a:r>
            <a:r>
              <a:rPr lang="en-GB" altLang="zh-TW" dirty="0" smtClean="0"/>
              <a:t> </a:t>
            </a:r>
            <a:r>
              <a:rPr lang="en-GB" altLang="zh-TW" dirty="0" err="1" smtClean="0"/>
              <a:t>begrenzten</a:t>
            </a:r>
            <a:r>
              <a:rPr lang="en-GB" altLang="zh-TW" dirty="0" smtClean="0"/>
              <a:t> </a:t>
            </a:r>
            <a:r>
              <a:rPr lang="en-GB" altLang="zh-TW" dirty="0" err="1" smtClean="0"/>
              <a:t>Zahl</a:t>
            </a:r>
            <a:r>
              <a:rPr lang="en-GB" altLang="zh-TW" dirty="0" smtClean="0"/>
              <a:t> von </a:t>
            </a:r>
            <a:r>
              <a:rPr lang="en-GB" altLang="zh-TW" dirty="0" err="1" smtClean="0"/>
              <a:t>Ressourcen</a:t>
            </a:r>
            <a:r>
              <a:rPr lang="en-GB" altLang="zh-TW" dirty="0" smtClean="0"/>
              <a:t> </a:t>
            </a:r>
            <a:r>
              <a:rPr lang="en-GB" altLang="zh-TW" dirty="0" err="1" smtClean="0"/>
              <a:t>auskommen</a:t>
            </a:r>
            <a:r>
              <a:rPr lang="en-GB" altLang="zh-TW" dirty="0" smtClean="0"/>
              <a:t> und </a:t>
            </a:r>
            <a:r>
              <a:rPr lang="en-GB" altLang="zh-TW" dirty="0" err="1" smtClean="0"/>
              <a:t>diese</a:t>
            </a:r>
            <a:r>
              <a:rPr lang="en-GB" altLang="zh-TW" dirty="0" smtClean="0"/>
              <a:t> in </a:t>
            </a:r>
            <a:r>
              <a:rPr lang="en-GB" altLang="zh-TW" dirty="0" err="1" smtClean="0"/>
              <a:t>kreativer</a:t>
            </a:r>
            <a:r>
              <a:rPr lang="en-GB" altLang="zh-TW" dirty="0" smtClean="0"/>
              <a:t> </a:t>
            </a:r>
            <a:r>
              <a:rPr lang="en-GB" altLang="zh-TW" dirty="0" err="1" smtClean="0"/>
              <a:t>Kombination</a:t>
            </a:r>
            <a:r>
              <a:rPr lang="en-GB" altLang="zh-TW" dirty="0" smtClean="0"/>
              <a:t> </a:t>
            </a:r>
            <a:r>
              <a:rPr lang="en-GB" altLang="zh-TW" dirty="0" err="1" smtClean="0"/>
              <a:t>verwenden</a:t>
            </a:r>
            <a:r>
              <a:rPr lang="en-GB" altLang="zh-TW" dirty="0" smtClean="0"/>
              <a:t> muss.</a:t>
            </a:r>
            <a:endParaRPr lang="en-GB" dirty="0"/>
          </a:p>
        </p:txBody>
      </p:sp>
      <p:pic>
        <p:nvPicPr>
          <p:cNvPr id="4" name="Picture 2" descr="Rezultat iskanja slik za objects in hand"/>
          <p:cNvPicPr>
            <a:picLocks noChangeAspect="1" noChangeArrowheads="1"/>
          </p:cNvPicPr>
          <p:nvPr/>
        </p:nvPicPr>
        <p:blipFill>
          <a:blip r:embed="rId2" cstate="print"/>
          <a:srcRect/>
          <a:stretch>
            <a:fillRect/>
          </a:stretch>
        </p:blipFill>
        <p:spPr bwMode="auto">
          <a:xfrm>
            <a:off x="8847534" y="2548055"/>
            <a:ext cx="2308146" cy="1731110"/>
          </a:xfrm>
          <a:prstGeom prst="rect">
            <a:avLst/>
          </a:prstGeom>
          <a:noFill/>
        </p:spPr>
      </p:pic>
      <p:sp>
        <p:nvSpPr>
          <p:cNvPr id="5" name="Rectangle 2"/>
          <p:cNvSpPr txBox="1">
            <a:spLocks noChangeArrowheads="1"/>
          </p:cNvSpPr>
          <p:nvPr/>
        </p:nvSpPr>
        <p:spPr>
          <a:xfrm>
            <a:off x="4186561" y="5340861"/>
            <a:ext cx="3050579" cy="1588127"/>
          </a:xfrm>
          <a:prstGeom prst="rect">
            <a:avLst/>
          </a:prstGeom>
          <a:solidFill>
            <a:srgbClr val="FFC000"/>
          </a:solidFill>
          <a:ln w="9525" algn="ctr">
            <a:noFill/>
            <a:miter lim="800000"/>
            <a:headEnd/>
            <a:tailEnd/>
          </a:ln>
        </p:spPr>
        <p:txBody>
          <a:bodyPr wrap="square">
            <a:spAutoFit/>
          </a:bodyPr>
          <a:lstStyle/>
          <a:p>
            <a:pPr marL="0" marR="0" lvl="1" fontAlgn="auto">
              <a:lnSpc>
                <a:spcPct val="90000"/>
              </a:lnSpc>
              <a:buClr>
                <a:schemeClr val="accent1"/>
              </a:buClr>
              <a:buSzTx/>
              <a:buFont typeface="Calibri" pitchFamily="34" charset="0"/>
              <a:buNone/>
              <a:tabLst/>
              <a:defRPr/>
            </a:pPr>
            <a:r>
              <a:rPr lang="de-AT" dirty="0"/>
              <a:t>P</a:t>
            </a:r>
            <a:r>
              <a:rPr lang="sl-SI" dirty="0"/>
              <a:t>ra</a:t>
            </a:r>
            <a:r>
              <a:rPr lang="de-AT" dirty="0"/>
              <a:t>k</a:t>
            </a:r>
            <a:r>
              <a:rPr lang="sl-SI" dirty="0"/>
              <a:t>ti</a:t>
            </a:r>
            <a:r>
              <a:rPr lang="de-AT" dirty="0" err="1"/>
              <a:t>sche</a:t>
            </a:r>
            <a:r>
              <a:rPr lang="de-AT" dirty="0"/>
              <a:t> Arbeit</a:t>
            </a:r>
            <a:r>
              <a:rPr lang="sl-SI" dirty="0"/>
              <a:t> – </a:t>
            </a:r>
            <a:r>
              <a:rPr lang="de-AT" dirty="0"/>
              <a:t>wenn gewünscht</a:t>
            </a:r>
            <a:endParaRPr lang="sl-SI" dirty="0"/>
          </a:p>
          <a:p>
            <a:pPr marL="0" marR="0" lvl="1" fontAlgn="auto">
              <a:lnSpc>
                <a:spcPct val="90000"/>
              </a:lnSpc>
              <a:buClr>
                <a:schemeClr val="accent1"/>
              </a:buClr>
              <a:buSzTx/>
              <a:buFont typeface="Calibri" pitchFamily="34" charset="0"/>
              <a:buNone/>
              <a:tabLst/>
              <a:defRPr/>
            </a:pPr>
            <a:endParaRPr lang="sl-SI" dirty="0"/>
          </a:p>
          <a:p>
            <a:pPr marL="0" marR="0" lvl="1" fontAlgn="auto">
              <a:lnSpc>
                <a:spcPct val="90000"/>
              </a:lnSpc>
              <a:buClr>
                <a:schemeClr val="accent1"/>
              </a:buClr>
              <a:buSzTx/>
              <a:buFont typeface="Calibri" pitchFamily="34" charset="0"/>
              <a:buNone/>
              <a:tabLst/>
              <a:defRPr/>
            </a:pPr>
            <a:r>
              <a:rPr lang="de-AT" dirty="0"/>
              <a:t>Arbeitsschritt</a:t>
            </a:r>
            <a:r>
              <a:rPr lang="sl-SI" dirty="0"/>
              <a:t> 1: 10 </a:t>
            </a:r>
            <a:r>
              <a:rPr lang="de-AT" dirty="0"/>
              <a:t>M</a:t>
            </a:r>
            <a:r>
              <a:rPr lang="sl-SI" dirty="0"/>
              <a:t>in.</a:t>
            </a:r>
          </a:p>
          <a:p>
            <a:pPr marL="0" marR="0" lvl="1" fontAlgn="auto">
              <a:lnSpc>
                <a:spcPct val="90000"/>
              </a:lnSpc>
              <a:buClr>
                <a:schemeClr val="accent1"/>
              </a:buClr>
              <a:buSzTx/>
              <a:buFont typeface="Calibri" pitchFamily="34" charset="0"/>
              <a:buNone/>
              <a:tabLst/>
              <a:defRPr/>
            </a:pPr>
            <a:r>
              <a:rPr lang="de-AT" dirty="0"/>
              <a:t>Arbeitsschritt</a:t>
            </a:r>
            <a:r>
              <a:rPr lang="sl-SI" dirty="0"/>
              <a:t> 2: 10 </a:t>
            </a:r>
            <a:r>
              <a:rPr lang="de-AT" dirty="0"/>
              <a:t>M</a:t>
            </a:r>
            <a:r>
              <a:rPr lang="sl-SI" dirty="0"/>
              <a:t>in</a:t>
            </a:r>
            <a:r>
              <a:rPr lang="de-AT" dirty="0"/>
              <a:t>.</a:t>
            </a:r>
            <a:endParaRPr lang="sl-SI" dirty="0"/>
          </a:p>
          <a:p>
            <a:pPr marL="0" marR="0" lvl="1" fontAlgn="auto">
              <a:lnSpc>
                <a:spcPct val="90000"/>
              </a:lnSpc>
              <a:buClr>
                <a:schemeClr val="accent1"/>
              </a:buClr>
              <a:buSzTx/>
              <a:buFont typeface="Calibri" pitchFamily="34" charset="0"/>
              <a:buNone/>
              <a:tabLst/>
              <a:defRPr/>
            </a:pPr>
            <a:r>
              <a:rPr lang="de-AT" dirty="0"/>
              <a:t>Arbeitsschritt</a:t>
            </a:r>
            <a:r>
              <a:rPr lang="sl-SI" dirty="0"/>
              <a:t> 3: 10 </a:t>
            </a:r>
            <a:r>
              <a:rPr lang="de-AT" dirty="0"/>
              <a:t>M</a:t>
            </a:r>
            <a:r>
              <a:rPr lang="sl-SI" dirty="0"/>
              <a:t>in.</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GB" dirty="0" err="1" smtClean="0"/>
              <a:t>Warum</a:t>
            </a:r>
            <a:r>
              <a:rPr lang="en-GB" dirty="0" smtClean="0"/>
              <a:t> Innovation </a:t>
            </a:r>
            <a:r>
              <a:rPr lang="en-GB" dirty="0"/>
              <a:t>u</a:t>
            </a:r>
            <a:r>
              <a:rPr lang="en-GB" dirty="0" smtClean="0"/>
              <a:t>nd </a:t>
            </a:r>
            <a:r>
              <a:rPr lang="en-GB" dirty="0" err="1" smtClean="0"/>
              <a:t>Unternehmensgeist</a:t>
            </a:r>
            <a:endParaRPr lang="en-GB" dirty="0"/>
          </a:p>
        </p:txBody>
      </p:sp>
      <p:sp>
        <p:nvSpPr>
          <p:cNvPr id="3" name="Ograda vsebine 2"/>
          <p:cNvSpPr>
            <a:spLocks noGrp="1"/>
          </p:cNvSpPr>
          <p:nvPr>
            <p:ph idx="1"/>
          </p:nvPr>
        </p:nvSpPr>
        <p:spPr>
          <a:xfrm>
            <a:off x="1097279" y="1845733"/>
            <a:ext cx="10391888" cy="1347537"/>
          </a:xfrm>
        </p:spPr>
        <p:txBody>
          <a:bodyPr numCol="2">
            <a:normAutofit/>
          </a:bodyPr>
          <a:lstStyle/>
          <a:p>
            <a:pPr>
              <a:spcBef>
                <a:spcPts val="0"/>
              </a:spcBef>
              <a:spcAft>
                <a:spcPts val="0"/>
              </a:spcAft>
            </a:pPr>
            <a:r>
              <a:rPr lang="en-GB" sz="1800" b="1" dirty="0" err="1" smtClean="0"/>
              <a:t>Aufgabe</a:t>
            </a:r>
            <a:endParaRPr lang="en-GB" sz="1800" b="1" dirty="0" smtClean="0"/>
          </a:p>
          <a:p>
            <a:pPr>
              <a:spcBef>
                <a:spcPts val="0"/>
              </a:spcBef>
              <a:spcAft>
                <a:spcPts val="0"/>
              </a:spcAft>
            </a:pPr>
            <a:r>
              <a:rPr lang="de-AT" sz="1800" dirty="0" err="1"/>
              <a:t>iskussion</a:t>
            </a:r>
            <a:r>
              <a:rPr lang="de-AT" sz="1800" dirty="0"/>
              <a:t> von Konzepten, die mit Kreativität, Innovation und Unternehmergeist in Verbindung stehen und ihre Bedeutung für die Gesellschaft, für ein Unternehmen und für jeden </a:t>
            </a:r>
            <a:r>
              <a:rPr lang="de-AT" sz="1800" dirty="0" smtClean="0"/>
              <a:t>Einzelnen            </a:t>
            </a:r>
            <a:r>
              <a:rPr lang="en-US" sz="1800" b="1" dirty="0" err="1" smtClean="0"/>
              <a:t>Praktische</a:t>
            </a:r>
            <a:r>
              <a:rPr lang="en-US" sz="1800" b="1" dirty="0" smtClean="0"/>
              <a:t> </a:t>
            </a:r>
            <a:r>
              <a:rPr lang="en-US" sz="1800" b="1" dirty="0" err="1" smtClean="0"/>
              <a:t>Aspekte</a:t>
            </a:r>
            <a:endParaRPr lang="en-US" sz="1800" b="1" dirty="0"/>
          </a:p>
          <a:p>
            <a:pPr>
              <a:spcBef>
                <a:spcPts val="0"/>
              </a:spcBef>
              <a:spcAft>
                <a:spcPts val="0"/>
              </a:spcAft>
            </a:pPr>
            <a:r>
              <a:rPr lang="en-US" sz="1800" dirty="0" err="1" smtClean="0"/>
              <a:t>Einführung</a:t>
            </a:r>
            <a:r>
              <a:rPr lang="en-US" sz="1800" dirty="0" smtClean="0"/>
              <a:t> in die </a:t>
            </a:r>
            <a:r>
              <a:rPr lang="en-US" sz="1800" dirty="0" err="1" smtClean="0"/>
              <a:t>Grundkonzepte</a:t>
            </a:r>
            <a:r>
              <a:rPr lang="en-US" sz="1800" dirty="0" smtClean="0"/>
              <a:t> und </a:t>
            </a:r>
            <a:r>
              <a:rPr lang="en-US" sz="1800" dirty="0" err="1" smtClean="0"/>
              <a:t>Sensibilisierung</a:t>
            </a:r>
            <a:r>
              <a:rPr lang="en-US" sz="1800" dirty="0" smtClean="0"/>
              <a:t> </a:t>
            </a:r>
            <a:r>
              <a:rPr lang="en-US" sz="1800" dirty="0" err="1" smtClean="0"/>
              <a:t>für</a:t>
            </a:r>
            <a:r>
              <a:rPr lang="en-US" sz="1800" dirty="0" smtClean="0"/>
              <a:t> </a:t>
            </a:r>
            <a:r>
              <a:rPr lang="en-US" sz="1800" dirty="0" err="1" smtClean="0"/>
              <a:t>ihre</a:t>
            </a:r>
            <a:r>
              <a:rPr lang="en-US" sz="1800" dirty="0" smtClean="0"/>
              <a:t> </a:t>
            </a:r>
            <a:r>
              <a:rPr lang="en-US" sz="1800" dirty="0" err="1" smtClean="0"/>
              <a:t>Wichtigkeit</a:t>
            </a:r>
            <a:endParaRPr lang="en-US" sz="1800" dirty="0"/>
          </a:p>
        </p:txBody>
      </p:sp>
      <p:sp>
        <p:nvSpPr>
          <p:cNvPr id="5" name="Ograda vsebine 2"/>
          <p:cNvSpPr txBox="1">
            <a:spLocks/>
          </p:cNvSpPr>
          <p:nvPr/>
        </p:nvSpPr>
        <p:spPr>
          <a:xfrm>
            <a:off x="1097280" y="3193271"/>
            <a:ext cx="10391888" cy="311127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0"/>
              </a:spcBef>
              <a:spcAft>
                <a:spcPts val="0"/>
              </a:spcAft>
            </a:pPr>
            <a:r>
              <a:rPr lang="en-GB" sz="1800" b="1" dirty="0" err="1" smtClean="0"/>
              <a:t>Arbeitsanleitung</a:t>
            </a:r>
            <a:endParaRPr lang="en-GB" sz="1800" b="1" dirty="0" smtClean="0"/>
          </a:p>
          <a:p>
            <a:pPr>
              <a:spcBef>
                <a:spcPts val="0"/>
              </a:spcBef>
              <a:spcAft>
                <a:spcPts val="0"/>
              </a:spcAft>
            </a:pPr>
            <a:r>
              <a:rPr lang="de-AT" sz="1800" dirty="0"/>
              <a:t>Diskussion über die folgenden Themen (oder verwandte Inhalte</a:t>
            </a:r>
            <a:r>
              <a:rPr lang="de-AT" sz="1800" dirty="0" smtClean="0"/>
              <a:t>):</a:t>
            </a:r>
            <a:endParaRPr lang="de-AT" sz="1800" dirty="0"/>
          </a:p>
          <a:p>
            <a:pPr marL="0" indent="0">
              <a:spcBef>
                <a:spcPts val="0"/>
              </a:spcBef>
              <a:spcAft>
                <a:spcPts val="0"/>
              </a:spcAft>
              <a:buNone/>
            </a:pPr>
            <a:r>
              <a:rPr lang="de-AT" sz="1800" dirty="0" smtClean="0"/>
              <a:t>  Der </a:t>
            </a:r>
            <a:r>
              <a:rPr lang="de-AT" sz="1800" dirty="0"/>
              <a:t>Unterschied zwischen einer Idee und Innovation;</a:t>
            </a:r>
          </a:p>
          <a:p>
            <a:pPr>
              <a:spcBef>
                <a:spcPts val="0"/>
              </a:spcBef>
              <a:spcAft>
                <a:spcPts val="0"/>
              </a:spcAft>
            </a:pPr>
            <a:r>
              <a:rPr lang="de-AT" sz="1800" dirty="0"/>
              <a:t>Warum Unternehmergeist wichtig ist;</a:t>
            </a:r>
          </a:p>
          <a:p>
            <a:pPr>
              <a:spcBef>
                <a:spcPts val="0"/>
              </a:spcBef>
              <a:spcAft>
                <a:spcPts val="0"/>
              </a:spcAft>
            </a:pPr>
            <a:r>
              <a:rPr lang="de-AT" sz="1800" dirty="0"/>
              <a:t>Der Unterschied zwischen Kreativität und Innovation;</a:t>
            </a:r>
          </a:p>
          <a:p>
            <a:pPr>
              <a:spcBef>
                <a:spcPts val="0"/>
              </a:spcBef>
              <a:spcAft>
                <a:spcPts val="0"/>
              </a:spcAft>
            </a:pPr>
            <a:r>
              <a:rPr lang="de-AT" sz="1800" dirty="0"/>
              <a:t>Warum ist Kreativität wichtig für eine Gesellschaft/Organisation/Personen;</a:t>
            </a:r>
          </a:p>
          <a:p>
            <a:pPr>
              <a:spcBef>
                <a:spcPts val="0"/>
              </a:spcBef>
              <a:spcAft>
                <a:spcPts val="0"/>
              </a:spcAft>
            </a:pPr>
            <a:r>
              <a:rPr lang="de-AT" sz="1800" dirty="0"/>
              <a:t>Zählen Sie einige der Innovationen auf, die sie kennen - zu Hause, in der Schule, in der die Gesellschaft </a:t>
            </a:r>
            <a:r>
              <a:rPr lang="de-AT" sz="1800" dirty="0" smtClean="0"/>
              <a:t>…;</a:t>
            </a:r>
          </a:p>
          <a:p>
            <a:pPr>
              <a:spcBef>
                <a:spcPts val="0"/>
              </a:spcBef>
              <a:spcAft>
                <a:spcPts val="0"/>
              </a:spcAft>
            </a:pPr>
            <a:r>
              <a:rPr lang="de-AT" sz="1800" dirty="0"/>
              <a:t>Denken Sie, dass Sie Kreativität, Innovation und Unternehmertum brauchen - Warum "Ja", warum "Nein";</a:t>
            </a:r>
          </a:p>
          <a:p>
            <a:pPr>
              <a:spcBef>
                <a:spcPts val="0"/>
              </a:spcBef>
              <a:spcAft>
                <a:spcPts val="0"/>
              </a:spcAft>
            </a:pPr>
            <a:r>
              <a:rPr lang="de-AT" sz="1800" dirty="0"/>
              <a:t>Sprechen Schülerinnen und Schüler zu Hause über Kreativität, Innovation und Unternehmergeist;</a:t>
            </a:r>
          </a:p>
          <a:p>
            <a:pPr>
              <a:spcBef>
                <a:spcPts val="0"/>
              </a:spcBef>
              <a:spcAft>
                <a:spcPts val="0"/>
              </a:spcAft>
            </a:pPr>
            <a:r>
              <a:rPr lang="de-AT" sz="1800" dirty="0"/>
              <a:t>Was ist in der Schule und anderswo.</a:t>
            </a:r>
          </a:p>
          <a:p>
            <a:pPr>
              <a:spcBef>
                <a:spcPts val="0"/>
              </a:spcBef>
              <a:spcAft>
                <a:spcPts val="0"/>
              </a:spcAft>
            </a:pPr>
            <a:r>
              <a:rPr lang="de-AT" sz="1800" dirty="0"/>
              <a:t>Nennen Sie Beispiele für innovative Produkte, Verfahren und </a:t>
            </a:r>
            <a:r>
              <a:rPr lang="de-AT" sz="1800" dirty="0" smtClean="0"/>
              <a:t>Dienstleistungen.</a:t>
            </a:r>
            <a:endParaRPr lang="de-AT" sz="1800" dirty="0"/>
          </a:p>
          <a:p>
            <a:pPr>
              <a:spcBef>
                <a:spcPts val="0"/>
              </a:spcBef>
              <a:spcAft>
                <a:spcPts val="0"/>
              </a:spcAft>
            </a:pPr>
            <a:r>
              <a:rPr lang="de-AT" sz="1800" dirty="0"/>
              <a:t>Versuchen Sie zu begründen, warum das wichtig </a:t>
            </a:r>
            <a:r>
              <a:rPr lang="de-AT" sz="1800" dirty="0" smtClean="0"/>
              <a:t>ist.</a:t>
            </a:r>
            <a:endParaRPr lang="de-AT" sz="18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GB" dirty="0" err="1" smtClean="0"/>
              <a:t>Verschiedene</a:t>
            </a:r>
            <a:r>
              <a:rPr lang="en-GB" dirty="0" smtClean="0"/>
              <a:t> </a:t>
            </a:r>
            <a:r>
              <a:rPr lang="en-GB" dirty="0" err="1" smtClean="0"/>
              <a:t>Ressourcen</a:t>
            </a:r>
            <a:r>
              <a:rPr lang="en-GB" dirty="0" smtClean="0"/>
              <a:t> </a:t>
            </a:r>
            <a:r>
              <a:rPr lang="en-GB" dirty="0" err="1" smtClean="0"/>
              <a:t>verwenden</a:t>
            </a:r>
            <a:r>
              <a:rPr lang="en-GB" dirty="0" smtClean="0"/>
              <a:t>- das </a:t>
            </a:r>
            <a:r>
              <a:rPr lang="en-GB" dirty="0" err="1" smtClean="0"/>
              <a:t>Beispiel</a:t>
            </a:r>
            <a:r>
              <a:rPr lang="en-GB" dirty="0" smtClean="0"/>
              <a:t> </a:t>
            </a:r>
            <a:r>
              <a:rPr lang="en-GB" dirty="0" err="1" smtClean="0"/>
              <a:t>Slowenien</a:t>
            </a:r>
            <a:endParaRPr lang="en-GB" dirty="0"/>
          </a:p>
        </p:txBody>
      </p:sp>
      <p:pic>
        <p:nvPicPr>
          <p:cNvPr id="5" name="Picture 7" descr="knjige-3x"/>
          <p:cNvPicPr>
            <a:picLocks noChangeAspect="1" noChangeArrowheads="1"/>
          </p:cNvPicPr>
          <p:nvPr/>
        </p:nvPicPr>
        <p:blipFill>
          <a:blip r:embed="rId3" cstate="print">
            <a:lum bright="30000"/>
          </a:blip>
          <a:srcRect b="6010"/>
          <a:stretch>
            <a:fillRect/>
          </a:stretch>
        </p:blipFill>
        <p:spPr bwMode="auto">
          <a:xfrm>
            <a:off x="2380974" y="1737360"/>
            <a:ext cx="6289310" cy="434911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Skupina 6"/>
          <p:cNvGrpSpPr/>
          <p:nvPr/>
        </p:nvGrpSpPr>
        <p:grpSpPr>
          <a:xfrm>
            <a:off x="613833" y="181769"/>
            <a:ext cx="11552767" cy="5977211"/>
            <a:chOff x="287867" y="188640"/>
            <a:chExt cx="11552767" cy="5977211"/>
          </a:xfrm>
        </p:grpSpPr>
        <p:graphicFrame>
          <p:nvGraphicFramePr>
            <p:cNvPr id="8" name="Object 3"/>
            <p:cNvGraphicFramePr>
              <a:graphicFrameLocks noChangeAspect="1"/>
            </p:cNvGraphicFramePr>
            <p:nvPr/>
          </p:nvGraphicFramePr>
          <p:xfrm>
            <a:off x="383117" y="4062414"/>
            <a:ext cx="5232400" cy="2103437"/>
          </p:xfrm>
          <a:graphic>
            <a:graphicData uri="http://schemas.openxmlformats.org/presentationml/2006/ole">
              <mc:AlternateContent xmlns:mc="http://schemas.openxmlformats.org/markup-compatibility/2006">
                <mc:Choice xmlns:v="urn:schemas-microsoft-com:vml" Requires="v">
                  <p:oleObj spid="_x0000_s160851" name="Dokument" r:id="rId4" imgW="2184400" imgH="1041400" progId="">
                    <p:embed/>
                  </p:oleObj>
                </mc:Choice>
                <mc:Fallback>
                  <p:oleObj name="Dokument" r:id="rId4" imgW="2184400" imgH="1041400" progId="">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117" y="4062414"/>
                          <a:ext cx="5232400" cy="2103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9" name="Picture 4" descr="Josip Bekavac - Daisy-2"/>
            <p:cNvPicPr>
              <a:picLocks noChangeAspect="1" noChangeArrowheads="1"/>
            </p:cNvPicPr>
            <p:nvPr/>
          </p:nvPicPr>
          <p:blipFill>
            <a:blip r:embed="rId6" cstate="print"/>
            <a:srcRect/>
            <a:stretch>
              <a:fillRect/>
            </a:stretch>
          </p:blipFill>
          <p:spPr bwMode="auto">
            <a:xfrm>
              <a:off x="287867" y="1481139"/>
              <a:ext cx="5232400" cy="2308225"/>
            </a:xfrm>
            <a:prstGeom prst="rect">
              <a:avLst/>
            </a:prstGeom>
            <a:noFill/>
            <a:ln w="9525">
              <a:noFill/>
              <a:miter lim="800000"/>
              <a:headEnd/>
              <a:tailEnd/>
            </a:ln>
          </p:spPr>
        </p:pic>
        <p:pic>
          <p:nvPicPr>
            <p:cNvPr id="10" name="Picture 8"/>
            <p:cNvPicPr>
              <a:picLocks noChangeAspect="1" noChangeArrowheads="1"/>
            </p:cNvPicPr>
            <p:nvPr/>
          </p:nvPicPr>
          <p:blipFill>
            <a:blip r:embed="rId7" cstate="print"/>
            <a:srcRect/>
            <a:stretch>
              <a:fillRect/>
            </a:stretch>
          </p:blipFill>
          <p:spPr bwMode="auto">
            <a:xfrm>
              <a:off x="9169401" y="1773238"/>
              <a:ext cx="2478617" cy="2805112"/>
            </a:xfrm>
            <a:prstGeom prst="rect">
              <a:avLst/>
            </a:prstGeom>
            <a:noFill/>
            <a:ln w="9525" algn="ctr">
              <a:noFill/>
              <a:miter lim="800000"/>
              <a:headEnd/>
              <a:tailEnd/>
            </a:ln>
          </p:spPr>
        </p:pic>
        <p:pic>
          <p:nvPicPr>
            <p:cNvPr id="11" name="Picture 5"/>
            <p:cNvPicPr>
              <a:picLocks noChangeAspect="1" noChangeArrowheads="1"/>
            </p:cNvPicPr>
            <p:nvPr/>
          </p:nvPicPr>
          <p:blipFill>
            <a:blip r:embed="rId8" cstate="print"/>
            <a:srcRect/>
            <a:stretch>
              <a:fillRect/>
            </a:stretch>
          </p:blipFill>
          <p:spPr bwMode="auto">
            <a:xfrm>
              <a:off x="6096002" y="3943351"/>
              <a:ext cx="2586565" cy="2075816"/>
            </a:xfrm>
            <a:prstGeom prst="rect">
              <a:avLst/>
            </a:prstGeom>
            <a:noFill/>
            <a:ln w="9525" algn="ctr">
              <a:noFill/>
              <a:miter lim="800000"/>
              <a:headEnd/>
              <a:tailEnd/>
            </a:ln>
          </p:spPr>
        </p:pic>
        <p:pic>
          <p:nvPicPr>
            <p:cNvPr id="12" name="Picture 9"/>
            <p:cNvPicPr>
              <a:picLocks noChangeAspect="1" noChangeArrowheads="1"/>
            </p:cNvPicPr>
            <p:nvPr/>
          </p:nvPicPr>
          <p:blipFill>
            <a:blip r:embed="rId9" cstate="print"/>
            <a:srcRect/>
            <a:stretch>
              <a:fillRect/>
            </a:stretch>
          </p:blipFill>
          <p:spPr bwMode="auto">
            <a:xfrm>
              <a:off x="6000751" y="1844675"/>
              <a:ext cx="2681816" cy="1835150"/>
            </a:xfrm>
            <a:prstGeom prst="rect">
              <a:avLst/>
            </a:prstGeom>
            <a:noFill/>
            <a:ln w="9525" algn="ctr">
              <a:noFill/>
              <a:miter lim="800000"/>
              <a:headEnd/>
              <a:tailEnd/>
            </a:ln>
          </p:spPr>
        </p:pic>
        <p:sp>
          <p:nvSpPr>
            <p:cNvPr id="13" name="Rectangle 7"/>
            <p:cNvSpPr>
              <a:spLocks noChangeArrowheads="1"/>
            </p:cNvSpPr>
            <p:nvPr/>
          </p:nvSpPr>
          <p:spPr bwMode="auto">
            <a:xfrm>
              <a:off x="351367" y="188640"/>
              <a:ext cx="11489267" cy="515938"/>
            </a:xfrm>
            <a:prstGeom prst="rect">
              <a:avLst/>
            </a:prstGeom>
            <a:noFill/>
            <a:ln w="9525">
              <a:noFill/>
              <a:miter lim="800000"/>
              <a:headEnd/>
              <a:tailEnd/>
            </a:ln>
          </p:spPr>
          <p:txBody>
            <a:bodyPr anchor="ctr"/>
            <a:lstStyle/>
            <a:p>
              <a:pPr>
                <a:lnSpc>
                  <a:spcPct val="100000"/>
                </a:lnSpc>
                <a:spcAft>
                  <a:spcPct val="0"/>
                </a:spcAft>
              </a:pPr>
              <a:r>
                <a:rPr lang="sl-SI" sz="1800" b="1" dirty="0">
                  <a:solidFill>
                    <a:schemeClr val="tx2"/>
                  </a:solidFill>
                </a:rPr>
                <a:t>Eureka 2003 - </a:t>
              </a:r>
              <a:r>
                <a:rPr lang="sl-SI" sz="1800" b="1" dirty="0" err="1">
                  <a:solidFill>
                    <a:schemeClr val="tx2"/>
                  </a:solidFill>
                </a:rPr>
                <a:t>Innovation</a:t>
              </a:r>
              <a:r>
                <a:rPr lang="sl-SI" sz="1800" b="1" dirty="0">
                  <a:solidFill>
                    <a:schemeClr val="tx2"/>
                  </a:solidFill>
                </a:rPr>
                <a:t> of </a:t>
              </a:r>
              <a:r>
                <a:rPr lang="sl-SI" sz="1800" b="1" dirty="0" err="1" smtClean="0">
                  <a:solidFill>
                    <a:schemeClr val="tx2"/>
                  </a:solidFill>
                </a:rPr>
                <a:t>Youth</a:t>
              </a:r>
              <a:r>
                <a:rPr lang="sl-SI" sz="1800" b="1" dirty="0" smtClean="0">
                  <a:solidFill>
                    <a:schemeClr val="tx2"/>
                  </a:solidFill>
                </a:rPr>
                <a:t> (</a:t>
              </a:r>
              <a:r>
                <a:rPr lang="sl-SI" sz="1800" b="1" dirty="0" err="1" smtClean="0">
                  <a:solidFill>
                    <a:schemeClr val="tx2"/>
                  </a:solidFill>
                </a:rPr>
                <a:t>case</a:t>
              </a:r>
              <a:r>
                <a:rPr lang="sl-SI" sz="1800" b="1" dirty="0" smtClean="0">
                  <a:solidFill>
                    <a:schemeClr val="tx2"/>
                  </a:solidFill>
                </a:rPr>
                <a:t> of </a:t>
              </a:r>
              <a:r>
                <a:rPr lang="sl-SI" sz="1800" b="1" dirty="0" err="1" smtClean="0">
                  <a:solidFill>
                    <a:schemeClr val="tx2"/>
                  </a:solidFill>
                </a:rPr>
                <a:t>Slovenia</a:t>
              </a:r>
              <a:r>
                <a:rPr lang="sl-SI" sz="1800" b="1" dirty="0" smtClean="0">
                  <a:solidFill>
                    <a:schemeClr val="tx2"/>
                  </a:solidFill>
                </a:rPr>
                <a:t>)</a:t>
              </a:r>
              <a:r>
                <a:rPr lang="sl-SI" sz="1800" b="1" dirty="0">
                  <a:solidFill>
                    <a:schemeClr val="tx2"/>
                  </a:solidFill>
                </a:rPr>
                <a:t>	             </a:t>
              </a:r>
              <a:r>
                <a:rPr lang="sl-SI" sz="1800" b="1" dirty="0" err="1">
                  <a:solidFill>
                    <a:schemeClr val="tx2"/>
                  </a:solidFill>
                </a:rPr>
                <a:t>World</a:t>
              </a:r>
              <a:r>
                <a:rPr lang="sl-SI" sz="1800" b="1" dirty="0">
                  <a:solidFill>
                    <a:schemeClr val="tx2"/>
                  </a:solidFill>
                </a:rPr>
                <a:t> </a:t>
              </a:r>
              <a:r>
                <a:rPr lang="sl-SI" sz="1800" b="1" dirty="0" err="1">
                  <a:solidFill>
                    <a:schemeClr val="tx2"/>
                  </a:solidFill>
                </a:rPr>
                <a:t>innovations</a:t>
              </a:r>
              <a:r>
                <a:rPr lang="sl-SI" sz="1800" b="1" dirty="0">
                  <a:solidFill>
                    <a:schemeClr val="tx2"/>
                  </a:solidFill>
                </a:rPr>
                <a:t> 2009</a:t>
              </a:r>
            </a:p>
          </p:txBody>
        </p:sp>
      </p:grpSp>
      <p:grpSp>
        <p:nvGrpSpPr>
          <p:cNvPr id="2" name="Group 10"/>
          <p:cNvGrpSpPr>
            <a:grpSpLocks/>
          </p:cNvGrpSpPr>
          <p:nvPr/>
        </p:nvGrpSpPr>
        <p:grpSpPr bwMode="auto">
          <a:xfrm>
            <a:off x="-25400" y="-18257"/>
            <a:ext cx="12217400" cy="6869113"/>
            <a:chOff x="-12" y="0"/>
            <a:chExt cx="5772" cy="4327"/>
          </a:xfrm>
        </p:grpSpPr>
        <p:pic>
          <p:nvPicPr>
            <p:cNvPr id="11268" name="Picture 7"/>
            <p:cNvPicPr>
              <a:picLocks noChangeAspect="1" noChangeArrowheads="1"/>
            </p:cNvPicPr>
            <p:nvPr/>
          </p:nvPicPr>
          <p:blipFill>
            <a:blip r:embed="rId10" cstate="print"/>
            <a:srcRect/>
            <a:stretch>
              <a:fillRect/>
            </a:stretch>
          </p:blipFill>
          <p:spPr bwMode="auto">
            <a:xfrm>
              <a:off x="-12" y="5"/>
              <a:ext cx="2892" cy="4314"/>
            </a:xfrm>
            <a:prstGeom prst="rect">
              <a:avLst/>
            </a:prstGeom>
            <a:noFill/>
            <a:ln w="9525" algn="ctr">
              <a:noFill/>
              <a:miter lim="800000"/>
              <a:headEnd/>
              <a:tailEnd/>
            </a:ln>
          </p:spPr>
        </p:pic>
        <p:pic>
          <p:nvPicPr>
            <p:cNvPr id="11269" name="Picture 9"/>
            <p:cNvPicPr>
              <a:picLocks noChangeAspect="1" noChangeArrowheads="1"/>
            </p:cNvPicPr>
            <p:nvPr/>
          </p:nvPicPr>
          <p:blipFill>
            <a:blip r:embed="rId11" cstate="print"/>
            <a:srcRect/>
            <a:stretch>
              <a:fillRect/>
            </a:stretch>
          </p:blipFill>
          <p:spPr bwMode="auto">
            <a:xfrm>
              <a:off x="2880" y="0"/>
              <a:ext cx="2880" cy="4327"/>
            </a:xfrm>
            <a:prstGeom prst="rect">
              <a:avLst/>
            </a:prstGeom>
            <a:noFill/>
            <a:ln w="9525" algn="ctr">
              <a:noFill/>
              <a:miter lim="800000"/>
              <a:headEnd/>
              <a:tailEnd/>
            </a:ln>
          </p:spPr>
        </p:pic>
      </p:grpSp>
      <p:grpSp>
        <p:nvGrpSpPr>
          <p:cNvPr id="14" name="Skupina 13"/>
          <p:cNvGrpSpPr/>
          <p:nvPr/>
        </p:nvGrpSpPr>
        <p:grpSpPr>
          <a:xfrm>
            <a:off x="4234" y="-19843"/>
            <a:ext cx="12192000" cy="6857999"/>
            <a:chOff x="0" y="1"/>
            <a:chExt cx="12192000" cy="6857999"/>
          </a:xfrm>
        </p:grpSpPr>
        <p:pic>
          <p:nvPicPr>
            <p:cNvPr id="15" name="Picture 3" descr="inovacija prinaša"/>
            <p:cNvPicPr>
              <a:picLocks noChangeAspect="1" noChangeArrowheads="1"/>
            </p:cNvPicPr>
            <p:nvPr/>
          </p:nvPicPr>
          <p:blipFill>
            <a:blip r:embed="rId12" cstate="print"/>
            <a:srcRect/>
            <a:stretch>
              <a:fillRect/>
            </a:stretch>
          </p:blipFill>
          <p:spPr bwMode="auto">
            <a:xfrm>
              <a:off x="0" y="3429000"/>
              <a:ext cx="6096000" cy="3429000"/>
            </a:xfrm>
            <a:prstGeom prst="rect">
              <a:avLst/>
            </a:prstGeom>
            <a:noFill/>
            <a:ln w="9525">
              <a:solidFill>
                <a:schemeClr val="tx1"/>
              </a:solidFill>
              <a:miter lim="800000"/>
              <a:headEnd/>
              <a:tailEnd/>
            </a:ln>
          </p:spPr>
        </p:pic>
        <p:pic>
          <p:nvPicPr>
            <p:cNvPr id="16" name="Picture 4" descr="inovacija prinaša"/>
            <p:cNvPicPr>
              <a:picLocks noChangeAspect="1" noChangeArrowheads="1"/>
            </p:cNvPicPr>
            <p:nvPr/>
          </p:nvPicPr>
          <p:blipFill>
            <a:blip r:embed="rId13" cstate="print"/>
            <a:srcRect/>
            <a:stretch>
              <a:fillRect/>
            </a:stretch>
          </p:blipFill>
          <p:spPr bwMode="auto">
            <a:xfrm>
              <a:off x="1" y="1"/>
              <a:ext cx="6125633" cy="3463925"/>
            </a:xfrm>
            <a:prstGeom prst="rect">
              <a:avLst/>
            </a:prstGeom>
            <a:noFill/>
            <a:ln w="9525">
              <a:noFill/>
              <a:miter lim="800000"/>
              <a:headEnd/>
              <a:tailEnd/>
            </a:ln>
          </p:spPr>
        </p:pic>
        <p:pic>
          <p:nvPicPr>
            <p:cNvPr id="17" name="Picture 6" descr="Damjan med vožnjo v Eivie pozira 2"/>
            <p:cNvPicPr>
              <a:picLocks noChangeAspect="1" noChangeArrowheads="1"/>
            </p:cNvPicPr>
            <p:nvPr/>
          </p:nvPicPr>
          <p:blipFill>
            <a:blip r:embed="rId14" cstate="print"/>
            <a:srcRect/>
            <a:stretch>
              <a:fillRect/>
            </a:stretch>
          </p:blipFill>
          <p:spPr bwMode="auto">
            <a:xfrm>
              <a:off x="6096000" y="1"/>
              <a:ext cx="6096000" cy="3438525"/>
            </a:xfrm>
            <a:prstGeom prst="rect">
              <a:avLst/>
            </a:prstGeom>
            <a:noFill/>
            <a:ln w="9525">
              <a:noFill/>
              <a:miter lim="800000"/>
              <a:headEnd/>
              <a:tailEnd/>
            </a:ln>
          </p:spPr>
        </p:pic>
        <p:grpSp>
          <p:nvGrpSpPr>
            <p:cNvPr id="18" name="Group 10"/>
            <p:cNvGrpSpPr>
              <a:grpSpLocks/>
            </p:cNvGrpSpPr>
            <p:nvPr/>
          </p:nvGrpSpPr>
          <p:grpSpPr bwMode="auto">
            <a:xfrm>
              <a:off x="6096000" y="3429001"/>
              <a:ext cx="6096000" cy="3427413"/>
              <a:chOff x="2910" y="2176"/>
              <a:chExt cx="2850" cy="2159"/>
            </a:xfrm>
          </p:grpSpPr>
          <p:pic>
            <p:nvPicPr>
              <p:cNvPr id="22" name="Picture 5" descr="inovacija prinaša"/>
              <p:cNvPicPr>
                <a:picLocks noChangeAspect="1" noChangeArrowheads="1"/>
              </p:cNvPicPr>
              <p:nvPr/>
            </p:nvPicPr>
            <p:blipFill>
              <a:blip r:embed="rId15" cstate="print"/>
              <a:srcRect/>
              <a:stretch>
                <a:fillRect/>
              </a:stretch>
            </p:blipFill>
            <p:spPr bwMode="auto">
              <a:xfrm>
                <a:off x="2910" y="3477"/>
                <a:ext cx="1524" cy="858"/>
              </a:xfrm>
              <a:prstGeom prst="rect">
                <a:avLst/>
              </a:prstGeom>
              <a:noFill/>
              <a:ln w="9525">
                <a:solidFill>
                  <a:schemeClr val="tx1"/>
                </a:solidFill>
                <a:miter lim="800000"/>
                <a:headEnd/>
                <a:tailEnd/>
              </a:ln>
            </p:spPr>
          </p:pic>
          <p:pic>
            <p:nvPicPr>
              <p:cNvPr id="23" name="Picture 9"/>
              <p:cNvPicPr>
                <a:picLocks noChangeAspect="1" noChangeArrowheads="1"/>
              </p:cNvPicPr>
              <p:nvPr/>
            </p:nvPicPr>
            <p:blipFill>
              <a:blip r:embed="rId16" cstate="print"/>
              <a:srcRect/>
              <a:stretch>
                <a:fillRect/>
              </a:stretch>
            </p:blipFill>
            <p:spPr bwMode="auto">
              <a:xfrm>
                <a:off x="2911" y="2179"/>
                <a:ext cx="1523" cy="1299"/>
              </a:xfrm>
              <a:prstGeom prst="rect">
                <a:avLst/>
              </a:prstGeom>
              <a:noFill/>
              <a:ln w="9525" algn="ctr">
                <a:solidFill>
                  <a:schemeClr val="tx1"/>
                </a:solidFill>
                <a:miter lim="800000"/>
                <a:headEnd/>
                <a:tailEnd/>
              </a:ln>
            </p:spPr>
          </p:pic>
          <p:pic>
            <p:nvPicPr>
              <p:cNvPr id="24" name="Picture 10"/>
              <p:cNvPicPr>
                <a:picLocks noChangeAspect="1" noChangeArrowheads="1"/>
              </p:cNvPicPr>
              <p:nvPr/>
            </p:nvPicPr>
            <p:blipFill>
              <a:blip r:embed="rId17" cstate="print"/>
              <a:srcRect/>
              <a:stretch>
                <a:fillRect/>
              </a:stretch>
            </p:blipFill>
            <p:spPr bwMode="auto">
              <a:xfrm>
                <a:off x="4441" y="2176"/>
                <a:ext cx="1319" cy="2152"/>
              </a:xfrm>
              <a:prstGeom prst="rect">
                <a:avLst/>
              </a:prstGeom>
              <a:noFill/>
              <a:ln w="9525" algn="ctr">
                <a:solidFill>
                  <a:schemeClr val="tx1"/>
                </a:solidFill>
                <a:miter lim="800000"/>
                <a:headEnd/>
                <a:tailEnd/>
              </a:ln>
            </p:spPr>
          </p:pic>
        </p:grpSp>
        <p:pic>
          <p:nvPicPr>
            <p:cNvPr id="19" name="Picture 6" descr="piram1"/>
            <p:cNvPicPr>
              <a:picLocks noChangeAspect="1" noChangeArrowheads="1"/>
            </p:cNvPicPr>
            <p:nvPr/>
          </p:nvPicPr>
          <p:blipFill>
            <a:blip r:embed="rId18" cstate="print"/>
            <a:srcRect/>
            <a:stretch>
              <a:fillRect/>
            </a:stretch>
          </p:blipFill>
          <p:spPr bwMode="auto">
            <a:xfrm>
              <a:off x="10033001" y="188913"/>
              <a:ext cx="1909233" cy="969962"/>
            </a:xfrm>
            <a:prstGeom prst="rect">
              <a:avLst/>
            </a:prstGeom>
            <a:noFill/>
            <a:ln w="9525">
              <a:noFill/>
              <a:miter lim="800000"/>
              <a:headEnd/>
              <a:tailEnd/>
            </a:ln>
          </p:spPr>
        </p:pic>
        <p:sp>
          <p:nvSpPr>
            <p:cNvPr id="20" name="PoljeZBesedilom 19"/>
            <p:cNvSpPr txBox="1">
              <a:spLocks noChangeArrowheads="1"/>
            </p:cNvSpPr>
            <p:nvPr/>
          </p:nvSpPr>
          <p:spPr bwMode="auto">
            <a:xfrm>
              <a:off x="2952751" y="2857500"/>
              <a:ext cx="6286500" cy="861774"/>
            </a:xfrm>
            <a:prstGeom prst="rect">
              <a:avLst/>
            </a:prstGeom>
            <a:solidFill>
              <a:schemeClr val="tx1"/>
            </a:solidFill>
            <a:ln w="22225">
              <a:solidFill>
                <a:srgbClr val="FF9B37"/>
              </a:solidFill>
              <a:miter lim="800000"/>
              <a:headEnd/>
              <a:tailEnd/>
            </a:ln>
          </p:spPr>
          <p:txBody>
            <a:bodyPr>
              <a:spAutoFit/>
            </a:bodyPr>
            <a:lstStyle/>
            <a:p>
              <a:pPr>
                <a:lnSpc>
                  <a:spcPts val="2000"/>
                </a:lnSpc>
                <a:spcAft>
                  <a:spcPts val="600"/>
                </a:spcAft>
              </a:pPr>
              <a:r>
                <a:rPr lang="en-GB" sz="1600" dirty="0" err="1" smtClean="0">
                  <a:solidFill>
                    <a:srgbClr val="FF9B37"/>
                  </a:solidFill>
                </a:rPr>
                <a:t>Technische</a:t>
              </a:r>
              <a:r>
                <a:rPr lang="en-GB" sz="1600" dirty="0" smtClean="0">
                  <a:solidFill>
                    <a:srgbClr val="FF9B37"/>
                  </a:solidFill>
                </a:rPr>
                <a:t> und </a:t>
              </a:r>
              <a:r>
                <a:rPr lang="en-GB" sz="1600" dirty="0" err="1" smtClean="0">
                  <a:solidFill>
                    <a:srgbClr val="FF9B37"/>
                  </a:solidFill>
                </a:rPr>
                <a:t>nichttechnische</a:t>
              </a:r>
              <a:r>
                <a:rPr lang="en-GB" sz="1600" dirty="0" smtClean="0">
                  <a:solidFill>
                    <a:srgbClr val="FF9B37"/>
                  </a:solidFill>
                </a:rPr>
                <a:t> </a:t>
              </a:r>
              <a:r>
                <a:rPr lang="en-GB" sz="1600" dirty="0" err="1" smtClean="0">
                  <a:solidFill>
                    <a:srgbClr val="FF9B37"/>
                  </a:solidFill>
                </a:rPr>
                <a:t>Innovationen</a:t>
              </a:r>
              <a:r>
                <a:rPr lang="en-GB" sz="1600" dirty="0" smtClean="0">
                  <a:solidFill>
                    <a:srgbClr val="FF9B37"/>
                  </a:solidFill>
                </a:rPr>
                <a:t>: </a:t>
              </a:r>
              <a:r>
                <a:rPr lang="en-GB" sz="1600" dirty="0" err="1" smtClean="0">
                  <a:solidFill>
                    <a:srgbClr val="FF9B37"/>
                  </a:solidFill>
                </a:rPr>
                <a:t>technische</a:t>
              </a:r>
              <a:r>
                <a:rPr lang="en-GB" sz="1600" dirty="0" smtClean="0">
                  <a:solidFill>
                    <a:srgbClr val="FF9B37"/>
                  </a:solidFill>
                </a:rPr>
                <a:t> und </a:t>
              </a:r>
              <a:r>
                <a:rPr lang="en-GB" sz="1600" dirty="0" err="1" smtClean="0">
                  <a:solidFill>
                    <a:srgbClr val="FF9B37"/>
                  </a:solidFill>
                </a:rPr>
                <a:t>umweltbezogene</a:t>
              </a:r>
              <a:r>
                <a:rPr lang="en-GB" sz="1600" dirty="0" smtClean="0">
                  <a:solidFill>
                    <a:srgbClr val="FF9B37"/>
                  </a:solidFill>
                </a:rPr>
                <a:t> </a:t>
              </a:r>
              <a:r>
                <a:rPr lang="en-GB" sz="1600" dirty="0" err="1" smtClean="0">
                  <a:solidFill>
                    <a:srgbClr val="FF9B37"/>
                  </a:solidFill>
                </a:rPr>
                <a:t>Produkte</a:t>
              </a:r>
              <a:r>
                <a:rPr lang="en-GB" sz="1600" dirty="0" smtClean="0">
                  <a:solidFill>
                    <a:srgbClr val="FF9B37"/>
                  </a:solidFill>
                </a:rPr>
                <a:t>,  </a:t>
              </a:r>
              <a:r>
                <a:rPr lang="en-GB" sz="1600" dirty="0" err="1" smtClean="0">
                  <a:solidFill>
                    <a:srgbClr val="FF9B37"/>
                  </a:solidFill>
                </a:rPr>
                <a:t>Dienstleistungen</a:t>
              </a:r>
              <a:r>
                <a:rPr lang="en-GB" sz="1600" dirty="0" smtClean="0">
                  <a:solidFill>
                    <a:srgbClr val="FF9B37"/>
                  </a:solidFill>
                </a:rPr>
                <a:t> </a:t>
              </a:r>
              <a:r>
                <a:rPr lang="en-GB" sz="1600" dirty="0" err="1" smtClean="0">
                  <a:solidFill>
                    <a:srgbClr val="FF9B37"/>
                  </a:solidFill>
                </a:rPr>
                <a:t>für</a:t>
              </a:r>
              <a:r>
                <a:rPr lang="en-GB" sz="1600" dirty="0" smtClean="0">
                  <a:solidFill>
                    <a:srgbClr val="FF9B37"/>
                  </a:solidFill>
                </a:rPr>
                <a:t> </a:t>
              </a:r>
              <a:r>
                <a:rPr lang="en-GB" sz="1600" dirty="0" err="1" smtClean="0">
                  <a:solidFill>
                    <a:srgbClr val="FF9B37"/>
                  </a:solidFill>
                </a:rPr>
                <a:t>Touristen</a:t>
              </a:r>
              <a:r>
                <a:rPr lang="en-GB" sz="1600" dirty="0" smtClean="0">
                  <a:solidFill>
                    <a:srgbClr val="FF9B37"/>
                  </a:solidFill>
                </a:rPr>
                <a:t>, </a:t>
              </a:r>
              <a:r>
                <a:rPr lang="en-GB" sz="1600" dirty="0" err="1" smtClean="0">
                  <a:solidFill>
                    <a:srgbClr val="FF9B37"/>
                  </a:solidFill>
                </a:rPr>
                <a:t>sportliche</a:t>
              </a:r>
              <a:r>
                <a:rPr lang="en-GB" sz="1600" dirty="0" smtClean="0">
                  <a:solidFill>
                    <a:srgbClr val="FF9B37"/>
                  </a:solidFill>
                </a:rPr>
                <a:t> </a:t>
              </a:r>
              <a:r>
                <a:rPr lang="en-GB" sz="1600" dirty="0" err="1" smtClean="0">
                  <a:solidFill>
                    <a:srgbClr val="FF9B37"/>
                  </a:solidFill>
                </a:rPr>
                <a:t>Errungenschaften</a:t>
              </a:r>
              <a:r>
                <a:rPr lang="en-GB" sz="1600" dirty="0" smtClean="0">
                  <a:solidFill>
                    <a:srgbClr val="FF9B37"/>
                  </a:solidFill>
                </a:rPr>
                <a:t>, </a:t>
              </a:r>
              <a:r>
                <a:rPr lang="en-GB" sz="1600" dirty="0" err="1" smtClean="0">
                  <a:solidFill>
                    <a:srgbClr val="FF9B37"/>
                  </a:solidFill>
                </a:rPr>
                <a:t>Verbesserungen</a:t>
              </a:r>
              <a:r>
                <a:rPr lang="en-GB" sz="1600" dirty="0" smtClean="0">
                  <a:solidFill>
                    <a:srgbClr val="FF9B37"/>
                  </a:solidFill>
                </a:rPr>
                <a:t> in </a:t>
              </a:r>
              <a:r>
                <a:rPr lang="en-GB" sz="1600" dirty="0" err="1" smtClean="0">
                  <a:solidFill>
                    <a:srgbClr val="FF9B37"/>
                  </a:solidFill>
                </a:rPr>
                <a:t>Lernprozessen</a:t>
              </a:r>
              <a:r>
                <a:rPr lang="en-GB" sz="1600" dirty="0" smtClean="0">
                  <a:solidFill>
                    <a:srgbClr val="FF9B37"/>
                  </a:solidFill>
                </a:rPr>
                <a:t>, in Design </a:t>
              </a:r>
              <a:r>
                <a:rPr lang="en-GB" sz="1600" dirty="0" err="1" smtClean="0">
                  <a:solidFill>
                    <a:srgbClr val="FF9B37"/>
                  </a:solidFill>
                </a:rPr>
                <a:t>usw</a:t>
              </a:r>
              <a:r>
                <a:rPr lang="en-GB" sz="1600" dirty="0" smtClean="0">
                  <a:solidFill>
                    <a:srgbClr val="FF9B37"/>
                  </a:solidFill>
                </a:rPr>
                <a:t>.</a:t>
              </a:r>
              <a:endParaRPr lang="en-GB" sz="1600" dirty="0">
                <a:solidFill>
                  <a:srgbClr val="FF9B37"/>
                </a:solidFill>
              </a:endParaRPr>
            </a:p>
          </p:txBody>
        </p:sp>
        <p:pic>
          <p:nvPicPr>
            <p:cNvPr id="21" name="Picture 4" descr="EUREKA_logo-ideja"/>
            <p:cNvPicPr>
              <a:picLocks noChangeAspect="1" noChangeArrowheads="1"/>
            </p:cNvPicPr>
            <p:nvPr/>
          </p:nvPicPr>
          <p:blipFill>
            <a:blip r:embed="rId19" cstate="print"/>
            <a:srcRect l="7285" b="25522"/>
            <a:stretch>
              <a:fillRect/>
            </a:stretch>
          </p:blipFill>
          <p:spPr bwMode="auto">
            <a:xfrm>
              <a:off x="431371" y="3573016"/>
              <a:ext cx="1871531" cy="392156"/>
            </a:xfrm>
            <a:prstGeom prst="rect">
              <a:avLst/>
            </a:prstGeom>
            <a:noFill/>
            <a:ln w="9525">
              <a:noFill/>
              <a:miter lim="800000"/>
              <a:headEnd/>
              <a:tailEnd/>
            </a:ln>
          </p:spPr>
        </p:pic>
      </p:grpSp>
    </p:spTree>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GB" dirty="0" smtClean="0"/>
              <a:t>1001 </a:t>
            </a:r>
            <a:r>
              <a:rPr lang="en-GB" dirty="0" err="1"/>
              <a:t>m</a:t>
            </a:r>
            <a:r>
              <a:rPr lang="en-GB" dirty="0" err="1" smtClean="0"/>
              <a:t>uslimische</a:t>
            </a:r>
            <a:r>
              <a:rPr lang="en-GB" dirty="0" smtClean="0"/>
              <a:t> </a:t>
            </a:r>
            <a:r>
              <a:rPr lang="en-GB" dirty="0" err="1" smtClean="0"/>
              <a:t>Erfindungen</a:t>
            </a:r>
            <a:endParaRPr lang="en-GB" dirty="0"/>
          </a:p>
        </p:txBody>
      </p:sp>
      <p:sp>
        <p:nvSpPr>
          <p:cNvPr id="3" name="Ograda vsebine 2"/>
          <p:cNvSpPr>
            <a:spLocks noGrp="1"/>
          </p:cNvSpPr>
          <p:nvPr>
            <p:ph idx="1"/>
          </p:nvPr>
        </p:nvSpPr>
        <p:spPr>
          <a:xfrm>
            <a:off x="1097281" y="1845734"/>
            <a:ext cx="7919956" cy="4326466"/>
          </a:xfrm>
        </p:spPr>
        <p:txBody>
          <a:bodyPr>
            <a:noAutofit/>
          </a:bodyPr>
          <a:lstStyle/>
          <a:p>
            <a:r>
              <a:rPr lang="de-AT" sz="2400" b="1" dirty="0"/>
              <a:t>Ziele und Zwecke der muslimischen Bildung </a:t>
            </a:r>
            <a:endParaRPr lang="de-AT" sz="2400" b="1" dirty="0" smtClean="0"/>
          </a:p>
          <a:p>
            <a:r>
              <a:rPr lang="de-AT" sz="2400" dirty="0"/>
              <a:t>Der Islam legte einen großen Wert auf die Ausbildung und als der Glaube sich unter verschiedenen Völkern verbreitete, wurde Bildung zu einem wichtigen Medium, um eine universelle und kohäsive soziale Ordnung zu schaffen. In der </a:t>
            </a:r>
            <a:r>
              <a:rPr lang="de-AT" sz="2400" u="sng" dirty="0"/>
              <a:t>Mitte des 9. Jahrhunderts</a:t>
            </a:r>
            <a:r>
              <a:rPr lang="de-AT" sz="2400" dirty="0"/>
              <a:t>… </a:t>
            </a:r>
            <a:endParaRPr lang="de-AT" sz="2400" dirty="0" smtClean="0"/>
          </a:p>
          <a:p>
            <a:r>
              <a:rPr lang="de-AT" sz="2400" dirty="0" smtClean="0"/>
              <a:t>Die </a:t>
            </a:r>
            <a:r>
              <a:rPr lang="de-AT" sz="2400" dirty="0"/>
              <a:t>frühe muslimischen Bildung betonte die praktischen Studien, wie die Anwendung der technologischen Kompetenz für die Entwicklung von Bewässerungssystemen, Innovationen in der Baukunst, bei Produkten aus Textilien, Eisen und Stahl, bei Steingut und </a:t>
            </a:r>
            <a:r>
              <a:rPr lang="de-AT" sz="2400" dirty="0" smtClean="0"/>
              <a:t>Lederprodukten</a:t>
            </a:r>
            <a:r>
              <a:rPr lang="de-AT" sz="2400" dirty="0"/>
              <a:t>; die Herstellung von Papier und Schießpulver; die Förderung des Handels…</a:t>
            </a:r>
            <a:endParaRPr lang="sl-SI" sz="2400" dirty="0" smtClean="0"/>
          </a:p>
          <a:p>
            <a:endParaRPr lang="en-US" sz="2800" dirty="0" smtClean="0"/>
          </a:p>
          <a:p>
            <a:endParaRPr lang="en-GB" sz="2800" dirty="0"/>
          </a:p>
        </p:txBody>
      </p:sp>
      <p:pic>
        <p:nvPicPr>
          <p:cNvPr id="1028" name="Picture 4" descr="Rezultat iskanja slik za muslim educational system"/>
          <p:cNvPicPr>
            <a:picLocks noChangeAspect="1" noChangeArrowheads="1"/>
          </p:cNvPicPr>
          <p:nvPr/>
        </p:nvPicPr>
        <p:blipFill>
          <a:blip r:embed="rId3"/>
          <a:srcRect/>
          <a:stretch>
            <a:fillRect/>
          </a:stretch>
        </p:blipFill>
        <p:spPr bwMode="auto">
          <a:xfrm>
            <a:off x="9017237" y="2053828"/>
            <a:ext cx="3174763" cy="2512204"/>
          </a:xfrm>
          <a:prstGeom prst="rect">
            <a:avLst/>
          </a:prstGeom>
          <a:noFill/>
        </p:spPr>
      </p:pic>
      <p:sp>
        <p:nvSpPr>
          <p:cNvPr id="6" name="PoljeZBesedilom 5"/>
          <p:cNvSpPr txBox="1"/>
          <p:nvPr/>
        </p:nvSpPr>
        <p:spPr>
          <a:xfrm>
            <a:off x="1097280" y="6488668"/>
            <a:ext cx="9738360" cy="646331"/>
          </a:xfrm>
          <a:prstGeom prst="rect">
            <a:avLst/>
          </a:prstGeom>
          <a:noFill/>
        </p:spPr>
        <p:txBody>
          <a:bodyPr wrap="square" rtlCol="0">
            <a:spAutoFit/>
          </a:bodyPr>
          <a:lstStyle/>
          <a:p>
            <a:r>
              <a:rPr lang="en-GB" dirty="0" smtClean="0"/>
              <a:t>source: https://www.britannica.com/topic/education/Aims-and-purposes-of-Muslim-education</a:t>
            </a:r>
          </a:p>
          <a:p>
            <a:endParaRPr lang="en-GB" dirty="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GB" i="1" dirty="0" err="1" smtClean="0"/>
              <a:t>Europäische</a:t>
            </a:r>
            <a:r>
              <a:rPr lang="en-GB" i="1" dirty="0" smtClean="0"/>
              <a:t> STEM-</a:t>
            </a:r>
            <a:r>
              <a:rPr lang="en-GB" i="1" dirty="0" err="1" smtClean="0"/>
              <a:t>Fächer</a:t>
            </a:r>
            <a:r>
              <a:rPr lang="en-GB" i="1" dirty="0" smtClean="0"/>
              <a:t> &amp; </a:t>
            </a:r>
            <a:r>
              <a:rPr lang="en-GB" i="1" dirty="0" err="1" smtClean="0"/>
              <a:t>weitere</a:t>
            </a:r>
            <a:r>
              <a:rPr lang="en-GB" i="1" dirty="0" smtClean="0"/>
              <a:t> </a:t>
            </a:r>
            <a:r>
              <a:rPr lang="en-GB" i="1" dirty="0" err="1" smtClean="0"/>
              <a:t>Ressourcen</a:t>
            </a:r>
            <a:r>
              <a:rPr lang="en-GB" i="1" dirty="0" smtClean="0"/>
              <a:t> 1 </a:t>
            </a:r>
            <a:endParaRPr lang="en-GB" dirty="0"/>
          </a:p>
        </p:txBody>
      </p:sp>
      <p:sp>
        <p:nvSpPr>
          <p:cNvPr id="3" name="Ograda vsebine 2"/>
          <p:cNvSpPr>
            <a:spLocks noGrp="1"/>
          </p:cNvSpPr>
          <p:nvPr>
            <p:ph idx="1"/>
          </p:nvPr>
        </p:nvSpPr>
        <p:spPr>
          <a:xfrm>
            <a:off x="864973" y="1787528"/>
            <a:ext cx="10669302" cy="4484936"/>
          </a:xfrm>
        </p:spPr>
        <p:txBody>
          <a:bodyPr>
            <a:noAutofit/>
          </a:bodyPr>
          <a:lstStyle/>
          <a:p>
            <a:pPr>
              <a:spcBef>
                <a:spcPts val="0"/>
              </a:spcBef>
            </a:pPr>
            <a:r>
              <a:rPr lang="en-GB" sz="1800" b="1" dirty="0" err="1" smtClean="0"/>
              <a:t>Scientix</a:t>
            </a:r>
            <a:r>
              <a:rPr lang="en-GB" sz="1800" b="1" dirty="0" smtClean="0"/>
              <a:t> </a:t>
            </a:r>
          </a:p>
          <a:p>
            <a:pPr>
              <a:spcBef>
                <a:spcPts val="0"/>
              </a:spcBef>
            </a:pPr>
            <a:r>
              <a:rPr lang="en-GB" sz="1800" u="sng" dirty="0" err="1" smtClean="0"/>
              <a:t>Erfahrungen</a:t>
            </a:r>
            <a:r>
              <a:rPr lang="en-GB" sz="1800" u="sng" dirty="0" smtClean="0"/>
              <a:t> und </a:t>
            </a:r>
            <a:r>
              <a:rPr lang="en-GB" sz="1800" u="sng" dirty="0" err="1" smtClean="0"/>
              <a:t>Ideen</a:t>
            </a:r>
            <a:r>
              <a:rPr lang="en-GB" sz="1800" u="sng" dirty="0" smtClean="0"/>
              <a:t> </a:t>
            </a:r>
            <a:r>
              <a:rPr lang="en-GB" sz="1800" u="sng" dirty="0" err="1" smtClean="0"/>
              <a:t>teilen</a:t>
            </a:r>
            <a:r>
              <a:rPr lang="en-GB" sz="1800" dirty="0" smtClean="0"/>
              <a:t> </a:t>
            </a:r>
            <a:r>
              <a:rPr lang="en-GB" sz="1800" dirty="0" err="1" smtClean="0"/>
              <a:t>für</a:t>
            </a:r>
            <a:r>
              <a:rPr lang="en-GB" sz="1800" dirty="0" smtClean="0"/>
              <a:t> </a:t>
            </a:r>
            <a:r>
              <a:rPr lang="en-GB" sz="1800" dirty="0" err="1" smtClean="0"/>
              <a:t>Anwendungen</a:t>
            </a:r>
            <a:r>
              <a:rPr lang="en-GB" sz="1800" dirty="0" smtClean="0"/>
              <a:t> </a:t>
            </a:r>
            <a:r>
              <a:rPr lang="en-GB" sz="1800" dirty="0" err="1" smtClean="0"/>
              <a:t>im</a:t>
            </a:r>
            <a:r>
              <a:rPr lang="en-GB" sz="1800" dirty="0" smtClean="0"/>
              <a:t> und </a:t>
            </a:r>
            <a:r>
              <a:rPr lang="en-GB" sz="1800" dirty="0" err="1" smtClean="0"/>
              <a:t>außerhalb</a:t>
            </a:r>
            <a:r>
              <a:rPr lang="en-GB" sz="1800" dirty="0" smtClean="0"/>
              <a:t> des </a:t>
            </a:r>
            <a:r>
              <a:rPr lang="en-GB" sz="1800" dirty="0" err="1" smtClean="0"/>
              <a:t>Klassenzimmer</a:t>
            </a:r>
            <a:r>
              <a:rPr lang="en-GB" sz="1800" dirty="0" smtClean="0"/>
              <a:t>/s </a:t>
            </a:r>
            <a:r>
              <a:rPr lang="en-GB" sz="1800" dirty="0" err="1" smtClean="0"/>
              <a:t>speziell</a:t>
            </a:r>
            <a:r>
              <a:rPr lang="en-GB" sz="1800" dirty="0" smtClean="0"/>
              <a:t> </a:t>
            </a:r>
            <a:r>
              <a:rPr lang="en-GB" sz="1800" dirty="0" err="1" smtClean="0"/>
              <a:t>für</a:t>
            </a:r>
            <a:r>
              <a:rPr lang="en-GB" sz="1800" dirty="0" smtClean="0"/>
              <a:t> STEM</a:t>
            </a:r>
            <a:r>
              <a:rPr lang="sl-SI" sz="1800" dirty="0" smtClean="0"/>
              <a:t>*</a:t>
            </a:r>
            <a:r>
              <a:rPr lang="de-AT" sz="1800" dirty="0" smtClean="0"/>
              <a:t>-Themen. Angeboten werden z. B. </a:t>
            </a:r>
            <a:r>
              <a:rPr lang="en-GB" sz="1800" dirty="0" err="1" smtClean="0"/>
              <a:t>Unterrichtsunterlagen</a:t>
            </a:r>
            <a:r>
              <a:rPr lang="en-GB" sz="1800" dirty="0" smtClean="0"/>
              <a:t>, </a:t>
            </a:r>
            <a:r>
              <a:rPr lang="en-GB" sz="1800" dirty="0" err="1" smtClean="0"/>
              <a:t>Berichte</a:t>
            </a:r>
            <a:r>
              <a:rPr lang="en-GB" sz="1800" dirty="0" smtClean="0"/>
              <a:t>, </a:t>
            </a:r>
            <a:r>
              <a:rPr lang="en-GB" sz="1800" dirty="0" err="1" smtClean="0"/>
              <a:t>Kurse</a:t>
            </a:r>
            <a:r>
              <a:rPr lang="en-GB" sz="1800" dirty="0" smtClean="0"/>
              <a:t>, </a:t>
            </a:r>
            <a:r>
              <a:rPr lang="en-GB" sz="1800" dirty="0" err="1" smtClean="0"/>
              <a:t>Scientix</a:t>
            </a:r>
            <a:r>
              <a:rPr lang="en-GB" sz="1800" dirty="0" smtClean="0"/>
              <a:t> Moodle </a:t>
            </a:r>
            <a:r>
              <a:rPr lang="en-GB" sz="1800" dirty="0" err="1" smtClean="0"/>
              <a:t>Kurse</a:t>
            </a:r>
            <a:r>
              <a:rPr lang="en-GB" sz="1800" dirty="0" smtClean="0"/>
              <a:t>; </a:t>
            </a:r>
            <a:r>
              <a:rPr lang="en-GB" sz="1800" dirty="0" err="1" smtClean="0"/>
              <a:t>Projektübersicht</a:t>
            </a:r>
            <a:r>
              <a:rPr lang="en-GB" sz="1800" dirty="0" smtClean="0"/>
              <a:t>; </a:t>
            </a:r>
            <a:r>
              <a:rPr lang="en-GB" sz="1800" dirty="0" err="1" smtClean="0"/>
              <a:t>Eventkalender</a:t>
            </a:r>
            <a:r>
              <a:rPr lang="en-GB" sz="1800" dirty="0" smtClean="0"/>
              <a:t>; </a:t>
            </a:r>
            <a:r>
              <a:rPr lang="en-GB" sz="1800" dirty="0" err="1" smtClean="0"/>
              <a:t>Scientix</a:t>
            </a:r>
            <a:r>
              <a:rPr lang="en-GB" sz="1800" dirty="0" smtClean="0"/>
              <a:t> Community…</a:t>
            </a:r>
          </a:p>
          <a:p>
            <a:pPr lvl="1">
              <a:spcBef>
                <a:spcPts val="0"/>
              </a:spcBef>
            </a:pPr>
            <a:r>
              <a:rPr lang="en-GB" dirty="0" smtClean="0"/>
              <a:t>Moodle, A-STEM </a:t>
            </a:r>
            <a:r>
              <a:rPr lang="en-GB" dirty="0" err="1" smtClean="0"/>
              <a:t>Werkzeuge</a:t>
            </a:r>
            <a:r>
              <a:rPr lang="en-GB" dirty="0" smtClean="0"/>
              <a:t> </a:t>
            </a:r>
            <a:r>
              <a:rPr lang="en-GB" dirty="0" err="1" smtClean="0"/>
              <a:t>für</a:t>
            </a:r>
            <a:r>
              <a:rPr lang="en-GB" dirty="0" smtClean="0"/>
              <a:t> Lehrer: Der </a:t>
            </a:r>
            <a:r>
              <a:rPr lang="en-GB" dirty="0" err="1" smtClean="0"/>
              <a:t>elektrische</a:t>
            </a:r>
            <a:r>
              <a:rPr lang="en-GB" dirty="0"/>
              <a:t> </a:t>
            </a:r>
            <a:r>
              <a:rPr lang="en-GB" dirty="0" err="1" smtClean="0"/>
              <a:t>Kreislauf</a:t>
            </a:r>
            <a:endParaRPr lang="en-GB" dirty="0" smtClean="0"/>
          </a:p>
          <a:p>
            <a:pPr lvl="1">
              <a:spcBef>
                <a:spcPts val="0"/>
              </a:spcBef>
            </a:pPr>
            <a:r>
              <a:rPr lang="en-GB" dirty="0" smtClean="0">
                <a:hlinkClick r:id="rId3"/>
              </a:rPr>
              <a:t>http://www.stevespanglerscience.com/lab/experiments/incredible-can-crusher</a:t>
            </a:r>
            <a:r>
              <a:rPr lang="en-GB" b="1" dirty="0" smtClean="0"/>
              <a:t> !</a:t>
            </a:r>
            <a:endParaRPr lang="en-GB" dirty="0" smtClean="0"/>
          </a:p>
          <a:p>
            <a:pPr>
              <a:spcBef>
                <a:spcPts val="0"/>
              </a:spcBef>
            </a:pPr>
            <a:r>
              <a:rPr lang="sl-SI" sz="1800" dirty="0" smtClean="0"/>
              <a:t>*STEM – </a:t>
            </a:r>
            <a:r>
              <a:rPr lang="de-AT" sz="1800" dirty="0" smtClean="0"/>
              <a:t>engl. „</a:t>
            </a:r>
            <a:r>
              <a:rPr lang="en-US" sz="1800" dirty="0" smtClean="0"/>
              <a:t>Science</a:t>
            </a:r>
            <a:r>
              <a:rPr lang="en-US" sz="1800" dirty="0"/>
              <a:t>, technology, engineering, and </a:t>
            </a:r>
            <a:r>
              <a:rPr lang="en-US" sz="1800" dirty="0" smtClean="0"/>
              <a:t>mathematics” –</a:t>
            </a:r>
            <a:r>
              <a:rPr lang="en-US" sz="1800" dirty="0" err="1" smtClean="0"/>
              <a:t>Naturwissenschaft</a:t>
            </a:r>
            <a:r>
              <a:rPr lang="en-US" sz="1800" dirty="0" smtClean="0"/>
              <a:t>, </a:t>
            </a:r>
            <a:r>
              <a:rPr lang="en-US" sz="1800" dirty="0" err="1" smtClean="0"/>
              <a:t>Technologie</a:t>
            </a:r>
            <a:r>
              <a:rPr lang="en-US" sz="1800" dirty="0" smtClean="0"/>
              <a:t>, </a:t>
            </a:r>
            <a:r>
              <a:rPr lang="en-US" sz="1800" dirty="0" err="1" smtClean="0"/>
              <a:t>Ingenieurskunde</a:t>
            </a:r>
            <a:r>
              <a:rPr lang="en-US" sz="1800" dirty="0" smtClean="0"/>
              <a:t>, </a:t>
            </a:r>
            <a:r>
              <a:rPr lang="en-US" sz="1800" dirty="0" err="1" smtClean="0"/>
              <a:t>Mathematik</a:t>
            </a:r>
            <a:endParaRPr lang="sl-SI" sz="1800" dirty="0" smtClean="0"/>
          </a:p>
          <a:p>
            <a:pPr>
              <a:spcBef>
                <a:spcPts val="0"/>
              </a:spcBef>
            </a:pPr>
            <a:endParaRPr lang="en-GB" sz="1800" b="1" dirty="0" smtClean="0"/>
          </a:p>
          <a:p>
            <a:pPr>
              <a:spcBef>
                <a:spcPts val="0"/>
              </a:spcBef>
            </a:pPr>
            <a:r>
              <a:rPr lang="en-GB" sz="1800" b="1" dirty="0" smtClean="0"/>
              <a:t>BBC School</a:t>
            </a:r>
            <a:r>
              <a:rPr lang="en-GB" sz="1800" dirty="0" smtClean="0"/>
              <a:t> - Online </a:t>
            </a:r>
            <a:r>
              <a:rPr lang="en-GB" sz="1800" dirty="0" err="1" smtClean="0"/>
              <a:t>Experimente</a:t>
            </a:r>
            <a:endParaRPr lang="en-GB" sz="1800" dirty="0" smtClean="0"/>
          </a:p>
          <a:p>
            <a:pPr lvl="1">
              <a:spcBef>
                <a:spcPts val="0"/>
              </a:spcBef>
            </a:pPr>
            <a:r>
              <a:rPr lang="en-GB" u="sng" dirty="0" smtClean="0">
                <a:hlinkClick r:id="rId4"/>
              </a:rPr>
              <a:t>http://www.bbc.co.uk/schools/scienceclips/ages/5_6/ourselves.shtml</a:t>
            </a:r>
            <a:r>
              <a:rPr lang="en-GB" dirty="0" smtClean="0"/>
              <a:t> </a:t>
            </a:r>
            <a:r>
              <a:rPr lang="en-GB" b="1" dirty="0" smtClean="0"/>
              <a:t> !</a:t>
            </a:r>
            <a:endParaRPr lang="en-GB" dirty="0" smtClean="0"/>
          </a:p>
          <a:p>
            <a:pPr>
              <a:spcBef>
                <a:spcPts val="0"/>
              </a:spcBef>
            </a:pPr>
            <a:endParaRPr lang="en-GB" sz="1800" b="1" dirty="0" smtClean="0"/>
          </a:p>
          <a:p>
            <a:pPr>
              <a:spcBef>
                <a:spcPts val="0"/>
              </a:spcBef>
            </a:pPr>
            <a:r>
              <a:rPr lang="en-GB" sz="1800" b="1" dirty="0" smtClean="0"/>
              <a:t>European </a:t>
            </a:r>
            <a:r>
              <a:rPr lang="en-GB" sz="1800" b="1" dirty="0" err="1" smtClean="0"/>
              <a:t>Schoolnet</a:t>
            </a:r>
            <a:r>
              <a:rPr lang="en-GB" sz="1800" b="1" dirty="0" smtClean="0"/>
              <a:t> </a:t>
            </a:r>
          </a:p>
          <a:p>
            <a:pPr>
              <a:spcBef>
                <a:spcPts val="0"/>
              </a:spcBef>
            </a:pPr>
            <a:r>
              <a:rPr lang="en-GB" sz="1800" u="sng" dirty="0" smtClean="0">
                <a:hlinkClick r:id="rId5"/>
              </a:rPr>
              <a:t>http://www.europeanschoolnetacademy.eu/web/innovative-practices-for-engaging-stem-teaching-ii</a:t>
            </a:r>
            <a:r>
              <a:rPr lang="en-GB" sz="1800" dirty="0" smtClean="0"/>
              <a:t> </a:t>
            </a:r>
          </a:p>
          <a:p>
            <a:pPr>
              <a:spcBef>
                <a:spcPts val="0"/>
              </a:spcBef>
            </a:pPr>
            <a:r>
              <a:rPr lang="en-GB" sz="1800" dirty="0" err="1" smtClean="0"/>
              <a:t>Kurs</a:t>
            </a:r>
            <a:r>
              <a:rPr lang="en-GB" sz="1800" dirty="0" smtClean="0"/>
              <a:t> z. B. </a:t>
            </a:r>
            <a:r>
              <a:rPr lang="en-GB" sz="1800" dirty="0" err="1" smtClean="0"/>
              <a:t>mit</a:t>
            </a:r>
            <a:r>
              <a:rPr lang="en-GB" sz="1800" dirty="0" smtClean="0"/>
              <a:t> Focus auf Motivation und </a:t>
            </a:r>
            <a:r>
              <a:rPr lang="en-GB" sz="1800" dirty="0" err="1" smtClean="0"/>
              <a:t>Unterstützung</a:t>
            </a:r>
            <a:r>
              <a:rPr lang="en-GB" sz="1800" dirty="0" smtClean="0"/>
              <a:t> der </a:t>
            </a:r>
            <a:r>
              <a:rPr lang="en-GB" sz="1800" dirty="0" err="1" smtClean="0"/>
              <a:t>Schüler</a:t>
            </a:r>
            <a:r>
              <a:rPr lang="en-GB" sz="1800" dirty="0" smtClean="0"/>
              <a:t> und </a:t>
            </a:r>
            <a:r>
              <a:rPr lang="en-GB" sz="1800" dirty="0" err="1" smtClean="0"/>
              <a:t>Schülerinnen</a:t>
            </a:r>
            <a:r>
              <a:rPr lang="en-GB" sz="1800" dirty="0" smtClean="0"/>
              <a:t> der STEM-</a:t>
            </a:r>
            <a:r>
              <a:rPr lang="en-GB" sz="1800" dirty="0" err="1" smtClean="0"/>
              <a:t>Fächer</a:t>
            </a:r>
            <a:r>
              <a:rPr lang="en-GB" sz="1800" u="sng" dirty="0" smtClean="0"/>
              <a:t>, </a:t>
            </a:r>
            <a:r>
              <a:rPr lang="en-GB" sz="1800" u="sng" dirty="0" err="1" smtClean="0"/>
              <a:t>virteille</a:t>
            </a:r>
            <a:r>
              <a:rPr lang="en-GB" sz="1800" u="sng" dirty="0" smtClean="0"/>
              <a:t> </a:t>
            </a:r>
            <a:r>
              <a:rPr lang="en-GB" sz="1800" u="sng" dirty="0" err="1" smtClean="0"/>
              <a:t>Besuche</a:t>
            </a:r>
            <a:r>
              <a:rPr lang="en-GB" sz="1800" u="sng" dirty="0" smtClean="0"/>
              <a:t> von </a:t>
            </a:r>
            <a:r>
              <a:rPr lang="en-GB" sz="1800" u="sng" dirty="0" err="1" smtClean="0"/>
              <a:t>Forschungszentren</a:t>
            </a:r>
            <a:r>
              <a:rPr lang="en-GB" sz="1800" u="sng" dirty="0" smtClean="0"/>
              <a:t> und </a:t>
            </a:r>
            <a:r>
              <a:rPr lang="en-GB" sz="1800" u="sng" dirty="0" err="1" smtClean="0"/>
              <a:t>Verwendung</a:t>
            </a:r>
            <a:r>
              <a:rPr lang="en-GB" sz="1800" u="sng" dirty="0" smtClean="0"/>
              <a:t> </a:t>
            </a:r>
            <a:r>
              <a:rPr lang="en-GB" sz="1800" u="sng" dirty="0" err="1" smtClean="0"/>
              <a:t>virtureller</a:t>
            </a:r>
            <a:r>
              <a:rPr lang="en-GB" sz="1800" u="sng" dirty="0" smtClean="0"/>
              <a:t> </a:t>
            </a:r>
            <a:r>
              <a:rPr lang="en-GB" sz="1800" u="sng" dirty="0" err="1" smtClean="0"/>
              <a:t>Arbeitsumgebungen</a:t>
            </a:r>
            <a:r>
              <a:rPr lang="en-GB" sz="1800" u="sng" dirty="0" smtClean="0"/>
              <a:t> und </a:t>
            </a:r>
            <a:r>
              <a:rPr lang="en-GB" sz="1800" u="sng" dirty="0" err="1" smtClean="0"/>
              <a:t>anderer</a:t>
            </a:r>
            <a:r>
              <a:rPr lang="en-GB" sz="1800" u="sng" dirty="0" smtClean="0"/>
              <a:t> </a:t>
            </a:r>
            <a:r>
              <a:rPr lang="en-GB" sz="1800" u="sng" dirty="0" err="1" smtClean="0"/>
              <a:t>innovativer</a:t>
            </a:r>
            <a:r>
              <a:rPr lang="en-GB" sz="1800" u="sng" dirty="0" smtClean="0"/>
              <a:t> </a:t>
            </a:r>
            <a:r>
              <a:rPr lang="en-GB" sz="1800" u="sng" dirty="0" err="1" smtClean="0"/>
              <a:t>Technologie</a:t>
            </a:r>
            <a:r>
              <a:rPr lang="en-GB" sz="1800" u="sng" dirty="0" smtClean="0"/>
              <a:t> </a:t>
            </a:r>
            <a:r>
              <a:rPr lang="en-GB" sz="1800" u="sng" dirty="0" err="1" smtClean="0"/>
              <a:t>im</a:t>
            </a:r>
            <a:r>
              <a:rPr lang="en-GB" sz="1800" u="sng" dirty="0" smtClean="0"/>
              <a:t> </a:t>
            </a:r>
            <a:r>
              <a:rPr lang="en-GB" sz="1800" u="sng" dirty="0" err="1" smtClean="0"/>
              <a:t>Klasenzimmer</a:t>
            </a:r>
            <a:r>
              <a:rPr lang="en-GB" sz="1800" u="sng" dirty="0" smtClean="0"/>
              <a:t>: </a:t>
            </a:r>
            <a:r>
              <a:rPr lang="en-GB" sz="1800" u="sng" dirty="0" err="1" smtClean="0"/>
              <a:t>auch</a:t>
            </a:r>
            <a:r>
              <a:rPr lang="en-GB" sz="1800" u="sng" dirty="0" smtClean="0"/>
              <a:t> </a:t>
            </a:r>
            <a:r>
              <a:rPr lang="en-GB" sz="1800" u="sng" dirty="0" err="1" smtClean="0"/>
              <a:t>Karriereberatung</a:t>
            </a:r>
            <a:endParaRPr lang="en-GB" sz="1800" dirty="0" smtClean="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GB" i="1" dirty="0" err="1"/>
              <a:t>Europäisches</a:t>
            </a:r>
            <a:r>
              <a:rPr lang="en-GB" i="1" dirty="0"/>
              <a:t> STEM &amp; </a:t>
            </a:r>
            <a:r>
              <a:rPr lang="en-GB" i="1" dirty="0" err="1"/>
              <a:t>weitere</a:t>
            </a:r>
            <a:r>
              <a:rPr lang="en-GB" i="1" dirty="0"/>
              <a:t> </a:t>
            </a:r>
            <a:r>
              <a:rPr lang="en-GB" i="1" dirty="0" err="1" smtClean="0"/>
              <a:t>Ressourcen</a:t>
            </a:r>
            <a:r>
              <a:rPr lang="en-GB" i="1" dirty="0" smtClean="0"/>
              <a:t> 2</a:t>
            </a:r>
            <a:endParaRPr lang="en-GB" dirty="0"/>
          </a:p>
        </p:txBody>
      </p:sp>
      <p:sp>
        <p:nvSpPr>
          <p:cNvPr id="3" name="Ograda vsebine 2"/>
          <p:cNvSpPr>
            <a:spLocks noGrp="1"/>
          </p:cNvSpPr>
          <p:nvPr>
            <p:ph idx="1"/>
          </p:nvPr>
        </p:nvSpPr>
        <p:spPr>
          <a:xfrm>
            <a:off x="1124902" y="2050742"/>
            <a:ext cx="10216866" cy="4221721"/>
          </a:xfrm>
        </p:spPr>
        <p:txBody>
          <a:bodyPr>
            <a:noAutofit/>
          </a:bodyPr>
          <a:lstStyle/>
          <a:p>
            <a:pPr>
              <a:spcBef>
                <a:spcPts val="0"/>
              </a:spcBef>
              <a:spcAft>
                <a:spcPts val="0"/>
              </a:spcAft>
              <a:buNone/>
            </a:pPr>
            <a:r>
              <a:rPr lang="en-GB" b="1" dirty="0" smtClean="0"/>
              <a:t>Learning Resource Exchange </a:t>
            </a:r>
            <a:endParaRPr lang="sl-SI" dirty="0" smtClean="0"/>
          </a:p>
          <a:p>
            <a:pPr>
              <a:spcBef>
                <a:spcPts val="0"/>
              </a:spcBef>
              <a:spcAft>
                <a:spcPts val="0"/>
              </a:spcAft>
              <a:buNone/>
            </a:pPr>
            <a:r>
              <a:rPr lang="en-GB" u="sng" dirty="0" smtClean="0">
                <a:hlinkClick r:id="rId3"/>
              </a:rPr>
              <a:t>http://lreforschools.eun.org/web/guest</a:t>
            </a:r>
            <a:endParaRPr lang="sl-SI" dirty="0" smtClean="0"/>
          </a:p>
          <a:p>
            <a:pPr marL="0" indent="0">
              <a:spcBef>
                <a:spcPts val="0"/>
              </a:spcBef>
              <a:spcAft>
                <a:spcPts val="0"/>
              </a:spcAft>
              <a:buNone/>
            </a:pPr>
            <a:r>
              <a:rPr lang="en-GB" u="sng" dirty="0" err="1" smtClean="0"/>
              <a:t>Inhalte</a:t>
            </a:r>
            <a:r>
              <a:rPr lang="en-GB" u="sng" dirty="0" smtClean="0"/>
              <a:t> </a:t>
            </a:r>
            <a:r>
              <a:rPr lang="en-GB" u="sng" dirty="0" err="1" smtClean="0"/>
              <a:t>aus</a:t>
            </a:r>
            <a:r>
              <a:rPr lang="en-GB" u="sng" dirty="0" smtClean="0"/>
              <a:t> </a:t>
            </a:r>
            <a:r>
              <a:rPr lang="en-GB" u="sng" dirty="0" err="1" smtClean="0"/>
              <a:t>verschiedenenen</a:t>
            </a:r>
            <a:r>
              <a:rPr lang="en-GB" u="sng" dirty="0" smtClean="0"/>
              <a:t> STEM-</a:t>
            </a:r>
            <a:r>
              <a:rPr lang="en-GB" u="sng" dirty="0" err="1" smtClean="0"/>
              <a:t>Feldern</a:t>
            </a:r>
            <a:r>
              <a:rPr lang="en-GB" u="sng" dirty="0" smtClean="0"/>
              <a:t> (z. B. </a:t>
            </a:r>
            <a:r>
              <a:rPr lang="en-GB" u="sng" dirty="0" err="1" smtClean="0"/>
              <a:t>Filme</a:t>
            </a:r>
            <a:r>
              <a:rPr lang="en-GB" u="sng" dirty="0" smtClean="0"/>
              <a:t>, </a:t>
            </a:r>
            <a:r>
              <a:rPr lang="en-GB" u="sng" dirty="0" err="1" smtClean="0"/>
              <a:t>Simulationem</a:t>
            </a:r>
            <a:r>
              <a:rPr lang="en-GB" u="sng" dirty="0" smtClean="0"/>
              <a:t>, </a:t>
            </a:r>
            <a:r>
              <a:rPr lang="en-GB" u="sng" dirty="0" err="1" smtClean="0"/>
              <a:t>interaktive</a:t>
            </a:r>
            <a:r>
              <a:rPr lang="en-GB" u="sng" dirty="0"/>
              <a:t> </a:t>
            </a:r>
            <a:r>
              <a:rPr lang="en-GB" u="sng" dirty="0" err="1" smtClean="0"/>
              <a:t>Lerninhalte</a:t>
            </a:r>
            <a:r>
              <a:rPr lang="en-GB" u="sng" dirty="0" smtClean="0"/>
              <a:t>, </a:t>
            </a:r>
            <a:r>
              <a:rPr lang="en-GB" u="sng" dirty="0" err="1" smtClean="0"/>
              <a:t>Übungen</a:t>
            </a:r>
            <a:r>
              <a:rPr lang="en-GB" u="sng" dirty="0" smtClean="0"/>
              <a:t>, </a:t>
            </a:r>
            <a:r>
              <a:rPr lang="en-GB" u="sng" dirty="0" err="1" smtClean="0"/>
              <a:t>Anleitungen</a:t>
            </a:r>
            <a:r>
              <a:rPr lang="en-GB" u="sng" dirty="0" smtClean="0"/>
              <a:t> </a:t>
            </a:r>
            <a:r>
              <a:rPr lang="en-GB" u="sng" dirty="0" err="1" smtClean="0"/>
              <a:t>für</a:t>
            </a:r>
            <a:r>
              <a:rPr lang="en-GB" u="sng" dirty="0" smtClean="0"/>
              <a:t> Lehrer </a:t>
            </a:r>
            <a:r>
              <a:rPr lang="en-GB" u="sng" dirty="0" err="1" smtClean="0"/>
              <a:t>usw</a:t>
            </a:r>
            <a:r>
              <a:rPr lang="en-GB" u="sng" dirty="0" smtClean="0"/>
              <a:t>.</a:t>
            </a:r>
            <a:r>
              <a:rPr lang="en-GB" dirty="0" smtClean="0"/>
              <a:t>.), </a:t>
            </a:r>
            <a:r>
              <a:rPr lang="en-GB" dirty="0" err="1" smtClean="0"/>
              <a:t>Kurzbeschreibung</a:t>
            </a:r>
            <a:r>
              <a:rPr lang="en-GB" dirty="0" smtClean="0"/>
              <a:t>, </a:t>
            </a:r>
            <a:r>
              <a:rPr lang="en-GB" dirty="0" err="1" smtClean="0"/>
              <a:t>Inhaltsangaben</a:t>
            </a:r>
            <a:r>
              <a:rPr lang="en-GB" dirty="0" smtClean="0"/>
              <a:t> und </a:t>
            </a:r>
            <a:r>
              <a:rPr lang="en-GB" dirty="0" err="1" smtClean="0"/>
              <a:t>weitere</a:t>
            </a:r>
            <a:r>
              <a:rPr lang="en-GB" dirty="0" smtClean="0"/>
              <a:t> </a:t>
            </a:r>
            <a:r>
              <a:rPr lang="en-GB" dirty="0" err="1" smtClean="0"/>
              <a:t>nützliche</a:t>
            </a:r>
            <a:r>
              <a:rPr lang="en-GB" dirty="0" smtClean="0"/>
              <a:t> </a:t>
            </a:r>
            <a:r>
              <a:rPr lang="en-GB" dirty="0" err="1" smtClean="0"/>
              <a:t>Informationen</a:t>
            </a:r>
            <a:r>
              <a:rPr lang="en-GB" dirty="0" smtClean="0"/>
              <a:t>. </a:t>
            </a:r>
            <a:endParaRPr lang="sl-SI" dirty="0" smtClean="0"/>
          </a:p>
          <a:p>
            <a:r>
              <a:rPr lang="en-GB" dirty="0" smtClean="0"/>
              <a:t> </a:t>
            </a:r>
            <a:endParaRPr lang="sl-SI" b="1" dirty="0" smtClean="0"/>
          </a:p>
          <a:p>
            <a:pPr>
              <a:spcBef>
                <a:spcPts val="0"/>
              </a:spcBef>
              <a:spcAft>
                <a:spcPts val="0"/>
              </a:spcAft>
              <a:buNone/>
            </a:pPr>
            <a:r>
              <a:rPr lang="en-GB" b="1" dirty="0" smtClean="0"/>
              <a:t>Open Learn </a:t>
            </a:r>
            <a:endParaRPr lang="sl-SI" b="1" dirty="0" smtClean="0"/>
          </a:p>
          <a:p>
            <a:pPr>
              <a:spcBef>
                <a:spcPts val="0"/>
              </a:spcBef>
              <a:spcAft>
                <a:spcPts val="0"/>
              </a:spcAft>
              <a:buNone/>
            </a:pPr>
            <a:r>
              <a:rPr lang="en-GB" u="sng" dirty="0" smtClean="0">
                <a:hlinkClick r:id="rId4"/>
              </a:rPr>
              <a:t>http://www.open.edu/openlearn/education</a:t>
            </a:r>
            <a:endParaRPr lang="sl-SI" u="sng" dirty="0" smtClean="0"/>
          </a:p>
          <a:p>
            <a:pPr marL="0" indent="0">
              <a:spcBef>
                <a:spcPts val="0"/>
              </a:spcBef>
              <a:spcAft>
                <a:spcPts val="0"/>
              </a:spcAft>
              <a:buNone/>
            </a:pPr>
            <a:r>
              <a:rPr lang="en-GB" dirty="0" err="1" smtClean="0"/>
              <a:t>Kostenfreie</a:t>
            </a:r>
            <a:r>
              <a:rPr lang="en-GB" dirty="0" smtClean="0"/>
              <a:t> </a:t>
            </a:r>
            <a:r>
              <a:rPr lang="en-GB" dirty="0" err="1" smtClean="0"/>
              <a:t>Unterrichtsressourcen</a:t>
            </a:r>
            <a:r>
              <a:rPr lang="sl-SI" dirty="0" smtClean="0"/>
              <a:t> </a:t>
            </a:r>
            <a:r>
              <a:rPr lang="en-GB" dirty="0" smtClean="0"/>
              <a:t>(z. B . STEM-</a:t>
            </a:r>
            <a:r>
              <a:rPr lang="en-GB" dirty="0" err="1" smtClean="0"/>
              <a:t>Themen</a:t>
            </a:r>
            <a:r>
              <a:rPr lang="en-GB" dirty="0" smtClean="0"/>
              <a:t>, </a:t>
            </a:r>
            <a:r>
              <a:rPr lang="en-GB" dirty="0"/>
              <a:t>i</a:t>
            </a:r>
            <a:r>
              <a:rPr lang="en-GB" dirty="0" smtClean="0"/>
              <a:t>nnovative </a:t>
            </a:r>
            <a:r>
              <a:rPr lang="en-GB" dirty="0" err="1" smtClean="0"/>
              <a:t>Wege</a:t>
            </a:r>
            <a:r>
              <a:rPr lang="en-GB" dirty="0" smtClean="0"/>
              <a:t> des </a:t>
            </a:r>
            <a:r>
              <a:rPr lang="en-GB" dirty="0" err="1" smtClean="0"/>
              <a:t>Unterrichtens</a:t>
            </a:r>
            <a:r>
              <a:rPr lang="en-GB" dirty="0" smtClean="0"/>
              <a:t> </a:t>
            </a:r>
            <a:r>
              <a:rPr lang="en-GB" dirty="0" err="1" smtClean="0"/>
              <a:t>usw</a:t>
            </a:r>
            <a:r>
              <a:rPr lang="en-GB" dirty="0" smtClean="0"/>
              <a:t>.)</a:t>
            </a:r>
            <a:endParaRPr lang="sl-SI" dirty="0" smtClean="0"/>
          </a:p>
          <a:p>
            <a:pPr>
              <a:spcBef>
                <a:spcPts val="0"/>
              </a:spcBef>
              <a:spcAft>
                <a:spcPts val="0"/>
              </a:spcAft>
              <a:buNone/>
            </a:pPr>
            <a:endParaRPr lang="sl-SI" dirty="0" smtClean="0"/>
          </a:p>
          <a:p>
            <a:pPr>
              <a:lnSpc>
                <a:spcPct val="100000"/>
              </a:lnSpc>
              <a:spcBef>
                <a:spcPts val="0"/>
              </a:spcBef>
              <a:spcAft>
                <a:spcPts val="0"/>
              </a:spcAft>
              <a:buNone/>
            </a:pPr>
            <a:r>
              <a:rPr lang="sl-SI" b="1" dirty="0" smtClean="0"/>
              <a:t>e </a:t>
            </a:r>
            <a:r>
              <a:rPr lang="sl-SI" b="1" dirty="0" err="1" smtClean="0"/>
              <a:t>Twinning</a:t>
            </a:r>
            <a:r>
              <a:rPr lang="en-GB" b="1" dirty="0" smtClean="0"/>
              <a:t> </a:t>
            </a:r>
            <a:endParaRPr lang="sl-SI" b="1" dirty="0" smtClean="0"/>
          </a:p>
          <a:p>
            <a:pPr>
              <a:spcBef>
                <a:spcPts val="0"/>
              </a:spcBef>
              <a:spcAft>
                <a:spcPts val="0"/>
              </a:spcAft>
              <a:buNone/>
            </a:pPr>
            <a:r>
              <a:rPr lang="sl-SI" dirty="0" smtClean="0">
                <a:hlinkClick r:id="rId5"/>
              </a:rPr>
              <a:t>https://www.etwinning.net</a:t>
            </a:r>
            <a:r>
              <a:rPr lang="sl-SI" dirty="0" smtClean="0"/>
              <a:t> </a:t>
            </a:r>
            <a:r>
              <a:rPr lang="sl-SI" b="1" dirty="0" smtClean="0"/>
              <a:t> </a:t>
            </a:r>
          </a:p>
          <a:p>
            <a:pPr marL="0" indent="0">
              <a:spcBef>
                <a:spcPts val="0"/>
              </a:spcBef>
              <a:spcAft>
                <a:spcPts val="0"/>
              </a:spcAft>
              <a:buNone/>
            </a:pPr>
            <a:r>
              <a:rPr lang="en-US" dirty="0" err="1" smtClean="0"/>
              <a:t>Ist</a:t>
            </a:r>
            <a:r>
              <a:rPr lang="en-US" dirty="0" smtClean="0"/>
              <a:t> die </a:t>
            </a:r>
            <a:r>
              <a:rPr lang="en-US" dirty="0" err="1" smtClean="0"/>
              <a:t>Gemeinschaft</a:t>
            </a:r>
            <a:r>
              <a:rPr lang="en-US" dirty="0" smtClean="0"/>
              <a:t> </a:t>
            </a:r>
            <a:r>
              <a:rPr lang="en-US" dirty="0" err="1" smtClean="0"/>
              <a:t>für</a:t>
            </a:r>
            <a:r>
              <a:rPr lang="en-US" dirty="0" smtClean="0"/>
              <a:t> </a:t>
            </a:r>
            <a:r>
              <a:rPr lang="en-US" dirty="0" err="1" smtClean="0"/>
              <a:t>Schulen</a:t>
            </a:r>
            <a:r>
              <a:rPr lang="en-US" dirty="0" smtClean="0"/>
              <a:t> in der EU, die </a:t>
            </a:r>
            <a:r>
              <a:rPr lang="en-US" dirty="0" err="1" smtClean="0"/>
              <a:t>eine</a:t>
            </a:r>
            <a:r>
              <a:rPr lang="en-US" dirty="0" smtClean="0"/>
              <a:t> </a:t>
            </a:r>
            <a:r>
              <a:rPr lang="en-US" dirty="0" err="1" smtClean="0"/>
              <a:t>Plattform</a:t>
            </a:r>
            <a:r>
              <a:rPr lang="en-US" dirty="0" smtClean="0"/>
              <a:t> </a:t>
            </a:r>
            <a:r>
              <a:rPr lang="en-US" dirty="0" err="1" smtClean="0"/>
              <a:t>für</a:t>
            </a:r>
            <a:r>
              <a:rPr lang="en-US" dirty="0" smtClean="0"/>
              <a:t> </a:t>
            </a:r>
            <a:r>
              <a:rPr lang="en-US" dirty="0" err="1" smtClean="0"/>
              <a:t>Schulbedienstete</a:t>
            </a:r>
            <a:r>
              <a:rPr lang="en-US" dirty="0" smtClean="0"/>
              <a:t> in </a:t>
            </a:r>
            <a:r>
              <a:rPr lang="en-US" dirty="0" err="1" smtClean="0"/>
              <a:t>europäischen</a:t>
            </a:r>
            <a:r>
              <a:rPr lang="en-US" dirty="0" smtClean="0"/>
              <a:t> </a:t>
            </a:r>
            <a:r>
              <a:rPr lang="en-US" dirty="0" err="1" smtClean="0"/>
              <a:t>Ländern</a:t>
            </a:r>
            <a:r>
              <a:rPr lang="en-US" dirty="0" smtClean="0"/>
              <a:t> </a:t>
            </a:r>
            <a:r>
              <a:rPr lang="en-US" dirty="0" err="1" smtClean="0"/>
              <a:t>anbietet</a:t>
            </a:r>
            <a:r>
              <a:rPr lang="en-US" dirty="0"/>
              <a:t> </a:t>
            </a:r>
            <a:r>
              <a:rPr lang="en-US" dirty="0" smtClean="0"/>
              <a:t>(Lehrer, </a:t>
            </a:r>
            <a:r>
              <a:rPr lang="en-US" dirty="0" err="1" smtClean="0"/>
              <a:t>Oberlehrer</a:t>
            </a:r>
            <a:r>
              <a:rPr lang="en-US" dirty="0" smtClean="0"/>
              <a:t>, </a:t>
            </a:r>
            <a:r>
              <a:rPr lang="en-US" dirty="0" err="1" smtClean="0"/>
              <a:t>Bibliothekare</a:t>
            </a:r>
            <a:r>
              <a:rPr lang="en-US" dirty="0" smtClean="0"/>
              <a:t> </a:t>
            </a:r>
            <a:r>
              <a:rPr lang="en-US" dirty="0" err="1" smtClean="0"/>
              <a:t>usw</a:t>
            </a:r>
            <a:r>
              <a:rPr lang="en-US" dirty="0" smtClean="0"/>
              <a:t>.) </a:t>
            </a:r>
            <a:r>
              <a:rPr lang="en-US" dirty="0" err="1" smtClean="0"/>
              <a:t>zur</a:t>
            </a:r>
            <a:r>
              <a:rPr lang="en-US" dirty="0" smtClean="0"/>
              <a:t> </a:t>
            </a:r>
            <a:r>
              <a:rPr lang="en-US" dirty="0" err="1" smtClean="0"/>
              <a:t>Kommunikation</a:t>
            </a:r>
            <a:r>
              <a:rPr lang="en-US" dirty="0" smtClean="0"/>
              <a:t>, </a:t>
            </a:r>
            <a:r>
              <a:rPr lang="en-US" dirty="0" err="1" smtClean="0"/>
              <a:t>zur</a:t>
            </a:r>
            <a:r>
              <a:rPr lang="en-US" dirty="0" smtClean="0"/>
              <a:t> </a:t>
            </a:r>
            <a:r>
              <a:rPr lang="en-US" dirty="0" err="1" smtClean="0"/>
              <a:t>Zusammenarbeit</a:t>
            </a:r>
            <a:r>
              <a:rPr lang="en-US" dirty="0" smtClean="0"/>
              <a:t>, </a:t>
            </a:r>
            <a:r>
              <a:rPr lang="en-US" dirty="0" err="1" smtClean="0"/>
              <a:t>zur</a:t>
            </a:r>
            <a:r>
              <a:rPr lang="en-US" dirty="0" smtClean="0"/>
              <a:t> </a:t>
            </a:r>
            <a:r>
              <a:rPr lang="en-US" dirty="0" err="1" smtClean="0"/>
              <a:t>Projektenwicklung</a:t>
            </a:r>
            <a:r>
              <a:rPr lang="en-US" dirty="0" smtClean="0"/>
              <a:t>, </a:t>
            </a:r>
            <a:r>
              <a:rPr lang="en-US" dirty="0" err="1" smtClean="0"/>
              <a:t>zum</a:t>
            </a:r>
            <a:r>
              <a:rPr lang="en-US" dirty="0" smtClean="0"/>
              <a:t> </a:t>
            </a:r>
            <a:r>
              <a:rPr lang="en-US" dirty="0" err="1" smtClean="0"/>
              <a:t>Teilen</a:t>
            </a:r>
            <a:r>
              <a:rPr lang="en-US" dirty="0" smtClean="0"/>
              <a:t> von </a:t>
            </a:r>
            <a:r>
              <a:rPr lang="en-US" dirty="0" err="1" smtClean="0"/>
              <a:t>Inhalten</a:t>
            </a:r>
            <a:r>
              <a:rPr lang="en-US" dirty="0" smtClean="0"/>
              <a:t> </a:t>
            </a:r>
            <a:r>
              <a:rPr lang="sl-SI" dirty="0" smtClean="0"/>
              <a:t>…</a:t>
            </a:r>
            <a:endParaRPr lang="en-GB" dirty="0"/>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GB" dirty="0" err="1" smtClean="0"/>
              <a:t>Herkömmliche</a:t>
            </a:r>
            <a:r>
              <a:rPr lang="en-GB" dirty="0" smtClean="0"/>
              <a:t> vs. </a:t>
            </a:r>
            <a:r>
              <a:rPr lang="en-GB" dirty="0" err="1" smtClean="0"/>
              <a:t>elektronische</a:t>
            </a:r>
            <a:r>
              <a:rPr lang="en-GB" dirty="0" smtClean="0"/>
              <a:t> </a:t>
            </a:r>
            <a:r>
              <a:rPr lang="en-GB" dirty="0" err="1" smtClean="0"/>
              <a:t>Experimente</a:t>
            </a:r>
            <a:endParaRPr lang="en-GB" dirty="0"/>
          </a:p>
        </p:txBody>
      </p:sp>
      <p:sp>
        <p:nvSpPr>
          <p:cNvPr id="3" name="Ograda vsebine 2"/>
          <p:cNvSpPr>
            <a:spLocks noGrp="1"/>
          </p:cNvSpPr>
          <p:nvPr>
            <p:ph idx="1"/>
          </p:nvPr>
        </p:nvSpPr>
        <p:spPr/>
        <p:txBody>
          <a:bodyPr>
            <a:normAutofit/>
          </a:bodyPr>
          <a:lstStyle/>
          <a:p>
            <a:pPr>
              <a:spcBef>
                <a:spcPts val="0"/>
              </a:spcBef>
              <a:spcAft>
                <a:spcPts val="0"/>
              </a:spcAft>
            </a:pPr>
            <a:r>
              <a:rPr lang="en-GB" sz="2800" dirty="0" err="1" smtClean="0"/>
              <a:t>Wie</a:t>
            </a:r>
            <a:r>
              <a:rPr lang="en-GB" sz="2800" dirty="0" smtClean="0"/>
              <a:t> </a:t>
            </a:r>
            <a:r>
              <a:rPr lang="en-GB" sz="2800" dirty="0" err="1" smtClean="0"/>
              <a:t>klassische</a:t>
            </a:r>
            <a:r>
              <a:rPr lang="en-GB" sz="2800" dirty="0" smtClean="0"/>
              <a:t> </a:t>
            </a:r>
            <a:r>
              <a:rPr lang="en-GB" sz="2800" dirty="0" err="1" smtClean="0"/>
              <a:t>Experimente</a:t>
            </a:r>
            <a:r>
              <a:rPr lang="en-GB" sz="2800" dirty="0" smtClean="0"/>
              <a:t> </a:t>
            </a:r>
            <a:r>
              <a:rPr lang="en-GB" sz="2800" dirty="0" err="1" smtClean="0"/>
              <a:t>durchgeführt</a:t>
            </a:r>
            <a:r>
              <a:rPr lang="en-GB" sz="2800" dirty="0" smtClean="0"/>
              <a:t> </a:t>
            </a:r>
            <a:r>
              <a:rPr lang="en-GB" sz="2800" dirty="0" err="1" smtClean="0"/>
              <a:t>werden</a:t>
            </a:r>
            <a:r>
              <a:rPr lang="en-GB" sz="2800" dirty="0"/>
              <a:t>:</a:t>
            </a:r>
            <a:endParaRPr lang="en-GB" sz="2800" dirty="0" smtClean="0"/>
          </a:p>
          <a:p>
            <a:pPr lvl="1">
              <a:spcBef>
                <a:spcPts val="0"/>
              </a:spcBef>
              <a:spcAft>
                <a:spcPts val="0"/>
              </a:spcAft>
            </a:pPr>
            <a:r>
              <a:rPr lang="de-AT" sz="2400" dirty="0"/>
              <a:t>Einfache Ausrüstung und einfaches Material für das Experiment</a:t>
            </a:r>
          </a:p>
          <a:p>
            <a:pPr lvl="1">
              <a:spcBef>
                <a:spcPts val="0"/>
              </a:spcBef>
              <a:spcAft>
                <a:spcPts val="0"/>
              </a:spcAft>
            </a:pPr>
            <a:r>
              <a:rPr lang="de-AT" sz="2400" dirty="0" smtClean="0"/>
              <a:t>Dynamische </a:t>
            </a:r>
            <a:r>
              <a:rPr lang="de-AT" sz="2400" dirty="0"/>
              <a:t>Änderungen, die die Aufmerksamkeit der Kinder auf sich ziehen </a:t>
            </a:r>
          </a:p>
          <a:p>
            <a:pPr lvl="1">
              <a:spcBef>
                <a:spcPts val="0"/>
              </a:spcBef>
              <a:spcAft>
                <a:spcPts val="0"/>
              </a:spcAft>
            </a:pPr>
            <a:r>
              <a:rPr lang="de-AT" sz="2400" dirty="0" smtClean="0"/>
              <a:t>Möglichkeit </a:t>
            </a:r>
            <a:r>
              <a:rPr lang="de-AT" sz="2400" dirty="0"/>
              <a:t>für Kinder, Experimente selbst durchzuführen</a:t>
            </a:r>
          </a:p>
          <a:p>
            <a:pPr lvl="1">
              <a:spcBef>
                <a:spcPts val="0"/>
              </a:spcBef>
              <a:spcAft>
                <a:spcPts val="0"/>
              </a:spcAft>
            </a:pPr>
            <a:r>
              <a:rPr lang="de-AT" sz="2400" dirty="0"/>
              <a:t>Die Sicherheit der </a:t>
            </a:r>
            <a:r>
              <a:rPr lang="de-AT" sz="2400" dirty="0" smtClean="0"/>
              <a:t>Kinder</a:t>
            </a:r>
          </a:p>
          <a:p>
            <a:pPr lvl="1">
              <a:spcBef>
                <a:spcPts val="0"/>
              </a:spcBef>
              <a:spcAft>
                <a:spcPts val="0"/>
              </a:spcAft>
            </a:pPr>
            <a:endParaRPr lang="en-GB" sz="2000" dirty="0" smtClean="0"/>
          </a:p>
          <a:p>
            <a:pPr>
              <a:spcBef>
                <a:spcPts val="0"/>
              </a:spcBef>
              <a:spcAft>
                <a:spcPts val="0"/>
              </a:spcAft>
            </a:pPr>
            <a:r>
              <a:rPr lang="en-GB" sz="2800" dirty="0" err="1"/>
              <a:t>Vor</a:t>
            </a:r>
            <a:r>
              <a:rPr lang="en-GB" sz="2800" dirty="0"/>
              <a:t>- und </a:t>
            </a:r>
            <a:r>
              <a:rPr lang="en-GB" sz="2800" dirty="0" err="1"/>
              <a:t>Nachteile</a:t>
            </a:r>
            <a:r>
              <a:rPr lang="en-GB" sz="2800" dirty="0"/>
              <a:t> : </a:t>
            </a:r>
            <a:endParaRPr lang="en-GB" sz="2800" dirty="0" smtClean="0"/>
          </a:p>
          <a:p>
            <a:pPr lvl="1">
              <a:spcBef>
                <a:spcPts val="0"/>
              </a:spcBef>
              <a:spcAft>
                <a:spcPts val="0"/>
              </a:spcAft>
            </a:pPr>
            <a:r>
              <a:rPr lang="de-AT" sz="2400" dirty="0"/>
              <a:t>Grad der Beteiligung?</a:t>
            </a:r>
          </a:p>
          <a:p>
            <a:pPr lvl="1">
              <a:spcBef>
                <a:spcPts val="0"/>
              </a:spcBef>
              <a:spcAft>
                <a:spcPts val="0"/>
              </a:spcAft>
            </a:pPr>
            <a:r>
              <a:rPr lang="de-AT" sz="2400" dirty="0" smtClean="0"/>
              <a:t>Sinn </a:t>
            </a:r>
            <a:r>
              <a:rPr lang="de-AT" sz="2400" dirty="0"/>
              <a:t>für Praxis und Wirklichkeit</a:t>
            </a:r>
          </a:p>
          <a:p>
            <a:pPr lvl="1">
              <a:spcBef>
                <a:spcPts val="0"/>
              </a:spcBef>
              <a:spcAft>
                <a:spcPts val="0"/>
              </a:spcAft>
            </a:pPr>
            <a:r>
              <a:rPr lang="de-AT" sz="2400" dirty="0" smtClean="0"/>
              <a:t>Vielzahl der Experimente</a:t>
            </a:r>
            <a:endParaRPr lang="en-GB" sz="2800" dirty="0"/>
          </a:p>
        </p:txBody>
      </p:sp>
      <p:pic>
        <p:nvPicPr>
          <p:cNvPr id="4" name="Picture 2"/>
          <p:cNvPicPr>
            <a:picLocks noChangeAspect="1" noChangeArrowheads="1"/>
          </p:cNvPicPr>
          <p:nvPr/>
        </p:nvPicPr>
        <p:blipFill>
          <a:blip r:embed="rId3" cstate="print"/>
          <a:srcRect/>
          <a:stretch>
            <a:fillRect/>
          </a:stretch>
        </p:blipFill>
        <p:spPr bwMode="auto">
          <a:xfrm>
            <a:off x="6550872" y="3429000"/>
            <a:ext cx="4664287" cy="2578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GB" dirty="0" err="1" smtClean="0"/>
              <a:t>Innovatives</a:t>
            </a:r>
            <a:r>
              <a:rPr lang="en-GB" dirty="0" smtClean="0"/>
              <a:t> </a:t>
            </a:r>
            <a:r>
              <a:rPr lang="en-GB" dirty="0" err="1" smtClean="0"/>
              <a:t>Unterrichten</a:t>
            </a:r>
            <a:endParaRPr lang="en-GB" dirty="0"/>
          </a:p>
        </p:txBody>
      </p:sp>
      <p:sp>
        <p:nvSpPr>
          <p:cNvPr id="6" name="Rectangle 2"/>
          <p:cNvSpPr txBox="1">
            <a:spLocks noChangeArrowheads="1"/>
          </p:cNvSpPr>
          <p:nvPr/>
        </p:nvSpPr>
        <p:spPr>
          <a:xfrm>
            <a:off x="7821978" y="3780263"/>
            <a:ext cx="3557989" cy="1290353"/>
          </a:xfrm>
          <a:prstGeom prst="rect">
            <a:avLst/>
          </a:prstGeom>
          <a:solidFill>
            <a:srgbClr val="FFC000"/>
          </a:solidFill>
          <a:ln w="9525" algn="ctr">
            <a:noFill/>
            <a:miter lim="800000"/>
            <a:headEnd/>
            <a:tailEnd/>
          </a:ln>
        </p:spPr>
        <p:txBody>
          <a:bodyPr wrap="square">
            <a:spAutoFit/>
          </a:bodyPr>
          <a:lstStyle/>
          <a:p>
            <a:pPr marL="0" marR="0" lvl="1" fontAlgn="auto">
              <a:lnSpc>
                <a:spcPct val="90000"/>
              </a:lnSpc>
              <a:buClr>
                <a:schemeClr val="accent1"/>
              </a:buClr>
              <a:buSzTx/>
              <a:buFont typeface="Calibri" pitchFamily="34" charset="0"/>
              <a:buNone/>
              <a:tabLst/>
              <a:defRPr/>
            </a:pPr>
            <a:r>
              <a:rPr lang="de-AT" sz="1600" dirty="0" smtClean="0"/>
              <a:t>Praktische Arbeit</a:t>
            </a:r>
            <a:r>
              <a:rPr lang="sl-SI" sz="1600" dirty="0" smtClean="0"/>
              <a:t>	</a:t>
            </a:r>
            <a:r>
              <a:rPr lang="sl-SI" sz="2800" b="1" dirty="0" smtClean="0"/>
              <a:t>T </a:t>
            </a:r>
            <a:r>
              <a:rPr lang="sl-SI" sz="1600" dirty="0" smtClean="0"/>
              <a:t>(</a:t>
            </a:r>
            <a:r>
              <a:rPr lang="de-AT" sz="1600" dirty="0" smtClean="0"/>
              <a:t>ÜBUNG</a:t>
            </a:r>
            <a:r>
              <a:rPr lang="en-GB" sz="1600" dirty="0" smtClean="0"/>
              <a:t> </a:t>
            </a:r>
            <a:r>
              <a:rPr lang="sl-SI" sz="1600" dirty="0" smtClean="0"/>
              <a:t>4)</a:t>
            </a:r>
          </a:p>
          <a:p>
            <a:pPr marL="0" marR="0" lvl="1" fontAlgn="auto">
              <a:lnSpc>
                <a:spcPct val="90000"/>
              </a:lnSpc>
              <a:buClr>
                <a:schemeClr val="accent1"/>
              </a:buClr>
              <a:buSzTx/>
              <a:buFont typeface="Calibri" pitchFamily="34" charset="0"/>
              <a:buNone/>
              <a:tabLst/>
              <a:defRPr/>
            </a:pPr>
            <a:endParaRPr lang="sl-SI" sz="1050" dirty="0" smtClean="0"/>
          </a:p>
          <a:p>
            <a:pPr marL="0" marR="0" lvl="1" fontAlgn="auto">
              <a:lnSpc>
                <a:spcPct val="90000"/>
              </a:lnSpc>
              <a:buClr>
                <a:schemeClr val="accent1"/>
              </a:buClr>
              <a:buSzTx/>
              <a:buFont typeface="Calibri" pitchFamily="34" charset="0"/>
              <a:buNone/>
              <a:tabLst/>
              <a:defRPr/>
            </a:pPr>
            <a:r>
              <a:rPr lang="de-AT" sz="1600" dirty="0" smtClean="0"/>
              <a:t>T</a:t>
            </a:r>
            <a:r>
              <a:rPr lang="sl-SI" sz="1600" dirty="0" smtClean="0"/>
              <a:t>eam</a:t>
            </a:r>
            <a:r>
              <a:rPr lang="de-AT" sz="1600" dirty="0" err="1" smtClean="0"/>
              <a:t>arbeit</a:t>
            </a:r>
            <a:endParaRPr lang="sl-SI" sz="1600" dirty="0" smtClean="0"/>
          </a:p>
          <a:p>
            <a:pPr marL="0" lvl="1">
              <a:lnSpc>
                <a:spcPct val="90000"/>
              </a:lnSpc>
              <a:buClr>
                <a:schemeClr val="accent1"/>
              </a:buClr>
            </a:pPr>
            <a:r>
              <a:rPr lang="de-AT" sz="1600" dirty="0" smtClean="0"/>
              <a:t>Vorbereitung </a:t>
            </a:r>
            <a:r>
              <a:rPr lang="sl-SI" sz="1600" dirty="0" smtClean="0"/>
              <a:t>- 20 </a:t>
            </a:r>
            <a:r>
              <a:rPr lang="de-AT" sz="1600" dirty="0" smtClean="0"/>
              <a:t>M</a:t>
            </a:r>
            <a:r>
              <a:rPr lang="sl-SI" sz="1600" dirty="0" smtClean="0"/>
              <a:t>in</a:t>
            </a:r>
            <a:r>
              <a:rPr lang="de-AT" sz="1600" dirty="0" smtClean="0"/>
              <a:t>.</a:t>
            </a:r>
            <a:endParaRPr lang="sl-SI" sz="1600" dirty="0" smtClean="0"/>
          </a:p>
          <a:p>
            <a:pPr marL="0" lvl="1">
              <a:lnSpc>
                <a:spcPct val="90000"/>
              </a:lnSpc>
              <a:buClr>
                <a:schemeClr val="accent1"/>
              </a:buClr>
            </a:pPr>
            <a:r>
              <a:rPr lang="de-AT" sz="1600" dirty="0" smtClean="0"/>
              <a:t>Präsentation</a:t>
            </a:r>
            <a:r>
              <a:rPr lang="sl-SI" sz="1600" dirty="0" smtClean="0"/>
              <a:t> - 5 </a:t>
            </a:r>
            <a:r>
              <a:rPr lang="de-AT" sz="1600" dirty="0"/>
              <a:t>M</a:t>
            </a:r>
            <a:r>
              <a:rPr lang="sl-SI" sz="1600" dirty="0" smtClean="0"/>
              <a:t>in. </a:t>
            </a:r>
            <a:r>
              <a:rPr lang="de-AT" sz="1600" dirty="0" smtClean="0"/>
              <a:t> pro Gruppe</a:t>
            </a:r>
            <a:endParaRPr lang="sl-SI" sz="1600" dirty="0" smtClean="0"/>
          </a:p>
        </p:txBody>
      </p:sp>
      <p:sp>
        <p:nvSpPr>
          <p:cNvPr id="9" name="Pravokotnik 8"/>
          <p:cNvSpPr/>
          <p:nvPr/>
        </p:nvSpPr>
        <p:spPr>
          <a:xfrm>
            <a:off x="864367" y="1737360"/>
            <a:ext cx="9877425" cy="4610493"/>
          </a:xfrm>
          <a:prstGeom prst="rect">
            <a:avLst/>
          </a:prstGeom>
        </p:spPr>
        <p:txBody>
          <a:bodyPr wrap="square">
            <a:spAutoFit/>
          </a:bodyPr>
          <a:lstStyle/>
          <a:p>
            <a:pPr>
              <a:spcBef>
                <a:spcPct val="20000"/>
              </a:spcBef>
              <a:buClr>
                <a:schemeClr val="tx2"/>
              </a:buClr>
              <a:buSzPct val="70000"/>
            </a:pPr>
            <a:r>
              <a:rPr lang="en-GB" sz="2600" dirty="0" err="1" smtClean="0"/>
              <a:t>Entweder</a:t>
            </a:r>
            <a:r>
              <a:rPr lang="en-GB" sz="2600" dirty="0" smtClean="0"/>
              <a:t> </a:t>
            </a:r>
            <a:r>
              <a:rPr lang="en-GB" sz="2600" dirty="0" err="1" smtClean="0"/>
              <a:t>zu</a:t>
            </a:r>
            <a:r>
              <a:rPr lang="en-GB" sz="2600" dirty="0" smtClean="0"/>
              <a:t> </a:t>
            </a:r>
            <a:r>
              <a:rPr lang="en-GB" sz="2600" dirty="0" err="1" smtClean="0"/>
              <a:t>Ihrem</a:t>
            </a:r>
            <a:r>
              <a:rPr lang="en-GB" sz="2600" dirty="0" smtClean="0"/>
              <a:t> </a:t>
            </a:r>
            <a:r>
              <a:rPr lang="en-GB" sz="2600" dirty="0" err="1" smtClean="0"/>
              <a:t>eigenen</a:t>
            </a:r>
            <a:r>
              <a:rPr lang="en-GB" sz="2600" dirty="0" smtClean="0"/>
              <a:t> </a:t>
            </a:r>
            <a:r>
              <a:rPr lang="en-GB" sz="2600" dirty="0" err="1" smtClean="0"/>
              <a:t>Thema</a:t>
            </a:r>
            <a:r>
              <a:rPr lang="en-GB" sz="2600" dirty="0" smtClean="0"/>
              <a:t>, </a:t>
            </a:r>
            <a:r>
              <a:rPr lang="en-GB" sz="2600" dirty="0" err="1" smtClean="0"/>
              <a:t>oder</a:t>
            </a:r>
            <a:r>
              <a:rPr lang="en-GB" sz="2600" dirty="0" smtClean="0"/>
              <a:t> </a:t>
            </a:r>
            <a:r>
              <a:rPr lang="en-GB" sz="2600" dirty="0" err="1" smtClean="0"/>
              <a:t>zu</a:t>
            </a:r>
            <a:r>
              <a:rPr lang="en-GB" sz="2600" dirty="0" smtClean="0"/>
              <a:t> </a:t>
            </a:r>
            <a:r>
              <a:rPr lang="en-GB" sz="2600" dirty="0" err="1" smtClean="0"/>
              <a:t>irgendeinem</a:t>
            </a:r>
            <a:r>
              <a:rPr lang="en-GB" sz="2600" dirty="0" smtClean="0"/>
              <a:t> </a:t>
            </a:r>
            <a:r>
              <a:rPr lang="en-GB" sz="2600" dirty="0" err="1" smtClean="0"/>
              <a:t>Thema</a:t>
            </a:r>
            <a:r>
              <a:rPr lang="en-GB" sz="2600" dirty="0" smtClean="0"/>
              <a:t> </a:t>
            </a:r>
            <a:r>
              <a:rPr lang="en-GB" sz="2600" dirty="0" err="1" smtClean="0"/>
              <a:t>bereiten</a:t>
            </a:r>
            <a:r>
              <a:rPr lang="en-GB" sz="2600" dirty="0" smtClean="0"/>
              <a:t> </a:t>
            </a:r>
            <a:r>
              <a:rPr lang="en-GB" sz="2600" dirty="0" err="1" smtClean="0"/>
              <a:t>Sie</a:t>
            </a:r>
            <a:r>
              <a:rPr lang="en-GB" sz="2600" dirty="0" smtClean="0"/>
              <a:t> </a:t>
            </a:r>
            <a:r>
              <a:rPr lang="en-GB" sz="2600" dirty="0" err="1" smtClean="0"/>
              <a:t>bitte</a:t>
            </a:r>
            <a:r>
              <a:rPr lang="en-GB" sz="2600" dirty="0" smtClean="0"/>
              <a:t> </a:t>
            </a:r>
            <a:r>
              <a:rPr lang="en-GB" sz="2600" dirty="0" err="1" smtClean="0"/>
              <a:t>eine</a:t>
            </a:r>
            <a:r>
              <a:rPr lang="en-GB" sz="2600" dirty="0" smtClean="0"/>
              <a:t> Innovations-</a:t>
            </a:r>
            <a:r>
              <a:rPr lang="en-GB" sz="2600" dirty="0" err="1" smtClean="0"/>
              <a:t>aufgabe</a:t>
            </a:r>
            <a:r>
              <a:rPr lang="en-GB" sz="2600" dirty="0" smtClean="0"/>
              <a:t>/-</a:t>
            </a:r>
            <a:r>
              <a:rPr lang="en-GB" sz="2600" dirty="0" err="1" smtClean="0"/>
              <a:t>stunde</a:t>
            </a:r>
            <a:r>
              <a:rPr lang="en-GB" sz="2600" dirty="0" smtClean="0"/>
              <a:t> </a:t>
            </a:r>
            <a:r>
              <a:rPr lang="en-GB" sz="2600" dirty="0" err="1" smtClean="0"/>
              <a:t>vor</a:t>
            </a:r>
            <a:r>
              <a:rPr lang="en-GB" sz="2600" dirty="0" smtClean="0"/>
              <a:t>:  </a:t>
            </a:r>
            <a:r>
              <a:rPr lang="en-GB" sz="2600" dirty="0" err="1" smtClean="0"/>
              <a:t>praktisch</a:t>
            </a:r>
            <a:r>
              <a:rPr lang="en-GB" sz="2600" dirty="0" smtClean="0"/>
              <a:t> und </a:t>
            </a:r>
            <a:r>
              <a:rPr lang="en-GB" sz="2600" dirty="0" err="1" smtClean="0"/>
              <a:t>konkret</a:t>
            </a:r>
            <a:r>
              <a:rPr lang="en-GB" sz="2600" dirty="0" smtClean="0"/>
              <a:t>. </a:t>
            </a:r>
            <a:r>
              <a:rPr lang="en-GB" sz="2600" dirty="0" err="1" smtClean="0"/>
              <a:t>Dazu</a:t>
            </a:r>
            <a:r>
              <a:rPr lang="en-GB" sz="2600" dirty="0" smtClean="0"/>
              <a:t> </a:t>
            </a:r>
            <a:r>
              <a:rPr lang="en-GB" sz="2600" dirty="0" err="1" smtClean="0"/>
              <a:t>könenn</a:t>
            </a:r>
            <a:r>
              <a:rPr lang="en-GB" sz="2600" dirty="0" smtClean="0"/>
              <a:t> </a:t>
            </a:r>
            <a:r>
              <a:rPr lang="en-GB" sz="2600" dirty="0" err="1" smtClean="0"/>
              <a:t>Sie</a:t>
            </a:r>
            <a:r>
              <a:rPr lang="en-GB" sz="2600" dirty="0" smtClean="0"/>
              <a:t> </a:t>
            </a:r>
            <a:r>
              <a:rPr lang="en-GB" sz="2600" dirty="0" err="1" smtClean="0"/>
              <a:t>verwenden</a:t>
            </a:r>
            <a:r>
              <a:rPr lang="en-GB" sz="2600" dirty="0" smtClean="0"/>
              <a:t>: </a:t>
            </a:r>
          </a:p>
          <a:p>
            <a:pPr lvl="1">
              <a:spcBef>
                <a:spcPct val="20000"/>
              </a:spcBef>
              <a:buClr>
                <a:schemeClr val="tx2"/>
              </a:buClr>
              <a:buSzPct val="70000"/>
              <a:buFont typeface="Arial" pitchFamily="34" charset="0"/>
              <a:buChar char="•"/>
            </a:pPr>
            <a:r>
              <a:rPr lang="en-GB" sz="2600" dirty="0" smtClean="0"/>
              <a:t> </a:t>
            </a:r>
            <a:r>
              <a:rPr lang="en-GB" sz="2600" dirty="0" err="1" smtClean="0"/>
              <a:t>Kreatives</a:t>
            </a:r>
            <a:r>
              <a:rPr lang="en-GB" sz="2600" dirty="0" smtClean="0"/>
              <a:t> </a:t>
            </a:r>
            <a:r>
              <a:rPr lang="en-GB" sz="2600" dirty="0" err="1" smtClean="0"/>
              <a:t>Klassenzimmer</a:t>
            </a:r>
            <a:r>
              <a:rPr lang="en-GB" sz="2600" dirty="0" smtClean="0"/>
              <a:t>: </a:t>
            </a:r>
            <a:r>
              <a:rPr lang="en-GB" sz="2600" dirty="0" err="1" smtClean="0"/>
              <a:t>ein</a:t>
            </a:r>
            <a:r>
              <a:rPr lang="en-GB" sz="2600" dirty="0" smtClean="0"/>
              <a:t> </a:t>
            </a:r>
            <a:r>
              <a:rPr lang="en-GB" sz="2600" dirty="0" err="1" smtClean="0"/>
              <a:t>mehrdimensionales</a:t>
            </a:r>
            <a:r>
              <a:rPr lang="en-GB" sz="2600" dirty="0" smtClean="0"/>
              <a:t> </a:t>
            </a:r>
            <a:r>
              <a:rPr lang="en-GB" sz="2600" dirty="0" err="1" smtClean="0"/>
              <a:t>Konzept</a:t>
            </a:r>
            <a:r>
              <a:rPr lang="en-GB" sz="2600" dirty="0" smtClean="0"/>
              <a:t> (</a:t>
            </a:r>
            <a:r>
              <a:rPr lang="en-GB" sz="2600" dirty="0" err="1" smtClean="0"/>
              <a:t>siehe</a:t>
            </a:r>
            <a:r>
              <a:rPr lang="en-GB" sz="2600" dirty="0" smtClean="0"/>
              <a:t> die </a:t>
            </a:r>
            <a:r>
              <a:rPr lang="en-GB" sz="2600" dirty="0" err="1" smtClean="0"/>
              <a:t>vorangehenden</a:t>
            </a:r>
            <a:r>
              <a:rPr lang="en-GB" sz="2600" dirty="0" smtClean="0"/>
              <a:t> </a:t>
            </a:r>
            <a:r>
              <a:rPr lang="en-GB" sz="2600" dirty="0" err="1" smtClean="0"/>
              <a:t>Folien</a:t>
            </a:r>
            <a:r>
              <a:rPr lang="en-GB" sz="2600" dirty="0" smtClean="0"/>
              <a:t>)</a:t>
            </a:r>
            <a:endParaRPr lang="en-GB" sz="2600" dirty="0"/>
          </a:p>
          <a:p>
            <a:pPr lvl="1">
              <a:spcBef>
                <a:spcPct val="20000"/>
              </a:spcBef>
              <a:buClr>
                <a:schemeClr val="tx2"/>
              </a:buClr>
              <a:buSzPct val="70000"/>
              <a:buFont typeface="Arial" pitchFamily="34" charset="0"/>
              <a:buChar char="•"/>
            </a:pPr>
            <a:r>
              <a:rPr lang="en-GB" sz="2600" dirty="0"/>
              <a:t> </a:t>
            </a:r>
            <a:r>
              <a:rPr lang="en-GB" sz="2600" dirty="0" err="1" smtClean="0"/>
              <a:t>Computerbasierte</a:t>
            </a:r>
            <a:r>
              <a:rPr lang="en-GB" sz="2600" dirty="0" smtClean="0"/>
              <a:t> </a:t>
            </a:r>
            <a:r>
              <a:rPr lang="en-GB" sz="2600" dirty="0" err="1" smtClean="0"/>
              <a:t>Möglichkeiten</a:t>
            </a:r>
            <a:r>
              <a:rPr lang="en-GB" sz="2600" dirty="0" smtClean="0"/>
              <a:t>…</a:t>
            </a:r>
            <a:endParaRPr lang="en-GB" sz="2600" dirty="0"/>
          </a:p>
          <a:p>
            <a:pPr lvl="1">
              <a:spcBef>
                <a:spcPct val="20000"/>
              </a:spcBef>
              <a:buClr>
                <a:schemeClr val="tx2"/>
              </a:buClr>
              <a:buSzPct val="70000"/>
              <a:buFont typeface="Arial" pitchFamily="34" charset="0"/>
              <a:buChar char="•"/>
            </a:pPr>
            <a:r>
              <a:rPr lang="en-GB" sz="2600" dirty="0" smtClean="0"/>
              <a:t> </a:t>
            </a:r>
            <a:r>
              <a:rPr lang="en-GB" sz="2600" dirty="0" err="1" smtClean="0"/>
              <a:t>Ihre</a:t>
            </a:r>
            <a:r>
              <a:rPr lang="en-GB" sz="2600" dirty="0" smtClean="0"/>
              <a:t> </a:t>
            </a:r>
            <a:r>
              <a:rPr lang="en-GB" sz="2600" dirty="0" err="1" smtClean="0"/>
              <a:t>eigenen</a:t>
            </a:r>
            <a:r>
              <a:rPr lang="en-GB" sz="2600" dirty="0" smtClean="0"/>
              <a:t> </a:t>
            </a:r>
            <a:r>
              <a:rPr lang="en-GB" sz="2600" dirty="0" err="1" smtClean="0"/>
              <a:t>Ideen</a:t>
            </a:r>
            <a:r>
              <a:rPr lang="en-GB" sz="2600" dirty="0" smtClean="0"/>
              <a:t>…</a:t>
            </a:r>
            <a:endParaRPr lang="en-GB" sz="2600" dirty="0"/>
          </a:p>
          <a:p>
            <a:pPr>
              <a:spcBef>
                <a:spcPct val="20000"/>
              </a:spcBef>
              <a:buClr>
                <a:schemeClr val="tx2"/>
              </a:buClr>
              <a:buSzPct val="70000"/>
            </a:pPr>
            <a:r>
              <a:rPr lang="en-GB" sz="2600" dirty="0" err="1" smtClean="0"/>
              <a:t>Präsentieren</a:t>
            </a:r>
            <a:r>
              <a:rPr lang="en-GB" sz="2600" dirty="0" smtClean="0"/>
              <a:t> </a:t>
            </a:r>
            <a:r>
              <a:rPr lang="en-GB" sz="2600" dirty="0" err="1" smtClean="0"/>
              <a:t>Sie</a:t>
            </a:r>
            <a:r>
              <a:rPr lang="en-GB" sz="2600" dirty="0" smtClean="0"/>
              <a:t>:</a:t>
            </a:r>
          </a:p>
          <a:p>
            <a:pPr marL="384048" lvl="1" indent="-182880" defTabSz="914400">
              <a:lnSpc>
                <a:spcPct val="90000"/>
              </a:lnSpc>
              <a:buClr>
                <a:schemeClr val="accent1"/>
              </a:buClr>
              <a:buSzPct val="70000"/>
              <a:buFont typeface="Calibri" pitchFamily="34" charset="0"/>
              <a:buChar char="◦"/>
            </a:pPr>
            <a:r>
              <a:rPr lang="en-GB" sz="2400" dirty="0" err="1" smtClean="0">
                <a:solidFill>
                  <a:schemeClr val="tx1">
                    <a:lumMod val="75000"/>
                    <a:lumOff val="25000"/>
                  </a:schemeClr>
                </a:solidFill>
              </a:rPr>
              <a:t>kurz</a:t>
            </a:r>
            <a:r>
              <a:rPr lang="en-GB" sz="2400" dirty="0" smtClean="0">
                <a:solidFill>
                  <a:schemeClr val="tx1">
                    <a:lumMod val="75000"/>
                    <a:lumOff val="25000"/>
                  </a:schemeClr>
                </a:solidFill>
              </a:rPr>
              <a:t> den </a:t>
            </a:r>
            <a:r>
              <a:rPr lang="en-GB" sz="2400" dirty="0" err="1" smtClean="0">
                <a:solidFill>
                  <a:schemeClr val="tx1">
                    <a:lumMod val="75000"/>
                    <a:lumOff val="25000"/>
                  </a:schemeClr>
                </a:solidFill>
              </a:rPr>
              <a:t>alten</a:t>
            </a:r>
            <a:r>
              <a:rPr lang="en-GB" sz="2400" dirty="0" smtClean="0">
                <a:solidFill>
                  <a:schemeClr val="tx1">
                    <a:lumMod val="75000"/>
                    <a:lumOff val="25000"/>
                  </a:schemeClr>
                </a:solidFill>
              </a:rPr>
              <a:t> Ansatz</a:t>
            </a:r>
          </a:p>
          <a:p>
            <a:pPr marL="384048" lvl="1" indent="-182880" defTabSz="914400">
              <a:lnSpc>
                <a:spcPct val="90000"/>
              </a:lnSpc>
              <a:buClr>
                <a:schemeClr val="accent1"/>
              </a:buClr>
              <a:buSzPct val="70000"/>
              <a:buFont typeface="Calibri" pitchFamily="34" charset="0"/>
              <a:buChar char="◦"/>
            </a:pPr>
            <a:r>
              <a:rPr lang="en-GB" sz="2400" dirty="0" smtClean="0">
                <a:solidFill>
                  <a:schemeClr val="tx1">
                    <a:lumMod val="75000"/>
                    <a:lumOff val="25000"/>
                  </a:schemeClr>
                </a:solidFill>
              </a:rPr>
              <a:t>den </a:t>
            </a:r>
            <a:r>
              <a:rPr lang="en-GB" sz="2400" dirty="0" err="1" smtClean="0">
                <a:solidFill>
                  <a:schemeClr val="tx1">
                    <a:lumMod val="75000"/>
                    <a:lumOff val="25000"/>
                  </a:schemeClr>
                </a:solidFill>
              </a:rPr>
              <a:t>neuen</a:t>
            </a:r>
            <a:r>
              <a:rPr lang="en-GB" sz="2400" dirty="0" smtClean="0">
                <a:solidFill>
                  <a:schemeClr val="tx1">
                    <a:lumMod val="75000"/>
                    <a:lumOff val="25000"/>
                  </a:schemeClr>
                </a:solidFill>
              </a:rPr>
              <a:t>, </a:t>
            </a:r>
            <a:r>
              <a:rPr lang="en-GB" sz="2400" dirty="0" err="1" smtClean="0">
                <a:solidFill>
                  <a:schemeClr val="tx1">
                    <a:lumMod val="75000"/>
                    <a:lumOff val="25000"/>
                  </a:schemeClr>
                </a:solidFill>
              </a:rPr>
              <a:t>innovativen</a:t>
            </a:r>
            <a:r>
              <a:rPr lang="en-GB" sz="2400" dirty="0" smtClean="0">
                <a:solidFill>
                  <a:schemeClr val="tx1">
                    <a:lumMod val="75000"/>
                    <a:lumOff val="25000"/>
                  </a:schemeClr>
                </a:solidFill>
              </a:rPr>
              <a:t> Ansatz und </a:t>
            </a:r>
            <a:r>
              <a:rPr lang="en-GB" sz="2400" dirty="0" err="1" smtClean="0">
                <a:solidFill>
                  <a:schemeClr val="tx1">
                    <a:lumMod val="75000"/>
                    <a:lumOff val="25000"/>
                  </a:schemeClr>
                </a:solidFill>
              </a:rPr>
              <a:t>nennen</a:t>
            </a:r>
            <a:r>
              <a:rPr lang="en-GB" sz="2400" dirty="0" smtClean="0">
                <a:solidFill>
                  <a:schemeClr val="tx1">
                    <a:lumMod val="75000"/>
                    <a:lumOff val="25000"/>
                  </a:schemeClr>
                </a:solidFill>
              </a:rPr>
              <a:t> </a:t>
            </a:r>
            <a:r>
              <a:rPr lang="en-GB" sz="2400" dirty="0" err="1" smtClean="0">
                <a:solidFill>
                  <a:schemeClr val="tx1">
                    <a:lumMod val="75000"/>
                    <a:lumOff val="25000"/>
                  </a:schemeClr>
                </a:solidFill>
              </a:rPr>
              <a:t>Sie</a:t>
            </a:r>
            <a:r>
              <a:rPr lang="en-GB" sz="2400" dirty="0" smtClean="0">
                <a:solidFill>
                  <a:schemeClr val="tx1">
                    <a:lumMod val="75000"/>
                    <a:lumOff val="25000"/>
                  </a:schemeClr>
                </a:solidFill>
              </a:rPr>
              <a:t> </a:t>
            </a:r>
            <a:r>
              <a:rPr lang="en-GB" sz="2400" dirty="0" err="1" smtClean="0">
                <a:solidFill>
                  <a:schemeClr val="tx1">
                    <a:lumMod val="75000"/>
                    <a:lumOff val="25000"/>
                  </a:schemeClr>
                </a:solidFill>
              </a:rPr>
              <a:t>auch</a:t>
            </a:r>
            <a:r>
              <a:rPr lang="en-GB" sz="2400" dirty="0" smtClean="0">
                <a:solidFill>
                  <a:schemeClr val="tx1">
                    <a:lumMod val="75000"/>
                    <a:lumOff val="25000"/>
                  </a:schemeClr>
                </a:solidFill>
              </a:rPr>
              <a:t> die </a:t>
            </a:r>
            <a:r>
              <a:rPr lang="en-GB" sz="2400" dirty="0" err="1" smtClean="0">
                <a:solidFill>
                  <a:schemeClr val="tx1">
                    <a:lumMod val="75000"/>
                    <a:lumOff val="25000"/>
                  </a:schemeClr>
                </a:solidFill>
              </a:rPr>
              <a:t>Vorteile</a:t>
            </a:r>
            <a:r>
              <a:rPr lang="en-GB" sz="2400" dirty="0" smtClean="0">
                <a:solidFill>
                  <a:schemeClr val="tx1">
                    <a:lumMod val="75000"/>
                    <a:lumOff val="25000"/>
                  </a:schemeClr>
                </a:solidFill>
              </a:rPr>
              <a:t> und </a:t>
            </a:r>
            <a:r>
              <a:rPr lang="en-GB" sz="2400" dirty="0" err="1" smtClean="0">
                <a:solidFill>
                  <a:schemeClr val="tx1">
                    <a:lumMod val="75000"/>
                    <a:lumOff val="25000"/>
                  </a:schemeClr>
                </a:solidFill>
              </a:rPr>
              <a:t>andere</a:t>
            </a:r>
            <a:r>
              <a:rPr lang="en-GB" sz="2400" dirty="0" smtClean="0">
                <a:solidFill>
                  <a:schemeClr val="tx1">
                    <a:lumMod val="75000"/>
                    <a:lumOff val="25000"/>
                  </a:schemeClr>
                </a:solidFill>
              </a:rPr>
              <a:t> </a:t>
            </a:r>
            <a:r>
              <a:rPr lang="en-GB" sz="2400" dirty="0" err="1" smtClean="0">
                <a:solidFill>
                  <a:schemeClr val="tx1">
                    <a:lumMod val="75000"/>
                    <a:lumOff val="25000"/>
                  </a:schemeClr>
                </a:solidFill>
              </a:rPr>
              <a:t>Aspekte</a:t>
            </a:r>
            <a:endParaRPr lang="en-GB"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smtClean="0"/>
              <a:t>Fazit &amp; Zusammenfassung</a:t>
            </a:r>
            <a:endParaRPr lang="en-US" dirty="0"/>
          </a:p>
        </p:txBody>
      </p:sp>
      <p:pic>
        <p:nvPicPr>
          <p:cNvPr id="7" name="Kép 6"/>
          <p:cNvPicPr>
            <a:picLocks noChangeAspect="1"/>
          </p:cNvPicPr>
          <p:nvPr/>
        </p:nvPicPr>
        <p:blipFill rotWithShape="1">
          <a:blip r:embed="rId3"/>
          <a:srcRect r="85412"/>
          <a:stretch/>
        </p:blipFill>
        <p:spPr>
          <a:xfrm>
            <a:off x="11582399" y="3723937"/>
            <a:ext cx="609601" cy="3134063"/>
          </a:xfrm>
          <a:prstGeom prst="rect">
            <a:avLst/>
          </a:prstGeom>
        </p:spPr>
      </p:pic>
      <p:sp>
        <p:nvSpPr>
          <p:cNvPr id="8" name="Szövegdoboz 7"/>
          <p:cNvSpPr txBox="1"/>
          <p:nvPr/>
        </p:nvSpPr>
        <p:spPr>
          <a:xfrm>
            <a:off x="999253" y="2354663"/>
            <a:ext cx="9550400" cy="2739211"/>
          </a:xfrm>
          <a:prstGeom prst="rect">
            <a:avLst/>
          </a:prstGeom>
          <a:noFill/>
        </p:spPr>
        <p:txBody>
          <a:bodyPr wrap="square" rtlCol="0">
            <a:spAutoFit/>
          </a:bodyPr>
          <a:lstStyle/>
          <a:p>
            <a:r>
              <a:rPr lang="en-GB" sz="2000" dirty="0" smtClean="0"/>
              <a:t>In </a:t>
            </a:r>
            <a:r>
              <a:rPr lang="en-GB" sz="2000" dirty="0" err="1" smtClean="0"/>
              <a:t>dieser</a:t>
            </a:r>
            <a:r>
              <a:rPr lang="en-GB" sz="2000" dirty="0" smtClean="0"/>
              <a:t> Einheit </a:t>
            </a:r>
            <a:r>
              <a:rPr lang="en-GB" sz="2000" dirty="0" err="1" smtClean="0"/>
              <a:t>wurde</a:t>
            </a:r>
            <a:r>
              <a:rPr lang="en-GB" sz="2000" dirty="0" smtClean="0"/>
              <a:t> der </a:t>
            </a:r>
            <a:r>
              <a:rPr lang="en-GB" sz="2000" dirty="0" err="1" smtClean="0"/>
              <a:t>Prozess</a:t>
            </a:r>
            <a:r>
              <a:rPr lang="en-GB" sz="2000" dirty="0" smtClean="0"/>
              <a:t> des </a:t>
            </a:r>
            <a:r>
              <a:rPr lang="en-GB" sz="2000" dirty="0" err="1" smtClean="0"/>
              <a:t>Unterrichtens</a:t>
            </a:r>
            <a:r>
              <a:rPr lang="en-GB" sz="2000" dirty="0" smtClean="0"/>
              <a:t> von </a:t>
            </a:r>
            <a:r>
              <a:rPr lang="en-GB" sz="2000" dirty="0" err="1" smtClean="0"/>
              <a:t>Kreativität</a:t>
            </a:r>
            <a:r>
              <a:rPr lang="en-GB" sz="2000" dirty="0" smtClean="0"/>
              <a:t> und Innovation </a:t>
            </a:r>
            <a:r>
              <a:rPr lang="en-GB" sz="2000" dirty="0" err="1" smtClean="0"/>
              <a:t>sowie</a:t>
            </a:r>
            <a:r>
              <a:rPr lang="en-GB" sz="2000" dirty="0" smtClean="0"/>
              <a:t> </a:t>
            </a:r>
            <a:r>
              <a:rPr lang="en-GB" sz="2000" dirty="0" err="1" smtClean="0"/>
              <a:t>kreativen</a:t>
            </a:r>
            <a:r>
              <a:rPr lang="en-GB" sz="2000" dirty="0" smtClean="0"/>
              <a:t> </a:t>
            </a:r>
            <a:r>
              <a:rPr lang="en-GB" sz="2000" dirty="0" err="1" smtClean="0"/>
              <a:t>Lehrens</a:t>
            </a:r>
            <a:r>
              <a:rPr lang="en-GB" sz="2000" dirty="0" smtClean="0"/>
              <a:t> in den </a:t>
            </a:r>
            <a:r>
              <a:rPr lang="en-GB" sz="2000" dirty="0" err="1" smtClean="0"/>
              <a:t>Mittelpunkt</a:t>
            </a:r>
            <a:r>
              <a:rPr lang="en-GB" sz="2000" dirty="0" smtClean="0"/>
              <a:t> </a:t>
            </a:r>
            <a:r>
              <a:rPr lang="en-GB" sz="2000" dirty="0" err="1" smtClean="0"/>
              <a:t>gestellt</a:t>
            </a:r>
            <a:r>
              <a:rPr lang="en-GB" sz="2000" dirty="0" smtClean="0"/>
              <a:t>. Das </a:t>
            </a:r>
            <a:r>
              <a:rPr lang="en-GB" sz="2000" dirty="0" err="1" smtClean="0"/>
              <a:t>bedeutet</a:t>
            </a:r>
            <a:r>
              <a:rPr lang="en-GB" sz="2000" dirty="0" smtClean="0"/>
              <a:t> </a:t>
            </a:r>
            <a:r>
              <a:rPr lang="en-GB" sz="2000" dirty="0" err="1" smtClean="0"/>
              <a:t>eine</a:t>
            </a:r>
            <a:r>
              <a:rPr lang="en-GB" sz="2000" dirty="0" smtClean="0"/>
              <a:t> Art des </a:t>
            </a:r>
            <a:r>
              <a:rPr lang="en-GB" sz="2000" dirty="0" err="1" smtClean="0"/>
              <a:t>Unterrichts</a:t>
            </a:r>
            <a:r>
              <a:rPr lang="en-GB" sz="2000" dirty="0" smtClean="0"/>
              <a:t>, </a:t>
            </a:r>
            <a:r>
              <a:rPr lang="en-GB" sz="2000" dirty="0" err="1" smtClean="0"/>
              <a:t>bei</a:t>
            </a:r>
            <a:r>
              <a:rPr lang="en-GB" sz="2000" dirty="0" smtClean="0"/>
              <a:t> </a:t>
            </a:r>
            <a:r>
              <a:rPr lang="en-GB" sz="2000" dirty="0" err="1" smtClean="0"/>
              <a:t>dem</a:t>
            </a:r>
            <a:r>
              <a:rPr lang="en-GB" sz="2000" dirty="0" smtClean="0"/>
              <a:t> innovative </a:t>
            </a:r>
            <a:r>
              <a:rPr lang="en-GB" sz="2000" dirty="0" err="1" smtClean="0"/>
              <a:t>Lehrmethoden</a:t>
            </a:r>
            <a:r>
              <a:rPr lang="en-GB" sz="2000" dirty="0" smtClean="0"/>
              <a:t> und </a:t>
            </a:r>
            <a:r>
              <a:rPr lang="en-GB" sz="2000" dirty="0" err="1" smtClean="0"/>
              <a:t>Lehrpraktiken</a:t>
            </a:r>
            <a:r>
              <a:rPr lang="en-GB" sz="2000" dirty="0" smtClean="0"/>
              <a:t> </a:t>
            </a:r>
            <a:r>
              <a:rPr lang="en-GB" sz="2000" dirty="0" err="1" smtClean="0"/>
              <a:t>entwickelt</a:t>
            </a:r>
            <a:r>
              <a:rPr lang="en-GB" sz="2000" dirty="0" smtClean="0"/>
              <a:t> und </a:t>
            </a:r>
            <a:r>
              <a:rPr lang="en-GB" sz="2000" dirty="0" err="1" smtClean="0"/>
              <a:t>umgesetzt</a:t>
            </a:r>
            <a:r>
              <a:rPr lang="en-GB" sz="2000" dirty="0" smtClean="0"/>
              <a:t> </a:t>
            </a:r>
            <a:r>
              <a:rPr lang="en-GB" sz="2000" dirty="0" err="1" smtClean="0"/>
              <a:t>werden</a:t>
            </a:r>
            <a:r>
              <a:rPr lang="en-GB" sz="2000" dirty="0" smtClean="0"/>
              <a:t>, die das </a:t>
            </a:r>
            <a:r>
              <a:rPr lang="en-GB" sz="2000" dirty="0" err="1" smtClean="0"/>
              <a:t>Lernen</a:t>
            </a:r>
            <a:r>
              <a:rPr lang="en-GB" sz="2000" dirty="0" smtClean="0"/>
              <a:t> </a:t>
            </a:r>
            <a:r>
              <a:rPr lang="en-GB" sz="2000" dirty="0" err="1" smtClean="0"/>
              <a:t>interessanter</a:t>
            </a:r>
            <a:r>
              <a:rPr lang="en-GB" sz="2000" dirty="0" smtClean="0"/>
              <a:t> und </a:t>
            </a:r>
            <a:r>
              <a:rPr lang="en-GB" sz="2000" dirty="0" err="1" smtClean="0"/>
              <a:t>wirksamer</a:t>
            </a:r>
            <a:r>
              <a:rPr lang="en-GB" sz="2000" dirty="0" smtClean="0"/>
              <a:t> </a:t>
            </a:r>
            <a:r>
              <a:rPr lang="en-GB" sz="2000" dirty="0" err="1" smtClean="0"/>
              <a:t>machen</a:t>
            </a:r>
            <a:r>
              <a:rPr lang="en-GB" sz="2000" dirty="0" smtClean="0"/>
              <a:t>. Die </a:t>
            </a:r>
            <a:r>
              <a:rPr lang="en-GB" sz="2000" dirty="0" err="1" smtClean="0"/>
              <a:t>Innovationsarbeit</a:t>
            </a:r>
            <a:r>
              <a:rPr lang="en-GB" sz="2000" dirty="0" smtClean="0"/>
              <a:t> der Lehrer und </a:t>
            </a:r>
            <a:r>
              <a:rPr lang="en-GB" sz="2000" dirty="0" err="1" smtClean="0"/>
              <a:t>Lehrerinnen</a:t>
            </a:r>
            <a:r>
              <a:rPr lang="en-GB" sz="2000" dirty="0" smtClean="0"/>
              <a:t> </a:t>
            </a:r>
            <a:r>
              <a:rPr lang="en-GB" sz="2000" dirty="0" err="1" smtClean="0"/>
              <a:t>bildet</a:t>
            </a:r>
            <a:r>
              <a:rPr lang="en-GB" sz="2000" dirty="0" smtClean="0"/>
              <a:t> </a:t>
            </a:r>
            <a:r>
              <a:rPr lang="en-GB" sz="2000" dirty="0" err="1" smtClean="0"/>
              <a:t>eine</a:t>
            </a:r>
            <a:r>
              <a:rPr lang="en-GB" sz="2000" dirty="0" smtClean="0"/>
              <a:t> </a:t>
            </a:r>
            <a:r>
              <a:rPr lang="en-GB" sz="2000" dirty="0" err="1" smtClean="0"/>
              <a:t>gute</a:t>
            </a:r>
            <a:r>
              <a:rPr lang="en-GB" sz="2000" dirty="0" smtClean="0"/>
              <a:t> Basis, </a:t>
            </a:r>
            <a:r>
              <a:rPr lang="en-GB" sz="2000" dirty="0" err="1" smtClean="0"/>
              <a:t>dem</a:t>
            </a:r>
            <a:r>
              <a:rPr lang="en-GB" sz="2000" dirty="0" smtClean="0"/>
              <a:t> </a:t>
            </a:r>
            <a:r>
              <a:rPr lang="en-GB" sz="2000" dirty="0" err="1" smtClean="0"/>
              <a:t>alten</a:t>
            </a:r>
            <a:r>
              <a:rPr lang="en-GB" sz="2000" dirty="0" smtClean="0"/>
              <a:t> </a:t>
            </a:r>
            <a:r>
              <a:rPr lang="en-GB" sz="2000" dirty="0" err="1" smtClean="0"/>
              <a:t>lateinischen</a:t>
            </a:r>
            <a:r>
              <a:rPr lang="en-GB" sz="2000" dirty="0" smtClean="0"/>
              <a:t> </a:t>
            </a:r>
            <a:r>
              <a:rPr lang="en-GB" sz="2000" dirty="0" err="1" smtClean="0"/>
              <a:t>Sprichwort</a:t>
            </a:r>
            <a:r>
              <a:rPr lang="en-GB" sz="2000" dirty="0" smtClean="0"/>
              <a:t> </a:t>
            </a:r>
            <a:r>
              <a:rPr lang="en-GB" sz="2000" dirty="0" err="1" smtClean="0"/>
              <a:t>zu</a:t>
            </a:r>
            <a:r>
              <a:rPr lang="en-GB" sz="2000" dirty="0" smtClean="0"/>
              <a:t> </a:t>
            </a:r>
            <a:r>
              <a:rPr lang="en-GB" sz="2000" dirty="0" err="1" smtClean="0"/>
              <a:t>folgen</a:t>
            </a:r>
            <a:r>
              <a:rPr lang="en-GB" sz="2000" dirty="0" smtClean="0"/>
              <a:t>:</a:t>
            </a:r>
          </a:p>
          <a:p>
            <a:endParaRPr lang="en-GB" sz="2400" i="1" dirty="0" smtClean="0"/>
          </a:p>
          <a:p>
            <a:r>
              <a:rPr lang="en-GB" sz="2400" i="1" dirty="0" err="1" smtClean="0"/>
              <a:t>Verba</a:t>
            </a:r>
            <a:r>
              <a:rPr lang="en-GB" sz="2400" i="1" dirty="0" smtClean="0"/>
              <a:t> docent, exempla </a:t>
            </a:r>
            <a:r>
              <a:rPr lang="en-GB" sz="2400" i="1" dirty="0" err="1" smtClean="0"/>
              <a:t>trahunt</a:t>
            </a:r>
            <a:r>
              <a:rPr lang="sl-SI" sz="2400" i="1" dirty="0" smtClean="0"/>
              <a:t>.</a:t>
            </a:r>
          </a:p>
          <a:p>
            <a:r>
              <a:rPr lang="en-GB" sz="2400" i="1" dirty="0" err="1" smtClean="0"/>
              <a:t>Worte</a:t>
            </a:r>
            <a:r>
              <a:rPr lang="en-GB" sz="2400" i="1" dirty="0" smtClean="0"/>
              <a:t> </a:t>
            </a:r>
            <a:r>
              <a:rPr lang="en-GB" sz="2400" i="1" dirty="0" err="1" smtClean="0"/>
              <a:t>belehren</a:t>
            </a:r>
            <a:r>
              <a:rPr lang="en-GB" sz="2400" i="1" dirty="0" smtClean="0"/>
              <a:t>, </a:t>
            </a:r>
            <a:r>
              <a:rPr lang="en-GB" sz="2400" i="1" dirty="0" err="1" smtClean="0"/>
              <a:t>Beispiele</a:t>
            </a:r>
            <a:r>
              <a:rPr lang="en-GB" sz="2400" i="1" dirty="0" smtClean="0"/>
              <a:t> </a:t>
            </a:r>
            <a:r>
              <a:rPr lang="en-GB" sz="2400" i="1" dirty="0" err="1" smtClean="0"/>
              <a:t>treiben</a:t>
            </a:r>
            <a:r>
              <a:rPr lang="en-GB" sz="2400" i="1" dirty="0" smtClean="0"/>
              <a:t> an</a:t>
            </a:r>
            <a:r>
              <a:rPr lang="sl-SI" sz="2400" i="1" dirty="0" smtClean="0"/>
              <a:t>.</a:t>
            </a:r>
            <a:endParaRPr lang="en-GB" sz="2400" i="1" dirty="0"/>
          </a:p>
        </p:txBody>
      </p:sp>
    </p:spTree>
    <p:extLst>
      <p:ext uri="{BB962C8B-B14F-4D97-AF65-F5344CB8AC3E}">
        <p14:creationId xmlns:p14="http://schemas.microsoft.com/office/powerpoint/2010/main" val="1951638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Bibliograph</a:t>
            </a:r>
            <a:r>
              <a:rPr lang="de-AT" dirty="0" err="1" smtClean="0"/>
              <a:t>ie</a:t>
            </a:r>
            <a:endParaRPr lang="en-US" dirty="0"/>
          </a:p>
        </p:txBody>
      </p:sp>
      <p:pic>
        <p:nvPicPr>
          <p:cNvPr id="7" name="Kép 6"/>
          <p:cNvPicPr>
            <a:picLocks noChangeAspect="1"/>
          </p:cNvPicPr>
          <p:nvPr/>
        </p:nvPicPr>
        <p:blipFill rotWithShape="1">
          <a:blip r:embed="rId3"/>
          <a:srcRect r="85412"/>
          <a:stretch/>
        </p:blipFill>
        <p:spPr>
          <a:xfrm>
            <a:off x="11582399" y="3723937"/>
            <a:ext cx="609601" cy="3134063"/>
          </a:xfrm>
          <a:prstGeom prst="rect">
            <a:avLst/>
          </a:prstGeom>
        </p:spPr>
      </p:pic>
      <p:sp>
        <p:nvSpPr>
          <p:cNvPr id="8" name="Szövegdoboz 7"/>
          <p:cNvSpPr txBox="1"/>
          <p:nvPr/>
        </p:nvSpPr>
        <p:spPr>
          <a:xfrm>
            <a:off x="1097280" y="1774146"/>
            <a:ext cx="10058400" cy="4154984"/>
          </a:xfrm>
          <a:prstGeom prst="rect">
            <a:avLst/>
          </a:prstGeom>
          <a:noFill/>
        </p:spPr>
        <p:txBody>
          <a:bodyPr wrap="square" rtlCol="0">
            <a:spAutoFit/>
          </a:bodyPr>
          <a:lstStyle/>
          <a:p>
            <a:pPr marL="457200" indent="-457200">
              <a:buFont typeface="+mj-lt"/>
              <a:buAutoNum type="arabicPeriod"/>
            </a:pPr>
            <a:r>
              <a:rPr lang="en-US" sz="2400" dirty="0" err="1" smtClean="0"/>
              <a:t>Bocconi</a:t>
            </a:r>
            <a:r>
              <a:rPr lang="en-US" sz="2400" dirty="0" smtClean="0"/>
              <a:t>, S., </a:t>
            </a:r>
            <a:r>
              <a:rPr lang="en-US" sz="2400" dirty="0" err="1" smtClean="0"/>
              <a:t>Kampylis</a:t>
            </a:r>
            <a:r>
              <a:rPr lang="en-US" sz="2400" dirty="0" smtClean="0"/>
              <a:t>, P. G., &amp; </a:t>
            </a:r>
            <a:r>
              <a:rPr lang="en-US" sz="2400" dirty="0" err="1" smtClean="0"/>
              <a:t>Punie</a:t>
            </a:r>
            <a:r>
              <a:rPr lang="en-US" sz="2400" dirty="0" smtClean="0"/>
              <a:t>, Y. (2012). Innovating learning: Key elements for developing creative classrooms in Europe. </a:t>
            </a:r>
            <a:r>
              <a:rPr lang="en-US" sz="2400" i="1" dirty="0" smtClean="0"/>
              <a:t>Luxembourg: Publications Office of the European Union</a:t>
            </a:r>
            <a:r>
              <a:rPr lang="en-US" sz="2400" dirty="0" smtClean="0"/>
              <a:t>.</a:t>
            </a:r>
          </a:p>
          <a:p>
            <a:pPr marL="457200" indent="-457200">
              <a:buFont typeface="+mj-lt"/>
              <a:buAutoNum type="arabicPeriod"/>
            </a:pPr>
            <a:r>
              <a:rPr lang="en-US" sz="2400" dirty="0" smtClean="0"/>
              <a:t>Armstrong, T. (1991). </a:t>
            </a:r>
            <a:r>
              <a:rPr lang="en-US" sz="2400" i="1" dirty="0" smtClean="0"/>
              <a:t>Awakening your child's natural genius: enhancing curiosity, creativity and learning ability</a:t>
            </a:r>
            <a:r>
              <a:rPr lang="en-US" sz="2400" dirty="0" smtClean="0"/>
              <a:t>. Putnam.</a:t>
            </a:r>
            <a:endParaRPr lang="hu-HU" sz="2400" dirty="0" smtClean="0"/>
          </a:p>
          <a:p>
            <a:pPr marL="457200" indent="-457200">
              <a:buFont typeface="+mj-lt"/>
              <a:buAutoNum type="arabicPeriod"/>
            </a:pPr>
            <a:r>
              <a:rPr lang="en-US" sz="2400" dirty="0" smtClean="0"/>
              <a:t>Armstrong, T. (1998). </a:t>
            </a:r>
            <a:r>
              <a:rPr lang="en-US" sz="2400" i="1" dirty="0" smtClean="0"/>
              <a:t>Awakening genius in the classroom</a:t>
            </a:r>
            <a:r>
              <a:rPr lang="en-US" sz="2400" dirty="0" smtClean="0"/>
              <a:t>. ASCD.</a:t>
            </a:r>
            <a:endParaRPr lang="sl-SI" sz="2400" dirty="0" smtClean="0"/>
          </a:p>
          <a:p>
            <a:pPr marL="457200" indent="-457200">
              <a:buFont typeface="+mj-lt"/>
              <a:buAutoNum type="arabicPeriod"/>
            </a:pPr>
            <a:r>
              <a:rPr lang="sl-SI" sz="2400" dirty="0" smtClean="0"/>
              <a:t>Likar, Lorber in sodelavci. Priročnik za mentorje UPI </a:t>
            </a:r>
            <a:r>
              <a:rPr lang="sl-SI" sz="2400" u="sng" dirty="0" smtClean="0">
                <a:hlinkClick r:id="rId4"/>
              </a:rPr>
              <a:t>https://www.researchgate.net/publication/296976099_Prirocnik_za_mentorje</a:t>
            </a:r>
            <a:r>
              <a:rPr lang="sl-SI" sz="2400" dirty="0" smtClean="0"/>
              <a:t> (</a:t>
            </a:r>
            <a:r>
              <a:rPr lang="de-AT" sz="2400" dirty="0" smtClean="0"/>
              <a:t>eine Internetseite aus Slowenien</a:t>
            </a:r>
            <a:r>
              <a:rPr lang="sl-SI" sz="2400" dirty="0" smtClean="0"/>
              <a:t>) </a:t>
            </a:r>
          </a:p>
          <a:p>
            <a:pPr marL="457200" indent="-457200">
              <a:buFont typeface="+mj-lt"/>
              <a:buAutoNum type="arabicPeriod"/>
            </a:pPr>
            <a:r>
              <a:rPr lang="sl-SI" sz="2400" i="1" dirty="0" smtClean="0"/>
              <a:t>Pečjak, Vid in Milan Štrukelj. 2013. Ustvarjam, torej sem. Celovec: Mohorjeva založba. </a:t>
            </a:r>
            <a:r>
              <a:rPr lang="sl-SI" sz="2400" dirty="0" smtClean="0"/>
              <a:t>(</a:t>
            </a:r>
            <a:r>
              <a:rPr lang="sl-SI" sz="2400" dirty="0" err="1" smtClean="0"/>
              <a:t>Slovene</a:t>
            </a:r>
            <a:r>
              <a:rPr lang="sl-SI" sz="2400" dirty="0" smtClean="0"/>
              <a:t> </a:t>
            </a:r>
            <a:r>
              <a:rPr lang="sl-SI" sz="2400" dirty="0" err="1" smtClean="0"/>
              <a:t>source</a:t>
            </a:r>
            <a:r>
              <a:rPr lang="sl-SI" sz="2400" dirty="0" smtClean="0"/>
              <a:t>)</a:t>
            </a:r>
          </a:p>
        </p:txBody>
      </p:sp>
    </p:spTree>
    <p:extLst>
      <p:ext uri="{BB962C8B-B14F-4D97-AF65-F5344CB8AC3E}">
        <p14:creationId xmlns:p14="http://schemas.microsoft.com/office/powerpoint/2010/main" val="32049051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Bibliograph</a:t>
            </a:r>
            <a:r>
              <a:rPr lang="de-AT" dirty="0" err="1" smtClean="0"/>
              <a:t>ie</a:t>
            </a:r>
            <a:endParaRPr lang="en-US" dirty="0"/>
          </a:p>
        </p:txBody>
      </p:sp>
      <p:pic>
        <p:nvPicPr>
          <p:cNvPr id="7" name="Kép 6"/>
          <p:cNvPicPr>
            <a:picLocks noChangeAspect="1"/>
          </p:cNvPicPr>
          <p:nvPr/>
        </p:nvPicPr>
        <p:blipFill rotWithShape="1">
          <a:blip r:embed="rId3"/>
          <a:srcRect r="85412"/>
          <a:stretch/>
        </p:blipFill>
        <p:spPr>
          <a:xfrm>
            <a:off x="11582399" y="3723937"/>
            <a:ext cx="609601" cy="3134063"/>
          </a:xfrm>
          <a:prstGeom prst="rect">
            <a:avLst/>
          </a:prstGeom>
        </p:spPr>
      </p:pic>
      <p:sp>
        <p:nvSpPr>
          <p:cNvPr id="8" name="Szövegdoboz 7"/>
          <p:cNvSpPr txBox="1"/>
          <p:nvPr/>
        </p:nvSpPr>
        <p:spPr>
          <a:xfrm>
            <a:off x="1097280" y="1816473"/>
            <a:ext cx="10058400" cy="3785652"/>
          </a:xfrm>
          <a:prstGeom prst="rect">
            <a:avLst/>
          </a:prstGeom>
          <a:noFill/>
        </p:spPr>
        <p:txBody>
          <a:bodyPr wrap="square" rtlCol="0">
            <a:spAutoFit/>
          </a:bodyPr>
          <a:lstStyle/>
          <a:p>
            <a:pPr marL="457200" lvl="0" indent="-457200">
              <a:buFont typeface="+mj-lt"/>
              <a:buAutoNum type="arabicPeriod" startAt="6"/>
            </a:pPr>
            <a:r>
              <a:rPr lang="en-GB" sz="2400" dirty="0" err="1"/>
              <a:t>Ustvarjalnost</a:t>
            </a:r>
            <a:r>
              <a:rPr lang="en-GB" sz="2400" dirty="0"/>
              <a:t>, </a:t>
            </a:r>
            <a:r>
              <a:rPr lang="en-GB" sz="2400" dirty="0" err="1"/>
              <a:t>podjetnost</a:t>
            </a:r>
            <a:r>
              <a:rPr lang="en-GB" sz="2400" dirty="0"/>
              <a:t> in </a:t>
            </a:r>
            <a:r>
              <a:rPr lang="en-GB" sz="2400" dirty="0" err="1"/>
              <a:t>inovativnost</a:t>
            </a:r>
            <a:r>
              <a:rPr lang="en-GB" sz="2400" dirty="0"/>
              <a:t>: </a:t>
            </a:r>
            <a:r>
              <a:rPr lang="en-GB" sz="2400" dirty="0" err="1"/>
              <a:t>priročnik</a:t>
            </a:r>
            <a:r>
              <a:rPr lang="en-GB" sz="2400" dirty="0"/>
              <a:t> </a:t>
            </a:r>
            <a:r>
              <a:rPr lang="en-GB" sz="2400" dirty="0" err="1"/>
              <a:t>za</a:t>
            </a:r>
            <a:r>
              <a:rPr lang="en-GB" sz="2400" dirty="0"/>
              <a:t> </a:t>
            </a:r>
            <a:r>
              <a:rPr lang="en-GB" sz="2400" dirty="0" err="1"/>
              <a:t>učitelje</a:t>
            </a:r>
            <a:r>
              <a:rPr lang="en-GB" sz="2400" dirty="0"/>
              <a:t> (</a:t>
            </a:r>
            <a:r>
              <a:rPr lang="en-GB" sz="2400" dirty="0" err="1"/>
              <a:t>projekti</a:t>
            </a:r>
            <a:r>
              <a:rPr lang="en-GB" sz="2400" dirty="0"/>
              <a:t> UPI</a:t>
            </a:r>
            <a:r>
              <a:rPr lang="en-GB" sz="2400" dirty="0" smtClean="0"/>
              <a:t>). </a:t>
            </a:r>
            <a:r>
              <a:rPr lang="en-GB" sz="2400" dirty="0" err="1"/>
              <a:t>Vrhovnik</a:t>
            </a:r>
            <a:r>
              <a:rPr lang="en-GB" sz="2400" dirty="0"/>
              <a:t>, B. in </a:t>
            </a:r>
            <a:r>
              <a:rPr lang="en-GB" sz="2400" dirty="0" err="1"/>
              <a:t>ostali</a:t>
            </a:r>
            <a:r>
              <a:rPr lang="en-GB" sz="2400" dirty="0"/>
              <a:t> </a:t>
            </a:r>
            <a:r>
              <a:rPr lang="en-GB" sz="2400" dirty="0" err="1"/>
              <a:t>avtorji</a:t>
            </a:r>
            <a:r>
              <a:rPr lang="en-GB" sz="2400" dirty="0"/>
              <a:t>. 2012. </a:t>
            </a:r>
            <a:r>
              <a:rPr lang="en-GB" sz="2400" dirty="0" err="1"/>
              <a:t>Obrtno-podjetniška</a:t>
            </a:r>
            <a:r>
              <a:rPr lang="en-GB" sz="2400" dirty="0"/>
              <a:t> </a:t>
            </a:r>
            <a:r>
              <a:rPr lang="en-GB" sz="2400" dirty="0" err="1"/>
              <a:t>zbornica</a:t>
            </a:r>
            <a:r>
              <a:rPr lang="en-GB" sz="2400" dirty="0"/>
              <a:t> </a:t>
            </a:r>
            <a:r>
              <a:rPr lang="en-GB" sz="2400" dirty="0" err="1"/>
              <a:t>Slovenije</a:t>
            </a:r>
            <a:r>
              <a:rPr lang="en-GB" sz="2400" dirty="0" smtClean="0"/>
              <a:t>.</a:t>
            </a:r>
            <a:r>
              <a:rPr lang="sl-SI" sz="2400" dirty="0" smtClean="0"/>
              <a:t> (</a:t>
            </a:r>
            <a:r>
              <a:rPr lang="sl-SI" sz="2400" dirty="0" err="1"/>
              <a:t>Slovene</a:t>
            </a:r>
            <a:r>
              <a:rPr lang="sl-SI" sz="2400" dirty="0"/>
              <a:t> </a:t>
            </a:r>
            <a:r>
              <a:rPr lang="sl-SI" sz="2400" dirty="0" err="1"/>
              <a:t>source</a:t>
            </a:r>
            <a:r>
              <a:rPr lang="sl-SI" sz="2400" dirty="0" smtClean="0"/>
              <a:t>)</a:t>
            </a:r>
            <a:endParaRPr lang="sl-SI" sz="2400" dirty="0"/>
          </a:p>
          <a:p>
            <a:pPr marL="457200" lvl="0" indent="-457200">
              <a:buFont typeface="+mj-lt"/>
              <a:buAutoNum type="arabicPeriod" startAt="6"/>
            </a:pPr>
            <a:r>
              <a:rPr lang="sl-SI" sz="2400" dirty="0"/>
              <a:t>Prebudite genija v svojem otroku: Spodbujanje radovednosti, ustvarjalnosti in učnih </a:t>
            </a:r>
            <a:r>
              <a:rPr lang="sl-SI" sz="2400" dirty="0" smtClean="0"/>
              <a:t>sposobnosti. </a:t>
            </a:r>
            <a:r>
              <a:rPr lang="sl-SI" sz="2400" dirty="0"/>
              <a:t>Armstrong, T. 2006. Tržič: Učila </a:t>
            </a:r>
            <a:r>
              <a:rPr lang="sl-SI" sz="2400" dirty="0" smtClean="0"/>
              <a:t> (</a:t>
            </a:r>
            <a:r>
              <a:rPr lang="sl-SI" sz="2400" dirty="0" err="1"/>
              <a:t>Slovene</a:t>
            </a:r>
            <a:r>
              <a:rPr lang="sl-SI" sz="2400" dirty="0"/>
              <a:t> </a:t>
            </a:r>
            <a:r>
              <a:rPr lang="sl-SI" sz="2400" dirty="0" err="1"/>
              <a:t>source</a:t>
            </a:r>
            <a:r>
              <a:rPr lang="sl-SI" sz="2400" dirty="0" smtClean="0"/>
              <a:t>)</a:t>
            </a:r>
            <a:endParaRPr lang="sl-SI" sz="2400" dirty="0"/>
          </a:p>
          <a:p>
            <a:pPr marL="457200" indent="-457200">
              <a:buFont typeface="+mj-lt"/>
              <a:buAutoNum type="arabicPeriod" startAt="6"/>
            </a:pPr>
            <a:r>
              <a:rPr lang="en-GB" sz="2400" dirty="0" err="1"/>
              <a:t>Inovativnost</a:t>
            </a:r>
            <a:r>
              <a:rPr lang="en-GB" sz="2400" dirty="0"/>
              <a:t> v </a:t>
            </a:r>
            <a:r>
              <a:rPr lang="en-GB" sz="2400" dirty="0" err="1"/>
              <a:t>šoli</a:t>
            </a:r>
            <a:r>
              <a:rPr lang="en-GB" sz="2400" dirty="0"/>
              <a:t>: Od </a:t>
            </a:r>
            <a:r>
              <a:rPr lang="en-GB" sz="2400" dirty="0" err="1"/>
              <a:t>ustvarjalnega</a:t>
            </a:r>
            <a:r>
              <a:rPr lang="en-GB" sz="2400" dirty="0"/>
              <a:t> </a:t>
            </a:r>
            <a:r>
              <a:rPr lang="en-GB" sz="2400" dirty="0" err="1"/>
              <a:t>poučevanja</a:t>
            </a:r>
            <a:r>
              <a:rPr lang="en-GB" sz="2400" dirty="0"/>
              <a:t> do </a:t>
            </a:r>
            <a:r>
              <a:rPr lang="en-GB" sz="2400" dirty="0" err="1"/>
              <a:t>inovativnosti</a:t>
            </a:r>
            <a:r>
              <a:rPr lang="en-GB" sz="2400" dirty="0"/>
              <a:t> in </a:t>
            </a:r>
            <a:r>
              <a:rPr lang="en-GB" sz="2400" dirty="0" err="1" smtClean="0"/>
              <a:t>podjetnosti</a:t>
            </a:r>
            <a:r>
              <a:rPr lang="en-GB" sz="2400" dirty="0" smtClean="0"/>
              <a:t>. </a:t>
            </a:r>
            <a:r>
              <a:rPr lang="en-GB" sz="2400" dirty="0"/>
              <a:t>Likar, B. in FATUR, P. 2004. Ljubljana: </a:t>
            </a:r>
            <a:r>
              <a:rPr lang="en-GB" sz="2400" dirty="0" err="1"/>
              <a:t>Inštitut</a:t>
            </a:r>
            <a:r>
              <a:rPr lang="en-GB" sz="2400" dirty="0"/>
              <a:t> </a:t>
            </a:r>
            <a:r>
              <a:rPr lang="en-GB" sz="2400" dirty="0" err="1"/>
              <a:t>za</a:t>
            </a:r>
            <a:r>
              <a:rPr lang="en-GB" sz="2400" dirty="0"/>
              <a:t> </a:t>
            </a:r>
            <a:r>
              <a:rPr lang="en-GB" sz="2400" dirty="0" err="1"/>
              <a:t>inovativnost</a:t>
            </a:r>
            <a:r>
              <a:rPr lang="en-GB" sz="2400" dirty="0"/>
              <a:t> in </a:t>
            </a:r>
            <a:r>
              <a:rPr lang="en-GB" sz="2400" dirty="0" err="1"/>
              <a:t>tehnologijo</a:t>
            </a:r>
            <a:r>
              <a:rPr lang="en-GB" sz="2400" dirty="0"/>
              <a:t> - Korona plus</a:t>
            </a:r>
            <a:r>
              <a:rPr lang="sl-SI" sz="2400" dirty="0"/>
              <a:t> </a:t>
            </a:r>
            <a:r>
              <a:rPr lang="sl-SI" sz="2400" dirty="0" smtClean="0"/>
              <a:t>(</a:t>
            </a:r>
            <a:r>
              <a:rPr lang="sl-SI" sz="2400" dirty="0" err="1"/>
              <a:t>Slovene</a:t>
            </a:r>
            <a:r>
              <a:rPr lang="sl-SI" sz="2400" dirty="0"/>
              <a:t> </a:t>
            </a:r>
            <a:r>
              <a:rPr lang="sl-SI" sz="2400" dirty="0" err="1"/>
              <a:t>source</a:t>
            </a:r>
            <a:r>
              <a:rPr lang="sl-SI" sz="2400" dirty="0" smtClean="0"/>
              <a:t>)</a:t>
            </a:r>
            <a:endParaRPr lang="sl-SI" sz="2400" dirty="0"/>
          </a:p>
          <a:p>
            <a:pPr marL="457200" lvl="0" indent="-457200">
              <a:buFont typeface="+mj-lt"/>
              <a:buAutoNum type="arabicPeriod" startAt="6"/>
            </a:pPr>
            <a:r>
              <a:rPr lang="en-GB" sz="2400" dirty="0" err="1"/>
              <a:t>Poti</a:t>
            </a:r>
            <a:r>
              <a:rPr lang="en-GB" sz="2400" dirty="0"/>
              <a:t> do </a:t>
            </a:r>
            <a:r>
              <a:rPr lang="en-GB" sz="2400" dirty="0" err="1"/>
              <a:t>novih</a:t>
            </a:r>
            <a:r>
              <a:rPr lang="en-GB" sz="2400" dirty="0"/>
              <a:t> </a:t>
            </a:r>
            <a:r>
              <a:rPr lang="en-GB" sz="2400" dirty="0" err="1"/>
              <a:t>idej</a:t>
            </a:r>
            <a:r>
              <a:rPr lang="en-GB" sz="2400" dirty="0"/>
              <a:t>: </a:t>
            </a:r>
            <a:r>
              <a:rPr lang="en-GB" sz="2400" dirty="0" err="1"/>
              <a:t>Tehnike</a:t>
            </a:r>
            <a:r>
              <a:rPr lang="en-GB" sz="2400" dirty="0"/>
              <a:t> </a:t>
            </a:r>
            <a:r>
              <a:rPr lang="en-GB" sz="2400" dirty="0" err="1"/>
              <a:t>kreativnega</a:t>
            </a:r>
            <a:r>
              <a:rPr lang="en-GB" sz="2400" dirty="0"/>
              <a:t> </a:t>
            </a:r>
            <a:r>
              <a:rPr lang="en-GB" sz="2400" dirty="0" err="1" smtClean="0"/>
              <a:t>mišljenja</a:t>
            </a:r>
            <a:r>
              <a:rPr lang="en-GB" sz="2400" dirty="0" smtClean="0"/>
              <a:t>. </a:t>
            </a:r>
            <a:r>
              <a:rPr lang="en-GB" sz="2400" dirty="0" err="1"/>
              <a:t>Pečjak</a:t>
            </a:r>
            <a:r>
              <a:rPr lang="en-GB" sz="2400" dirty="0"/>
              <a:t>, V. 2001. Ljubljana: New Moment d.o.o</a:t>
            </a:r>
            <a:r>
              <a:rPr lang="en-GB" sz="2400" dirty="0" smtClean="0"/>
              <a:t>.</a:t>
            </a:r>
            <a:r>
              <a:rPr lang="sl-SI" sz="2400" dirty="0" smtClean="0"/>
              <a:t> (</a:t>
            </a:r>
            <a:r>
              <a:rPr lang="sl-SI" sz="2400" dirty="0" err="1"/>
              <a:t>Slovene</a:t>
            </a:r>
            <a:r>
              <a:rPr lang="sl-SI" sz="2400" dirty="0"/>
              <a:t> </a:t>
            </a:r>
            <a:r>
              <a:rPr lang="sl-SI" sz="2400" dirty="0" err="1"/>
              <a:t>source</a:t>
            </a:r>
            <a:r>
              <a:rPr lang="sl-SI" sz="2400" dirty="0" smtClean="0"/>
              <a:t>)</a:t>
            </a:r>
            <a:endParaRPr lang="sl-SI" sz="2400" dirty="0"/>
          </a:p>
        </p:txBody>
      </p:sp>
    </p:spTree>
    <p:extLst>
      <p:ext uri="{BB962C8B-B14F-4D97-AF65-F5344CB8AC3E}">
        <p14:creationId xmlns:p14="http://schemas.microsoft.com/office/powerpoint/2010/main" val="44872274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smtClean="0"/>
              <a:t>Nützliche Internetseiten</a:t>
            </a:r>
            <a:endParaRPr lang="en-US" dirty="0"/>
          </a:p>
        </p:txBody>
      </p:sp>
      <p:pic>
        <p:nvPicPr>
          <p:cNvPr id="7" name="Kép 6"/>
          <p:cNvPicPr>
            <a:picLocks noChangeAspect="1"/>
          </p:cNvPicPr>
          <p:nvPr/>
        </p:nvPicPr>
        <p:blipFill rotWithShape="1">
          <a:blip r:embed="rId3"/>
          <a:srcRect r="85412"/>
          <a:stretch/>
        </p:blipFill>
        <p:spPr>
          <a:xfrm>
            <a:off x="11582399" y="3723937"/>
            <a:ext cx="609601" cy="3134063"/>
          </a:xfrm>
          <a:prstGeom prst="rect">
            <a:avLst/>
          </a:prstGeom>
        </p:spPr>
      </p:pic>
      <p:sp>
        <p:nvSpPr>
          <p:cNvPr id="8" name="Szövegdoboz 7"/>
          <p:cNvSpPr txBox="1"/>
          <p:nvPr/>
        </p:nvSpPr>
        <p:spPr>
          <a:xfrm>
            <a:off x="1214188" y="2114000"/>
            <a:ext cx="9941492" cy="4154984"/>
          </a:xfrm>
          <a:prstGeom prst="rect">
            <a:avLst/>
          </a:prstGeom>
          <a:noFill/>
        </p:spPr>
        <p:txBody>
          <a:bodyPr wrap="square" rtlCol="0">
            <a:spAutoFit/>
          </a:bodyPr>
          <a:lstStyle/>
          <a:p>
            <a:pPr marL="447675" indent="-447675">
              <a:buFont typeface="+mj-lt"/>
              <a:buAutoNum type="arabicPeriod"/>
            </a:pPr>
            <a:r>
              <a:rPr lang="en-US" sz="2400" dirty="0" err="1" smtClean="0"/>
              <a:t>Scientix</a:t>
            </a:r>
            <a:r>
              <a:rPr lang="en-US" sz="2400" dirty="0" smtClean="0"/>
              <a:t>. Die </a:t>
            </a:r>
            <a:r>
              <a:rPr lang="en-US" sz="2400" dirty="0" err="1" smtClean="0"/>
              <a:t>Scientix</a:t>
            </a:r>
            <a:r>
              <a:rPr lang="en-US" sz="2400" dirty="0" smtClean="0"/>
              <a:t> </a:t>
            </a:r>
            <a:r>
              <a:rPr lang="en-US" sz="2400" dirty="0" err="1" smtClean="0"/>
              <a:t>Gruppe</a:t>
            </a:r>
            <a:r>
              <a:rPr lang="en-US" sz="2400" dirty="0" smtClean="0"/>
              <a:t> </a:t>
            </a:r>
            <a:r>
              <a:rPr lang="en-US" sz="2400" dirty="0" err="1" smtClean="0"/>
              <a:t>ist</a:t>
            </a:r>
            <a:r>
              <a:rPr lang="en-US" sz="2400" dirty="0" smtClean="0"/>
              <a:t> </a:t>
            </a:r>
            <a:r>
              <a:rPr lang="en-US" sz="2400" dirty="0" err="1" smtClean="0"/>
              <a:t>eine</a:t>
            </a:r>
            <a:r>
              <a:rPr lang="en-US" sz="2400" dirty="0" smtClean="0"/>
              <a:t> </a:t>
            </a:r>
            <a:r>
              <a:rPr lang="en-US" sz="2400" dirty="0" err="1" smtClean="0"/>
              <a:t>Plattform</a:t>
            </a:r>
            <a:r>
              <a:rPr lang="en-US" sz="2400" dirty="0" smtClean="0"/>
              <a:t> </a:t>
            </a:r>
            <a:r>
              <a:rPr lang="en-US" sz="2400" dirty="0" err="1" smtClean="0"/>
              <a:t>für</a:t>
            </a:r>
            <a:r>
              <a:rPr lang="en-US" sz="2400" dirty="0" smtClean="0"/>
              <a:t>  </a:t>
            </a:r>
            <a:r>
              <a:rPr lang="en-US" sz="2400" dirty="0" err="1" smtClean="0"/>
              <a:t>Scientix</a:t>
            </a:r>
            <a:r>
              <a:rPr lang="en-US" sz="2400" dirty="0" smtClean="0"/>
              <a:t> </a:t>
            </a:r>
            <a:r>
              <a:rPr lang="en-US" sz="2400" dirty="0" err="1" smtClean="0"/>
              <a:t>Nutzer</a:t>
            </a:r>
            <a:r>
              <a:rPr lang="en-US" sz="2400" dirty="0" smtClean="0"/>
              <a:t>, die </a:t>
            </a:r>
            <a:r>
              <a:rPr lang="en-US" sz="2400" dirty="0" err="1" smtClean="0"/>
              <a:t>ihnen</a:t>
            </a:r>
            <a:r>
              <a:rPr lang="en-US" sz="2400" dirty="0" smtClean="0"/>
              <a:t> </a:t>
            </a:r>
            <a:r>
              <a:rPr lang="en-US" sz="2400" dirty="0" err="1" smtClean="0"/>
              <a:t>erlaubt</a:t>
            </a:r>
            <a:r>
              <a:rPr lang="en-US" sz="2400" dirty="0" smtClean="0"/>
              <a:t>, </a:t>
            </a:r>
            <a:r>
              <a:rPr lang="en-US" sz="2400" dirty="0" err="1" smtClean="0"/>
              <a:t>zu</a:t>
            </a:r>
            <a:r>
              <a:rPr lang="en-US" sz="2400" dirty="0" smtClean="0"/>
              <a:t> </a:t>
            </a:r>
            <a:r>
              <a:rPr lang="en-US" sz="2400" dirty="0" err="1" smtClean="0"/>
              <a:t>netzwerken</a:t>
            </a:r>
            <a:r>
              <a:rPr lang="en-US" sz="2400" dirty="0" smtClean="0"/>
              <a:t>, </a:t>
            </a:r>
            <a:r>
              <a:rPr lang="en-US" sz="2400" dirty="0" err="1" smtClean="0"/>
              <a:t>Erfahrungen</a:t>
            </a:r>
            <a:r>
              <a:rPr lang="en-US" sz="2400" dirty="0" smtClean="0"/>
              <a:t> und </a:t>
            </a:r>
            <a:r>
              <a:rPr lang="en-US" sz="2400" dirty="0" err="1" smtClean="0"/>
              <a:t>Ideen</a:t>
            </a:r>
            <a:r>
              <a:rPr lang="en-US" sz="2400" dirty="0" smtClean="0"/>
              <a:t> </a:t>
            </a:r>
            <a:r>
              <a:rPr lang="en-US" sz="2400" dirty="0" err="1" smtClean="0"/>
              <a:t>zu</a:t>
            </a:r>
            <a:r>
              <a:rPr lang="en-US" sz="2400" dirty="0" smtClean="0"/>
              <a:t> </a:t>
            </a:r>
            <a:r>
              <a:rPr lang="en-US" sz="2400" dirty="0" err="1" smtClean="0"/>
              <a:t>teilen</a:t>
            </a:r>
            <a:r>
              <a:rPr lang="en-US" sz="2400" dirty="0" smtClean="0"/>
              <a:t>, </a:t>
            </a:r>
            <a:r>
              <a:rPr lang="en-US" sz="2400" dirty="0" err="1" smtClean="0"/>
              <a:t>sowie</a:t>
            </a:r>
            <a:r>
              <a:rPr lang="en-US" sz="2400" dirty="0" smtClean="0"/>
              <a:t> </a:t>
            </a:r>
            <a:r>
              <a:rPr lang="en-US" sz="2400" dirty="0" err="1" smtClean="0"/>
              <a:t>Projekte</a:t>
            </a:r>
            <a:r>
              <a:rPr lang="en-US" sz="2400" dirty="0" smtClean="0"/>
              <a:t> </a:t>
            </a:r>
            <a:r>
              <a:rPr lang="en-US" sz="2400" dirty="0" err="1" smtClean="0"/>
              <a:t>zu</a:t>
            </a:r>
            <a:r>
              <a:rPr lang="en-US" sz="2400" dirty="0" smtClean="0"/>
              <a:t> </a:t>
            </a:r>
            <a:r>
              <a:rPr lang="en-US" sz="2400" dirty="0" err="1" smtClean="0"/>
              <a:t>diskutieren</a:t>
            </a:r>
            <a:r>
              <a:rPr lang="en-US" sz="2400" dirty="0" smtClean="0"/>
              <a:t>.  </a:t>
            </a:r>
            <a:r>
              <a:rPr lang="en-US" sz="2400" dirty="0" smtClean="0">
                <a:hlinkClick r:id="rId4"/>
              </a:rPr>
              <a:t>http://www.scientix.eu/</a:t>
            </a:r>
            <a:r>
              <a:rPr lang="sl-SI" sz="2400" dirty="0" smtClean="0"/>
              <a:t> </a:t>
            </a:r>
            <a:r>
              <a:rPr lang="en-US" sz="2400" dirty="0" smtClean="0"/>
              <a:t>  </a:t>
            </a:r>
          </a:p>
          <a:p>
            <a:pPr marL="447675" indent="-447675">
              <a:buFont typeface="+mj-lt"/>
              <a:buAutoNum type="arabicPeriod"/>
            </a:pPr>
            <a:r>
              <a:rPr lang="en-US" sz="2400" dirty="0" smtClean="0"/>
              <a:t>BBC </a:t>
            </a:r>
            <a:r>
              <a:rPr lang="en-US" sz="2400" dirty="0" err="1" smtClean="0"/>
              <a:t>Schule</a:t>
            </a:r>
            <a:r>
              <a:rPr lang="en-US" sz="2400" dirty="0" smtClean="0"/>
              <a:t> – </a:t>
            </a:r>
            <a:r>
              <a:rPr lang="en-US" sz="2400" dirty="0" err="1" smtClean="0"/>
              <a:t>Experimente</a:t>
            </a:r>
            <a:r>
              <a:rPr lang="en-US" sz="2400" dirty="0" smtClean="0"/>
              <a:t> Online. </a:t>
            </a:r>
            <a:r>
              <a:rPr lang="en-US" sz="2400" dirty="0" smtClean="0">
                <a:hlinkClick r:id="rId5"/>
              </a:rPr>
              <a:t>http://www.bbc.co.uk/schools/scienceclips/index_flash.shtml</a:t>
            </a:r>
            <a:r>
              <a:rPr lang="sl-SI" sz="2400" dirty="0" smtClean="0"/>
              <a:t> </a:t>
            </a:r>
            <a:r>
              <a:rPr lang="en-US" sz="2400" dirty="0" smtClean="0"/>
              <a:t> </a:t>
            </a:r>
            <a:r>
              <a:rPr lang="sl-SI" sz="2400" dirty="0" err="1" smtClean="0"/>
              <a:t>and</a:t>
            </a:r>
            <a:r>
              <a:rPr lang="sl-SI" sz="2400" dirty="0" smtClean="0"/>
              <a:t> </a:t>
            </a:r>
            <a:r>
              <a:rPr lang="en-US" sz="2400" dirty="0" smtClean="0">
                <a:hlinkClick r:id="rId6"/>
              </a:rPr>
              <a:t>http://www.bbc.co.uk/education/highlights</a:t>
            </a:r>
            <a:r>
              <a:rPr lang="sl-SI" sz="2400" dirty="0" smtClean="0"/>
              <a:t> </a:t>
            </a:r>
            <a:r>
              <a:rPr lang="en-US" sz="2400" dirty="0" smtClean="0"/>
              <a:t> </a:t>
            </a:r>
          </a:p>
          <a:p>
            <a:pPr marL="447675" indent="-447675">
              <a:buFont typeface="+mj-lt"/>
              <a:buAutoNum type="arabicPeriod"/>
            </a:pPr>
            <a:r>
              <a:rPr lang="en-US" sz="2400" dirty="0" smtClean="0"/>
              <a:t>European </a:t>
            </a:r>
            <a:r>
              <a:rPr lang="en-US" sz="2400" dirty="0" err="1" smtClean="0"/>
              <a:t>Schoolnet</a:t>
            </a:r>
            <a:r>
              <a:rPr lang="sl-SI" sz="2400" dirty="0" smtClean="0"/>
              <a:t>. </a:t>
            </a:r>
            <a:r>
              <a:rPr lang="de-AT" sz="2400" dirty="0" smtClean="0"/>
              <a:t>Das </a:t>
            </a:r>
            <a:r>
              <a:rPr lang="en-US" sz="2400" dirty="0" smtClean="0"/>
              <a:t>European </a:t>
            </a:r>
            <a:r>
              <a:rPr lang="en-US" sz="2400" dirty="0" err="1" smtClean="0"/>
              <a:t>Schoolnet</a:t>
            </a:r>
            <a:r>
              <a:rPr lang="en-US" sz="2400" dirty="0" smtClean="0"/>
              <a:t> </a:t>
            </a:r>
            <a:r>
              <a:rPr lang="en-US" sz="2400" dirty="0" err="1" smtClean="0"/>
              <a:t>bietet</a:t>
            </a:r>
            <a:r>
              <a:rPr lang="en-US" sz="2400" dirty="0" smtClean="0"/>
              <a:t> </a:t>
            </a:r>
            <a:r>
              <a:rPr lang="en-US" sz="2400" dirty="0" err="1" smtClean="0"/>
              <a:t>dem</a:t>
            </a:r>
            <a:r>
              <a:rPr lang="en-US" sz="2400" dirty="0" smtClean="0"/>
              <a:t> Lehrer/der </a:t>
            </a:r>
            <a:r>
              <a:rPr lang="en-US" sz="2400" dirty="0" err="1" smtClean="0"/>
              <a:t>Lehrerin</a:t>
            </a:r>
            <a:r>
              <a:rPr lang="en-US" sz="2400" dirty="0" smtClean="0"/>
              <a:t> Training in den STEM-</a:t>
            </a:r>
            <a:r>
              <a:rPr lang="en-US" sz="2400" dirty="0" err="1" smtClean="0"/>
              <a:t>Fächern</a:t>
            </a:r>
            <a:r>
              <a:rPr lang="en-US" sz="2400" dirty="0" smtClean="0"/>
              <a:t>. </a:t>
            </a:r>
            <a:r>
              <a:rPr lang="sl-SI" sz="2400" dirty="0" smtClean="0"/>
              <a:t> </a:t>
            </a:r>
            <a:r>
              <a:rPr lang="en-US" sz="2400" dirty="0" smtClean="0">
                <a:hlinkClick r:id="rId7"/>
              </a:rPr>
              <a:t>http://www.europeanschoolnetacademy.eu/web/innovative-practices-for-engaging-stem-teaching-ii</a:t>
            </a:r>
            <a:r>
              <a:rPr lang="sl-SI" sz="2400" dirty="0" smtClean="0"/>
              <a:t> </a:t>
            </a:r>
            <a:r>
              <a:rPr lang="en-US" sz="2400" dirty="0" smtClean="0"/>
              <a:t> </a:t>
            </a:r>
            <a:endParaRPr lang="sl-SI" sz="2400" dirty="0" smtClean="0"/>
          </a:p>
          <a:p>
            <a:pPr marL="447675" indent="-447675"/>
            <a:endParaRPr lang="sl-SI" sz="2400" dirty="0" smtClean="0">
              <a:hlinkClick r:id="rId8"/>
            </a:endParaRPr>
          </a:p>
        </p:txBody>
      </p:sp>
    </p:spTree>
    <p:extLst>
      <p:ext uri="{BB962C8B-B14F-4D97-AF65-F5344CB8AC3E}">
        <p14:creationId xmlns:p14="http://schemas.microsoft.com/office/powerpoint/2010/main" val="38636684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smtClean="0"/>
              <a:t>Nützliche Internetseiten</a:t>
            </a:r>
            <a:endParaRPr lang="en-US" dirty="0"/>
          </a:p>
        </p:txBody>
      </p:sp>
      <p:pic>
        <p:nvPicPr>
          <p:cNvPr id="7" name="Kép 6"/>
          <p:cNvPicPr>
            <a:picLocks noChangeAspect="1"/>
          </p:cNvPicPr>
          <p:nvPr/>
        </p:nvPicPr>
        <p:blipFill rotWithShape="1">
          <a:blip r:embed="rId3"/>
          <a:srcRect r="85412"/>
          <a:stretch/>
        </p:blipFill>
        <p:spPr>
          <a:xfrm>
            <a:off x="11582399" y="3723937"/>
            <a:ext cx="609601" cy="3134063"/>
          </a:xfrm>
          <a:prstGeom prst="rect">
            <a:avLst/>
          </a:prstGeom>
        </p:spPr>
      </p:pic>
      <p:sp>
        <p:nvSpPr>
          <p:cNvPr id="8" name="Szövegdoboz 7"/>
          <p:cNvSpPr txBox="1"/>
          <p:nvPr/>
        </p:nvSpPr>
        <p:spPr>
          <a:xfrm>
            <a:off x="1214188" y="2114000"/>
            <a:ext cx="9941492" cy="4524315"/>
          </a:xfrm>
          <a:prstGeom prst="rect">
            <a:avLst/>
          </a:prstGeom>
          <a:noFill/>
        </p:spPr>
        <p:txBody>
          <a:bodyPr wrap="square" rtlCol="0">
            <a:spAutoFit/>
          </a:bodyPr>
          <a:lstStyle/>
          <a:p>
            <a:pPr marL="457200" indent="-457200">
              <a:spcBef>
                <a:spcPts val="0"/>
              </a:spcBef>
              <a:spcAft>
                <a:spcPts val="0"/>
              </a:spcAft>
              <a:buFont typeface="+mj-lt"/>
              <a:buAutoNum type="arabicPeriod" startAt="5"/>
            </a:pPr>
            <a:r>
              <a:rPr lang="sl-SI" sz="2400" dirty="0" smtClean="0"/>
              <a:t>SOS šola. </a:t>
            </a:r>
            <a:r>
              <a:rPr lang="sl-SI" sz="2400" dirty="0" smtClean="0">
                <a:hlinkClick r:id="rId4"/>
              </a:rPr>
              <a:t>http://www.sos-sola.si/</a:t>
            </a:r>
            <a:r>
              <a:rPr lang="sl-SI" sz="2400" dirty="0" smtClean="0"/>
              <a:t> (</a:t>
            </a:r>
            <a:r>
              <a:rPr lang="de-AT" sz="2400" dirty="0" smtClean="0"/>
              <a:t>Eine Internetseite aus Slowenien).</a:t>
            </a:r>
            <a:r>
              <a:rPr lang="sl-SI" sz="2400" dirty="0" smtClean="0"/>
              <a:t> </a:t>
            </a:r>
          </a:p>
          <a:p>
            <a:pPr marL="457200" indent="-457200">
              <a:spcBef>
                <a:spcPts val="0"/>
              </a:spcBef>
              <a:spcAft>
                <a:spcPts val="0"/>
              </a:spcAft>
              <a:buFont typeface="+mj-lt"/>
              <a:buAutoNum type="arabicPeriod" startAt="5"/>
            </a:pPr>
            <a:r>
              <a:rPr lang="en-GB" sz="2400" i="1" dirty="0" smtClean="0"/>
              <a:t>Learning Resource Exchange</a:t>
            </a:r>
            <a:r>
              <a:rPr lang="sl-SI" sz="2400" i="1" dirty="0" smtClean="0"/>
              <a:t>. </a:t>
            </a:r>
            <a:r>
              <a:rPr lang="en-GB" sz="2400" i="1" u="sng" dirty="0" smtClean="0">
                <a:hlinkClick r:id="rId5"/>
              </a:rPr>
              <a:t>http://lreforschools.eun.org/web/guest</a:t>
            </a:r>
            <a:endParaRPr lang="sl-SI" sz="2400" dirty="0" smtClean="0"/>
          </a:p>
          <a:p>
            <a:pPr marL="457200" indent="-457200">
              <a:spcBef>
                <a:spcPts val="0"/>
              </a:spcBef>
              <a:spcAft>
                <a:spcPts val="0"/>
              </a:spcAft>
              <a:buFont typeface="+mj-lt"/>
              <a:buAutoNum type="arabicPeriod" startAt="5"/>
            </a:pPr>
            <a:r>
              <a:rPr lang="en-GB" sz="2400" i="1" dirty="0" smtClean="0"/>
              <a:t>Open Learn</a:t>
            </a:r>
            <a:r>
              <a:rPr lang="sl-SI" sz="2400" i="1" dirty="0" smtClean="0"/>
              <a:t>. </a:t>
            </a:r>
            <a:r>
              <a:rPr lang="en-GB" sz="2400" i="1" u="sng" dirty="0" smtClean="0">
                <a:hlinkClick r:id="rId6"/>
              </a:rPr>
              <a:t>http://www.open.edu/openlearn/education</a:t>
            </a:r>
            <a:endParaRPr lang="sl-SI" sz="2400" dirty="0" smtClean="0"/>
          </a:p>
          <a:p>
            <a:pPr marL="457200" indent="-457200">
              <a:buFont typeface="+mj-lt"/>
              <a:buAutoNum type="arabicPeriod" startAt="5"/>
            </a:pPr>
            <a:r>
              <a:rPr lang="sl-SI" sz="2400" dirty="0" err="1" smtClean="0"/>
              <a:t>Etwinning</a:t>
            </a:r>
            <a:r>
              <a:rPr lang="sl-SI" sz="2400" dirty="0" smtClean="0"/>
              <a:t>. </a:t>
            </a:r>
            <a:r>
              <a:rPr lang="en-US" sz="2400" dirty="0" smtClean="0">
                <a:hlinkClick r:id="rId7"/>
              </a:rPr>
              <a:t>https://www.etwinning.net/hu/pub/index.htm</a:t>
            </a:r>
            <a:r>
              <a:rPr lang="en-US" sz="2400" dirty="0" smtClean="0"/>
              <a:t> </a:t>
            </a:r>
            <a:endParaRPr lang="hu-HU" sz="2400" dirty="0" smtClean="0"/>
          </a:p>
          <a:p>
            <a:pPr marL="457200" indent="-457200">
              <a:spcBef>
                <a:spcPts val="0"/>
              </a:spcBef>
              <a:spcAft>
                <a:spcPts val="0"/>
              </a:spcAft>
              <a:buFont typeface="+mj-lt"/>
              <a:buAutoNum type="arabicPeriod" startAt="5"/>
            </a:pPr>
            <a:r>
              <a:rPr lang="sl-SI" sz="2400" dirty="0" err="1" smtClean="0">
                <a:solidFill>
                  <a:srgbClr val="404040"/>
                </a:solidFill>
              </a:rPr>
              <a:t>Syuareheadteachers</a:t>
            </a:r>
            <a:r>
              <a:rPr lang="sl-SI" sz="2400" dirty="0" smtClean="0">
                <a:solidFill>
                  <a:srgbClr val="404040"/>
                </a:solidFill>
              </a:rPr>
              <a:t>. </a:t>
            </a:r>
          </a:p>
          <a:p>
            <a:pPr marL="914400" lvl="1" indent="-457200"/>
            <a:r>
              <a:rPr lang="en-GB" sz="2400" dirty="0" smtClean="0">
                <a:hlinkClick r:id="rId8"/>
              </a:rPr>
              <a:t>http://squareheadteachers.com/category/science/</a:t>
            </a:r>
            <a:endParaRPr lang="sl-SI" sz="2400" dirty="0" smtClean="0"/>
          </a:p>
          <a:p>
            <a:pPr marL="914400" lvl="1" indent="-457200"/>
            <a:r>
              <a:rPr lang="sl-SI" sz="2400" dirty="0" smtClean="0">
                <a:hlinkClick r:id="rId9"/>
              </a:rPr>
              <a:t>http://www.youtube.com/watch?v=ooWuoD4gOcc&amp;feature=youtu.be</a:t>
            </a:r>
            <a:r>
              <a:rPr lang="sl-SI" sz="2400" dirty="0" smtClean="0"/>
              <a:t> </a:t>
            </a:r>
            <a:endParaRPr lang="en-GB" sz="2400" dirty="0" smtClean="0"/>
          </a:p>
          <a:p>
            <a:pPr marL="914400" lvl="1" indent="-457200"/>
            <a:r>
              <a:rPr lang="en-US" sz="2400" dirty="0" smtClean="0">
                <a:hlinkClick r:id="rId7"/>
              </a:rPr>
              <a:t>https</a:t>
            </a:r>
            <a:r>
              <a:rPr lang="en-US" sz="2400" dirty="0">
                <a:hlinkClick r:id="rId7"/>
              </a:rPr>
              <a:t>://www.etwinning.net/hu/pub/index.htm</a:t>
            </a:r>
            <a:r>
              <a:rPr lang="en-US" sz="2400" dirty="0"/>
              <a:t> </a:t>
            </a:r>
            <a:endParaRPr lang="sl-SI" sz="2400" dirty="0" smtClean="0"/>
          </a:p>
          <a:p>
            <a:pPr marL="457200" indent="-457200">
              <a:buFont typeface="+mj-lt"/>
              <a:buAutoNum type="arabicPeriod" startAt="10"/>
            </a:pPr>
            <a:r>
              <a:rPr lang="sl-SI" sz="2400" dirty="0" smtClean="0"/>
              <a:t>Inovativnost.</a:t>
            </a:r>
            <a:r>
              <a:rPr lang="sl-SI" sz="2400" dirty="0" smtClean="0">
                <a:solidFill>
                  <a:srgbClr val="404040"/>
                </a:solidFill>
              </a:rPr>
              <a:t> </a:t>
            </a:r>
            <a:r>
              <a:rPr lang="sl-SI" sz="2400" dirty="0" smtClean="0">
                <a:hlinkClick r:id="rId10"/>
              </a:rPr>
              <a:t>http://www.inovativnost.net</a:t>
            </a:r>
            <a:r>
              <a:rPr lang="sl-SI" sz="2400" dirty="0" smtClean="0"/>
              <a:t> </a:t>
            </a:r>
            <a:endParaRPr lang="hu-HU" sz="2400" dirty="0" smtClean="0"/>
          </a:p>
          <a:p>
            <a:pPr marL="914400" lvl="1" indent="-457200"/>
            <a:endParaRPr lang="sl-SI" sz="2400" dirty="0" smtClean="0"/>
          </a:p>
          <a:p>
            <a:pPr marL="914400" lvl="1" indent="-457200"/>
            <a:endParaRPr lang="sl-SI" sz="2400" dirty="0" smtClean="0"/>
          </a:p>
          <a:p>
            <a:pPr marL="457200" indent="-457200"/>
            <a:endParaRPr lang="hu-HU" sz="2400" dirty="0"/>
          </a:p>
        </p:txBody>
      </p:sp>
    </p:spTree>
    <p:extLst>
      <p:ext uri="{BB962C8B-B14F-4D97-AF65-F5344CB8AC3E}">
        <p14:creationId xmlns:p14="http://schemas.microsoft.com/office/powerpoint/2010/main" val="38636684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0600" y="731520"/>
            <a:ext cx="6492240" cy="1384196"/>
          </a:xfrm>
        </p:spPr>
        <p:txBody>
          <a:bodyPr>
            <a:normAutofit lnSpcReduction="10000"/>
          </a:bodyPr>
          <a:lstStyle/>
          <a:p>
            <a:r>
              <a:rPr lang="de-AT" dirty="0"/>
              <a:t>Diese Materialien wurden beim </a:t>
            </a:r>
            <a:r>
              <a:rPr lang="hu-HU" dirty="0"/>
              <a:t>InnoTeach Proje</a:t>
            </a:r>
            <a:r>
              <a:rPr lang="de-AT" dirty="0"/>
              <a:t>k</a:t>
            </a:r>
            <a:r>
              <a:rPr lang="hu-HU" dirty="0"/>
              <a:t>t</a:t>
            </a:r>
            <a:r>
              <a:rPr lang="de-AT" dirty="0" err="1"/>
              <a:t>training</a:t>
            </a:r>
            <a:r>
              <a:rPr lang="hu-HU" dirty="0"/>
              <a:t> C1 </a:t>
            </a:r>
            <a:r>
              <a:rPr lang="de-AT" dirty="0"/>
              <a:t>am </a:t>
            </a:r>
            <a:r>
              <a:rPr lang="hu-HU" dirty="0"/>
              <a:t>12 Jul</a:t>
            </a:r>
            <a:r>
              <a:rPr lang="de-AT" dirty="0"/>
              <a:t>i</a:t>
            </a:r>
            <a:r>
              <a:rPr lang="hu-HU" dirty="0"/>
              <a:t> 2017 </a:t>
            </a:r>
            <a:r>
              <a:rPr lang="de-AT" dirty="0"/>
              <a:t>in </a:t>
            </a:r>
            <a:r>
              <a:rPr lang="hu-HU" dirty="0"/>
              <a:t>Budapest</a:t>
            </a:r>
            <a:r>
              <a:rPr lang="de-AT" dirty="0"/>
              <a:t> vorgestellt.</a:t>
            </a:r>
            <a:endParaRPr lang="hu-HU" dirty="0"/>
          </a:p>
          <a:p>
            <a:r>
              <a:rPr lang="de-AT" dirty="0"/>
              <a:t>Der gesamte Inhalt der Trainingsunterlagen ist</a:t>
            </a:r>
            <a:r>
              <a:rPr lang="hu-HU" dirty="0"/>
              <a:t> Copyrighted / Creative Commons / free / etc.</a:t>
            </a:r>
          </a:p>
          <a:p>
            <a:endParaRPr lang="hu-HU" dirty="0"/>
          </a:p>
        </p:txBody>
      </p:sp>
      <p:sp>
        <p:nvSpPr>
          <p:cNvPr id="4" name="Text Placeholder 3"/>
          <p:cNvSpPr>
            <a:spLocks noGrp="1"/>
          </p:cNvSpPr>
          <p:nvPr>
            <p:ph type="body" sz="half" idx="2"/>
          </p:nvPr>
        </p:nvSpPr>
        <p:spPr>
          <a:xfrm>
            <a:off x="309094" y="425003"/>
            <a:ext cx="3496614" cy="3786389"/>
          </a:xfrm>
        </p:spPr>
        <p:txBody>
          <a:bodyPr>
            <a:normAutofit lnSpcReduction="10000"/>
          </a:bodyPr>
          <a:lstStyle/>
          <a:p>
            <a:r>
              <a:rPr lang="en-US" sz="2400" b="1" baseline="30000" dirty="0"/>
              <a:t>English title</a:t>
            </a:r>
            <a:r>
              <a:rPr lang="en-US" sz="2400" baseline="30000" dirty="0"/>
              <a:t>: LET’S BE INNOVATIVE! Development of Creativity, Innovation and Entrepreneurship for Primary School Teachers</a:t>
            </a:r>
          </a:p>
          <a:p>
            <a:r>
              <a:rPr lang="en-GB" sz="2400" b="1" baseline="30000" dirty="0"/>
              <a:t>Acronym</a:t>
            </a:r>
            <a:r>
              <a:rPr lang="en-GB" sz="2400" baseline="30000" dirty="0"/>
              <a:t>: </a:t>
            </a:r>
            <a:r>
              <a:rPr lang="en-GB" sz="2400" baseline="30000" dirty="0" err="1"/>
              <a:t>InnoTeach</a:t>
            </a:r>
            <a:endParaRPr lang="en-GB" sz="2400" baseline="30000" dirty="0"/>
          </a:p>
          <a:p>
            <a:r>
              <a:rPr lang="en-GB" sz="2400" b="1" baseline="30000" dirty="0"/>
              <a:t>Project n°: </a:t>
            </a:r>
            <a:r>
              <a:rPr lang="en-GB" sz="2400" baseline="30000" dirty="0"/>
              <a:t>2016-1-SI01-KA201-021641</a:t>
            </a:r>
          </a:p>
          <a:p>
            <a:r>
              <a:rPr lang="en-GB" sz="2400" b="1" baseline="30000" dirty="0"/>
              <a:t>Project leader and coordinator:</a:t>
            </a:r>
            <a:r>
              <a:rPr lang="en-GB" sz="2400" baseline="30000" dirty="0"/>
              <a:t> </a:t>
            </a:r>
            <a:r>
              <a:rPr lang="en-GB" sz="2400" baseline="30000" dirty="0" err="1"/>
              <a:t>Korona</a:t>
            </a:r>
            <a:r>
              <a:rPr lang="en-GB" sz="2400" baseline="30000" dirty="0"/>
              <a:t> plus </a:t>
            </a:r>
            <a:r>
              <a:rPr lang="en-GB" sz="2400" baseline="30000" dirty="0" err="1"/>
              <a:t>d.o.o</a:t>
            </a:r>
            <a:r>
              <a:rPr lang="en-GB" sz="2400" baseline="30000" dirty="0"/>
              <a:t>., </a:t>
            </a:r>
            <a:r>
              <a:rPr lang="en-GB" sz="2400" baseline="30000" dirty="0" err="1"/>
              <a:t>Institut</a:t>
            </a:r>
            <a:r>
              <a:rPr lang="en-GB" sz="2400" baseline="30000" dirty="0"/>
              <a:t> </a:t>
            </a:r>
            <a:r>
              <a:rPr lang="en-GB" sz="2400" baseline="30000" dirty="0" err="1"/>
              <a:t>za</a:t>
            </a:r>
            <a:r>
              <a:rPr lang="en-GB" sz="2400" baseline="30000" dirty="0"/>
              <a:t> </a:t>
            </a:r>
            <a:r>
              <a:rPr lang="en-GB" sz="2400" baseline="30000" dirty="0" err="1"/>
              <a:t>inovativnost</a:t>
            </a:r>
            <a:r>
              <a:rPr lang="en-GB" sz="2400" baseline="30000" dirty="0"/>
              <a:t> in </a:t>
            </a:r>
            <a:r>
              <a:rPr lang="en-GB" sz="2400" baseline="30000" dirty="0" err="1"/>
              <a:t>tehnologijo</a:t>
            </a:r>
            <a:r>
              <a:rPr lang="en-GB" sz="2400" baseline="30000" dirty="0"/>
              <a:t>, Slovenia</a:t>
            </a:r>
          </a:p>
          <a:p>
            <a:r>
              <a:rPr lang="en-GB" sz="2400" b="1" baseline="30000" dirty="0"/>
              <a:t>Programme:</a:t>
            </a:r>
            <a:r>
              <a:rPr lang="en-GB" sz="2400" baseline="30000" dirty="0"/>
              <a:t> Erasmus+ Strategic Partnership</a:t>
            </a:r>
          </a:p>
          <a:p>
            <a:r>
              <a:rPr lang="en-GB" sz="2400" b="1" baseline="30000" dirty="0"/>
              <a:t>Contact:</a:t>
            </a:r>
            <a:r>
              <a:rPr lang="en-GB" sz="2400" baseline="30000" dirty="0"/>
              <a:t> Ms. </a:t>
            </a:r>
            <a:r>
              <a:rPr lang="en-GB" sz="2400" baseline="30000" dirty="0" err="1"/>
              <a:t>Urška</a:t>
            </a:r>
            <a:r>
              <a:rPr lang="en-GB" sz="2400" baseline="30000" dirty="0"/>
              <a:t> </a:t>
            </a:r>
            <a:r>
              <a:rPr lang="en-GB" sz="2400" baseline="30000" dirty="0" err="1"/>
              <a:t>Mrgole</a:t>
            </a:r>
            <a:r>
              <a:rPr lang="en-GB" sz="2400" baseline="30000" dirty="0"/>
              <a:t> – </a:t>
            </a:r>
            <a:r>
              <a:rPr lang="en-GB" sz="2400" baseline="30000" dirty="0" err="1"/>
              <a:t>info@innovation.si</a:t>
            </a:r>
            <a:endParaRPr lang="en-US" sz="24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6900" y="1909357"/>
            <a:ext cx="2745227" cy="1661291"/>
          </a:xfrm>
          <a:prstGeom prst="rect">
            <a:avLst/>
          </a:prstGeom>
        </p:spPr>
      </p:pic>
      <p:pic>
        <p:nvPicPr>
          <p:cNvPr id="8" name="Kép 7"/>
          <p:cNvPicPr>
            <a:picLocks noChangeAspect="1"/>
          </p:cNvPicPr>
          <p:nvPr/>
        </p:nvPicPr>
        <p:blipFill rotWithShape="1">
          <a:blip r:embed="rId4"/>
          <a:srcRect r="85412"/>
          <a:stretch/>
        </p:blipFill>
        <p:spPr>
          <a:xfrm>
            <a:off x="-1" y="4414183"/>
            <a:ext cx="609601" cy="2443817"/>
          </a:xfrm>
          <a:prstGeom prst="rect">
            <a:avLst/>
          </a:prstGeom>
        </p:spPr>
      </p:pic>
      <p:pic>
        <p:nvPicPr>
          <p:cNvPr id="9" name="Kép 8"/>
          <p:cNvPicPr>
            <a:picLocks noChangeAspect="1"/>
          </p:cNvPicPr>
          <p:nvPr/>
        </p:nvPicPr>
        <p:blipFill>
          <a:blip r:embed="rId5"/>
          <a:stretch>
            <a:fillRect/>
          </a:stretch>
        </p:blipFill>
        <p:spPr>
          <a:xfrm>
            <a:off x="4305300" y="5989320"/>
            <a:ext cx="7698277" cy="837451"/>
          </a:xfrm>
          <a:prstGeom prst="rect">
            <a:avLst/>
          </a:prstGeom>
        </p:spPr>
      </p:pic>
      <p:sp>
        <p:nvSpPr>
          <p:cNvPr id="10" name="Téglalap 9"/>
          <p:cNvSpPr/>
          <p:nvPr/>
        </p:nvSpPr>
        <p:spPr>
          <a:xfrm>
            <a:off x="6446900" y="3761553"/>
            <a:ext cx="3352521" cy="369332"/>
          </a:xfrm>
          <a:prstGeom prst="rect">
            <a:avLst/>
          </a:prstGeom>
        </p:spPr>
        <p:txBody>
          <a:bodyPr wrap="none">
            <a:spAutoFit/>
          </a:bodyPr>
          <a:lstStyle/>
          <a:p>
            <a:r>
              <a:rPr lang="hu-HU" dirty="0"/>
              <a:t>InnoTeach Consortium </a:t>
            </a:r>
            <a:r>
              <a:rPr lang="hu-HU" dirty="0" smtClean="0"/>
              <a:t>2016-2018</a:t>
            </a:r>
            <a:endParaRPr lang="en-US" dirty="0"/>
          </a:p>
        </p:txBody>
      </p:sp>
      <p:pic>
        <p:nvPicPr>
          <p:cNvPr id="2" name="Kép 1"/>
          <p:cNvPicPr>
            <a:picLocks noChangeAspect="1"/>
          </p:cNvPicPr>
          <p:nvPr/>
        </p:nvPicPr>
        <p:blipFill>
          <a:blip r:embed="rId6"/>
          <a:stretch>
            <a:fillRect/>
          </a:stretch>
        </p:blipFill>
        <p:spPr>
          <a:xfrm>
            <a:off x="4800600" y="4321790"/>
            <a:ext cx="7032566" cy="1779681"/>
          </a:xfrm>
          <a:prstGeom prst="rect">
            <a:avLst/>
          </a:prstGeom>
        </p:spPr>
      </p:pic>
    </p:spTree>
    <p:extLst>
      <p:ext uri="{BB962C8B-B14F-4D97-AF65-F5344CB8AC3E}">
        <p14:creationId xmlns:p14="http://schemas.microsoft.com/office/powerpoint/2010/main" val="13345501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de-AT" dirty="0" smtClean="0"/>
              <a:t>Eigenschaften einer kreativen Schule</a:t>
            </a:r>
            <a:endParaRPr lang="en-GB" dirty="0">
              <a:solidFill>
                <a:srgbClr val="FF0000"/>
              </a:solidFill>
            </a:endParaRPr>
          </a:p>
        </p:txBody>
      </p:sp>
      <p:sp>
        <p:nvSpPr>
          <p:cNvPr id="6" name="PoljeZBesedilom 5"/>
          <p:cNvSpPr txBox="1"/>
          <p:nvPr/>
        </p:nvSpPr>
        <p:spPr>
          <a:xfrm>
            <a:off x="542925" y="1755725"/>
            <a:ext cx="10860181" cy="2423740"/>
          </a:xfrm>
          <a:prstGeom prst="rect">
            <a:avLst/>
          </a:prstGeom>
          <a:noFill/>
        </p:spPr>
        <p:txBody>
          <a:bodyPr wrap="square" rtlCol="0">
            <a:spAutoFit/>
          </a:bodyPr>
          <a:lstStyle/>
          <a:p>
            <a:pPr marL="180975" indent="-180975">
              <a:spcBef>
                <a:spcPts val="300"/>
              </a:spcBef>
            </a:pPr>
            <a:r>
              <a:rPr lang="de-AT" b="1" dirty="0"/>
              <a:t>Armstrong - (2000, 49-50) beschreibt die Merkmale der kreative Schule mittels einigen Fragen</a:t>
            </a:r>
            <a:r>
              <a:rPr lang="de-AT" b="1" dirty="0" smtClean="0"/>
              <a:t>:</a:t>
            </a:r>
          </a:p>
          <a:p>
            <a:pPr marL="285750" indent="-285750">
              <a:spcBef>
                <a:spcPts val="300"/>
              </a:spcBef>
              <a:buFont typeface="Arial" panose="020B0604020202020204" pitchFamily="34" charset="0"/>
              <a:buChar char="•"/>
            </a:pPr>
            <a:r>
              <a:rPr lang="de-AT" dirty="0"/>
              <a:t>	Sind die Klassenräume ausgestattet mit Elementen aus dem wirklichen Leben (z.B. mit Tieren, Pflanzen, Computer, Spielzeug, interessanten Büchern, Malwerkzeugen, Teleskopen und verschiedenen Geräten)?</a:t>
            </a:r>
          </a:p>
          <a:p>
            <a:pPr marL="285750" indent="-285750">
              <a:spcBef>
                <a:spcPts val="300"/>
              </a:spcBef>
              <a:buFont typeface="Arial" panose="020B0604020202020204" pitchFamily="34" charset="0"/>
              <a:buChar char="•"/>
            </a:pPr>
            <a:r>
              <a:rPr lang="de-AT" dirty="0"/>
              <a:t>•	Beschäftigen sich die Kinder während des Unterrichts mit Themen, die sie auf das wirkliche Leben vorbereiten (bauen sie etwas, lösen sie </a:t>
            </a:r>
            <a:r>
              <a:rPr lang="de-AT" dirty="0" err="1"/>
              <a:t>Problee</a:t>
            </a:r>
            <a:r>
              <a:rPr lang="de-AT" dirty="0"/>
              <a:t>, erschaffen sie etwas, probieren und planen sie etwas, arbeiten sie in Gruppen, reden sie miteinander)?</a:t>
            </a:r>
          </a:p>
          <a:p>
            <a:pPr marL="285750" indent="-285750">
              <a:spcBef>
                <a:spcPts val="300"/>
              </a:spcBef>
              <a:buFont typeface="Arial" panose="020B0604020202020204" pitchFamily="34" charset="0"/>
              <a:buChar char="•"/>
            </a:pPr>
            <a:r>
              <a:rPr lang="de-AT" dirty="0"/>
              <a:t>•	Fördert der Lehrer/die Lehrerin eigenständiges Denken durch Dialog, offene Fragen und realistische Erfahrungen?</a:t>
            </a:r>
            <a:endParaRPr lang="en-GB" sz="1800" b="0" dirty="0" smtClean="0"/>
          </a:p>
        </p:txBody>
      </p:sp>
      <p:pic>
        <p:nvPicPr>
          <p:cNvPr id="4" name="Picture 2"/>
          <p:cNvPicPr>
            <a:picLocks noChangeAspect="1" noChangeArrowheads="1"/>
          </p:cNvPicPr>
          <p:nvPr/>
        </p:nvPicPr>
        <p:blipFill>
          <a:blip r:embed="rId3" cstate="print"/>
          <a:srcRect/>
          <a:stretch>
            <a:fillRect/>
          </a:stretch>
        </p:blipFill>
        <p:spPr bwMode="auto">
          <a:xfrm>
            <a:off x="9856871" y="4071461"/>
            <a:ext cx="1725528" cy="2269499"/>
          </a:xfrm>
          <a:prstGeom prst="rect">
            <a:avLst/>
          </a:prstGeom>
          <a:noFill/>
          <a:ln w="9525">
            <a:noFill/>
            <a:miter lim="800000"/>
            <a:headEnd/>
            <a:tailEnd/>
          </a:ln>
        </p:spPr>
      </p:pic>
      <p:sp>
        <p:nvSpPr>
          <p:cNvPr id="5" name="PoljeZBesedilom 4"/>
          <p:cNvSpPr txBox="1"/>
          <p:nvPr/>
        </p:nvSpPr>
        <p:spPr>
          <a:xfrm>
            <a:off x="542925" y="4159889"/>
            <a:ext cx="9313945" cy="2262158"/>
          </a:xfrm>
          <a:prstGeom prst="rect">
            <a:avLst/>
          </a:prstGeom>
          <a:noFill/>
        </p:spPr>
        <p:txBody>
          <a:bodyPr wrap="square" rtlCol="0">
            <a:spAutoFit/>
          </a:bodyPr>
          <a:lstStyle/>
          <a:p>
            <a:pPr marL="180975" lvl="0" indent="-180975">
              <a:spcBef>
                <a:spcPts val="600"/>
              </a:spcBef>
              <a:buFont typeface="Arial" pitchFamily="34" charset="0"/>
              <a:buChar char="•"/>
            </a:pPr>
            <a:r>
              <a:rPr lang="de-AT" dirty="0" smtClean="0"/>
              <a:t>Behandelt </a:t>
            </a:r>
            <a:r>
              <a:rPr lang="de-AT" dirty="0"/>
              <a:t>die Schulumgebung das Kind als aktiven Forscher?</a:t>
            </a:r>
            <a:endParaRPr lang="en-GB" sz="1800" b="0" dirty="0" smtClean="0"/>
          </a:p>
          <a:p>
            <a:pPr marL="180975" lvl="0" indent="-180975">
              <a:spcBef>
                <a:spcPts val="600"/>
              </a:spcBef>
              <a:buFont typeface="Arial" pitchFamily="34" charset="0"/>
              <a:buChar char="•"/>
            </a:pPr>
            <a:r>
              <a:rPr lang="de-AT" dirty="0"/>
              <a:t>Stützen sich die die Lehrer/innen auf Selbstmotivation und fördern sie den angeborenen Wunsch zu lernen</a:t>
            </a:r>
            <a:r>
              <a:rPr lang="de-AT" dirty="0" smtClean="0"/>
              <a:t>?</a:t>
            </a:r>
          </a:p>
          <a:p>
            <a:pPr marL="180975" lvl="0" indent="-180975">
              <a:spcBef>
                <a:spcPts val="600"/>
              </a:spcBef>
              <a:buFont typeface="Arial" pitchFamily="34" charset="0"/>
              <a:buChar char="•"/>
            </a:pPr>
            <a:r>
              <a:rPr lang="de-AT" dirty="0"/>
              <a:t>Nimmt die Schule Teil an der lokalen Gemeinschaft (werden Anwohner aufgefordert, sich aktiv am Schulleben </a:t>
            </a:r>
            <a:r>
              <a:rPr lang="de-AT" dirty="0" err="1"/>
              <a:t>zzu</a:t>
            </a:r>
            <a:r>
              <a:rPr lang="de-AT" dirty="0"/>
              <a:t> beteiligen, geben sie Kindern sinnvolle Aufgaben in der realen Welt</a:t>
            </a:r>
            <a:r>
              <a:rPr lang="de-AT" dirty="0" smtClean="0"/>
              <a:t>)?</a:t>
            </a:r>
          </a:p>
          <a:p>
            <a:pPr marL="180975" lvl="0" indent="-180975">
              <a:spcBef>
                <a:spcPts val="600"/>
              </a:spcBef>
              <a:buFont typeface="Arial" pitchFamily="34" charset="0"/>
              <a:buChar char="•"/>
            </a:pPr>
            <a:r>
              <a:rPr lang="de-AT" dirty="0" smtClean="0"/>
              <a:t>Bringt </a:t>
            </a:r>
            <a:r>
              <a:rPr lang="de-AT" dirty="0"/>
              <a:t>Ihr Kind etwas nach Hause mit, das es er in der Schule </a:t>
            </a:r>
            <a:r>
              <a:rPr lang="de-AT" dirty="0" smtClean="0"/>
              <a:t>gebastelt </a:t>
            </a:r>
            <a:r>
              <a:rPr lang="de-AT" dirty="0"/>
              <a:t>hat und das dann im Alltag benutzt wird?</a:t>
            </a:r>
          </a:p>
        </p:txBody>
      </p:sp>
      <p:pic>
        <p:nvPicPr>
          <p:cNvPr id="7" name="Kép 6"/>
          <p:cNvPicPr>
            <a:picLocks noChangeAspect="1"/>
          </p:cNvPicPr>
          <p:nvPr/>
        </p:nvPicPr>
        <p:blipFill rotWithShape="1">
          <a:blip r:embed="rId4"/>
          <a:srcRect r="85412"/>
          <a:stretch/>
        </p:blipFill>
        <p:spPr>
          <a:xfrm>
            <a:off x="11582399" y="3723937"/>
            <a:ext cx="609601" cy="31340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ép 8"/>
          <p:cNvPicPr>
            <a:picLocks noChangeAspect="1"/>
          </p:cNvPicPr>
          <p:nvPr/>
        </p:nvPicPr>
        <p:blipFill>
          <a:blip r:embed="rId3"/>
          <a:stretch>
            <a:fillRect/>
          </a:stretch>
        </p:blipFill>
        <p:spPr>
          <a:xfrm>
            <a:off x="4305300" y="5989320"/>
            <a:ext cx="7698277" cy="837451"/>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4378" r="3743"/>
          <a:stretch/>
        </p:blipFill>
        <p:spPr>
          <a:xfrm>
            <a:off x="3792669" y="0"/>
            <a:ext cx="8399331" cy="685800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67781"/>
            <a:ext cx="4090737" cy="4032183"/>
          </a:xfrm>
          <a:prstGeom prst="rect">
            <a:avLst/>
          </a:prstGeom>
        </p:spPr>
      </p:pic>
    </p:spTree>
    <p:extLst>
      <p:ext uri="{BB962C8B-B14F-4D97-AF65-F5344CB8AC3E}">
        <p14:creationId xmlns:p14="http://schemas.microsoft.com/office/powerpoint/2010/main" val="7094429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rotWithShape="1">
          <a:blip r:embed="rId3"/>
          <a:srcRect r="85412"/>
          <a:stretch/>
        </p:blipFill>
        <p:spPr>
          <a:xfrm>
            <a:off x="-1" y="3723937"/>
            <a:ext cx="609601" cy="3134063"/>
          </a:xfrm>
          <a:prstGeom prst="rect">
            <a:avLst/>
          </a:prstGeom>
        </p:spPr>
      </p:pic>
      <p:sp>
        <p:nvSpPr>
          <p:cNvPr id="8" name="Téglalap 7"/>
          <p:cNvSpPr/>
          <p:nvPr/>
        </p:nvSpPr>
        <p:spPr>
          <a:xfrm>
            <a:off x="-1" y="6035040"/>
            <a:ext cx="9459885" cy="82296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hu-HU"/>
          </a:p>
        </p:txBody>
      </p:sp>
      <p:pic>
        <p:nvPicPr>
          <p:cNvPr id="7" name="Kép 6"/>
          <p:cNvPicPr>
            <a:picLocks noChangeAspect="1"/>
          </p:cNvPicPr>
          <p:nvPr/>
        </p:nvPicPr>
        <p:blipFill>
          <a:blip r:embed="rId4"/>
          <a:stretch>
            <a:fillRect/>
          </a:stretch>
        </p:blipFill>
        <p:spPr>
          <a:xfrm>
            <a:off x="-1" y="5874129"/>
            <a:ext cx="9044247" cy="983871"/>
          </a:xfrm>
          <a:prstGeom prst="rect">
            <a:avLst/>
          </a:prstGeom>
        </p:spPr>
      </p:pic>
      <p:sp>
        <p:nvSpPr>
          <p:cNvPr id="10" name="Title 1"/>
          <p:cNvSpPr txBox="1">
            <a:spLocks/>
          </p:cNvSpPr>
          <p:nvPr/>
        </p:nvSpPr>
        <p:spPr>
          <a:xfrm>
            <a:off x="1097280" y="2953136"/>
            <a:ext cx="10058400" cy="137197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r>
              <a:rPr lang="de-AT" sz="3600" dirty="0" smtClean="0"/>
              <a:t>Graphikvorlagen erstellt von:</a:t>
            </a:r>
            <a:endParaRPr lang="en-US" sz="3600" dirty="0"/>
          </a:p>
        </p:txBody>
      </p:sp>
      <p:sp>
        <p:nvSpPr>
          <p:cNvPr id="11" name="Text Placeholder 2"/>
          <p:cNvSpPr txBox="1">
            <a:spLocks/>
          </p:cNvSpPr>
          <p:nvPr/>
        </p:nvSpPr>
        <p:spPr>
          <a:xfrm>
            <a:off x="6675600" y="4466335"/>
            <a:ext cx="4737291" cy="58328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hu-HU" dirty="0"/>
              <a:t>Zsolt Lengyel, </a:t>
            </a:r>
            <a:r>
              <a:rPr lang="hu-HU" dirty="0" err="1"/>
              <a:t>jános</a:t>
            </a:r>
            <a:r>
              <a:rPr lang="hu-HU" dirty="0"/>
              <a:t> szabó</a:t>
            </a:r>
            <a:endParaRPr lang="en-US" sz="2000"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3244" y="1388661"/>
            <a:ext cx="5199647" cy="2661838"/>
          </a:xfrm>
          <a:prstGeom prst="rect">
            <a:avLst/>
          </a:prstGeom>
        </p:spPr>
      </p:pic>
    </p:spTree>
    <p:extLst>
      <p:ext uri="{BB962C8B-B14F-4D97-AF65-F5344CB8AC3E}">
        <p14:creationId xmlns:p14="http://schemas.microsoft.com/office/powerpoint/2010/main" val="10832485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Innovatives</a:t>
            </a:r>
            <a:r>
              <a:rPr lang="en-US" dirty="0" smtClean="0"/>
              <a:t> </a:t>
            </a:r>
            <a:r>
              <a:rPr lang="en-US" dirty="0" err="1" smtClean="0"/>
              <a:t>Unterrichten</a:t>
            </a:r>
            <a:endParaRPr lang="en-US" dirty="0"/>
          </a:p>
        </p:txBody>
      </p:sp>
      <p:pic>
        <p:nvPicPr>
          <p:cNvPr id="7" name="Kép 6"/>
          <p:cNvPicPr>
            <a:picLocks noChangeAspect="1"/>
          </p:cNvPicPr>
          <p:nvPr/>
        </p:nvPicPr>
        <p:blipFill rotWithShape="1">
          <a:blip r:embed="rId3"/>
          <a:srcRect r="85412"/>
          <a:stretch/>
        </p:blipFill>
        <p:spPr>
          <a:xfrm>
            <a:off x="11582399" y="3723937"/>
            <a:ext cx="609601" cy="3134063"/>
          </a:xfrm>
          <a:prstGeom prst="rect">
            <a:avLst/>
          </a:prstGeom>
        </p:spPr>
      </p:pic>
      <p:sp>
        <p:nvSpPr>
          <p:cNvPr id="8" name="Szövegdoboz 7"/>
          <p:cNvSpPr txBox="1"/>
          <p:nvPr/>
        </p:nvSpPr>
        <p:spPr>
          <a:xfrm>
            <a:off x="956109" y="1794734"/>
            <a:ext cx="10626290" cy="4401205"/>
          </a:xfrm>
          <a:prstGeom prst="rect">
            <a:avLst/>
          </a:prstGeom>
          <a:noFill/>
        </p:spPr>
        <p:txBody>
          <a:bodyPr wrap="square" rtlCol="0">
            <a:spAutoFit/>
          </a:bodyPr>
          <a:lstStyle/>
          <a:p>
            <a:r>
              <a:rPr lang="de-AT" sz="2000" dirty="0"/>
              <a:t>Innovative Lehre</a:t>
            </a:r>
          </a:p>
          <a:p>
            <a:r>
              <a:rPr lang="de-AT" sz="2000" dirty="0"/>
              <a:t>Lehrprozesse für Kreativität und Innovation im Unterricht</a:t>
            </a:r>
          </a:p>
          <a:p>
            <a:r>
              <a:rPr lang="de-AT" sz="2000" dirty="0"/>
              <a:t>Stärkung von Kompetenzen</a:t>
            </a:r>
          </a:p>
          <a:p>
            <a:r>
              <a:rPr lang="de-AT" sz="2000" dirty="0"/>
              <a:t>Unterstützung spezifischer Schülerprojekte</a:t>
            </a:r>
          </a:p>
          <a:p>
            <a:endParaRPr lang="de-AT" sz="2000" dirty="0"/>
          </a:p>
          <a:p>
            <a:r>
              <a:rPr lang="de-AT" sz="2000" dirty="0"/>
              <a:t>kreatives Lehren - jede Lehre, die versucht, das kreative Denken und Handeln der Lernenden zu entwickeln (Umsetzung innovativer Lehrmethoden, um das Lernen interessanter und effektiver zu gestalten)</a:t>
            </a:r>
          </a:p>
          <a:p>
            <a:endParaRPr lang="de-AT" sz="2000" dirty="0"/>
          </a:p>
          <a:p>
            <a:r>
              <a:rPr lang="de-AT" sz="2000" dirty="0"/>
              <a:t>Sowohl innovatives Lehren als auch kreatives Lernen setzen eine aktive Rolle des Lernenden und neue Rollen für den Lehrenden voraus, der hauptsächlich als Mentor, </a:t>
            </a:r>
            <a:r>
              <a:rPr lang="de-AT" sz="2000" dirty="0" err="1"/>
              <a:t>Orchestrator</a:t>
            </a:r>
            <a:r>
              <a:rPr lang="de-AT" sz="2000" dirty="0"/>
              <a:t> und Begleiter des Lernprozesses fungiert.</a:t>
            </a:r>
          </a:p>
          <a:p>
            <a:r>
              <a:rPr lang="de-AT" sz="2000" b="1" dirty="0" smtClean="0"/>
              <a:t>Zusätzlicher </a:t>
            </a:r>
            <a:r>
              <a:rPr lang="de-AT" sz="2000" b="1" dirty="0"/>
              <a:t>Mehrwert</a:t>
            </a:r>
            <a:r>
              <a:rPr lang="de-AT" sz="2000" dirty="0"/>
              <a:t>: innovative Arbeit/Lehre des Lehrers? Wissenstransfer, Kompetenzen, persönliche Einstellung...</a:t>
            </a:r>
          </a:p>
        </p:txBody>
      </p:sp>
    </p:spTree>
    <p:extLst>
      <p:ext uri="{BB962C8B-B14F-4D97-AF65-F5344CB8AC3E}">
        <p14:creationId xmlns:p14="http://schemas.microsoft.com/office/powerpoint/2010/main" val="18720937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62" name="Rectangle 2"/>
          <p:cNvSpPr>
            <a:spLocks noGrp="1" noChangeArrowheads="1"/>
          </p:cNvSpPr>
          <p:nvPr>
            <p:ph type="body" idx="1"/>
          </p:nvPr>
        </p:nvSpPr>
        <p:spPr>
          <a:xfrm>
            <a:off x="1097280" y="1845734"/>
            <a:ext cx="10058400" cy="2192866"/>
          </a:xfrm>
        </p:spPr>
        <p:txBody>
          <a:bodyPr>
            <a:noAutofit/>
          </a:bodyPr>
          <a:lstStyle/>
          <a:p>
            <a:r>
              <a:rPr lang="en-GB" b="1" dirty="0" err="1" smtClean="0"/>
              <a:t>Grundlagen</a:t>
            </a:r>
            <a:endParaRPr lang="en-GB" b="1" dirty="0" smtClean="0"/>
          </a:p>
          <a:p>
            <a:pPr lvl="1">
              <a:spcAft>
                <a:spcPts val="0"/>
              </a:spcAft>
            </a:pPr>
            <a:r>
              <a:rPr lang="de-AT" sz="2000" dirty="0"/>
              <a:t>Engagement und Vorbild des Lehrers, </a:t>
            </a:r>
          </a:p>
          <a:p>
            <a:pPr lvl="1">
              <a:spcAft>
                <a:spcPts val="0"/>
              </a:spcAft>
            </a:pPr>
            <a:r>
              <a:rPr lang="de-AT" sz="2000" dirty="0"/>
              <a:t>Man kann im Klassenzimmer alles offen ansprechen</a:t>
            </a:r>
          </a:p>
          <a:p>
            <a:pPr lvl="1">
              <a:spcAft>
                <a:spcPts val="0"/>
              </a:spcAft>
            </a:pPr>
            <a:r>
              <a:rPr lang="de-AT" sz="2000" dirty="0"/>
              <a:t>Vielfalt und ausgefallene Fragen sind erwünscht</a:t>
            </a:r>
          </a:p>
          <a:p>
            <a:pPr lvl="1">
              <a:spcAft>
                <a:spcPts val="0"/>
              </a:spcAft>
            </a:pPr>
            <a:r>
              <a:rPr lang="de-AT" sz="2000" dirty="0"/>
              <a:t>autokratisch vs. demokratisch (Kreativität, Gleichheit, Verantwortung, Koordination) - Halbe-Halbe Aufteilung!</a:t>
            </a:r>
          </a:p>
          <a:p>
            <a:pPr lvl="1">
              <a:spcAft>
                <a:spcPts val="0"/>
              </a:spcAft>
            </a:pPr>
            <a:r>
              <a:rPr lang="de-AT" sz="2000" dirty="0"/>
              <a:t>Kreatives Klima? (Silicon Valley)</a:t>
            </a:r>
          </a:p>
        </p:txBody>
      </p:sp>
      <p:sp>
        <p:nvSpPr>
          <p:cNvPr id="8" name="Naslov 1"/>
          <p:cNvSpPr>
            <a:spLocks noGrp="1"/>
          </p:cNvSpPr>
          <p:nvPr>
            <p:ph type="title"/>
          </p:nvPr>
        </p:nvSpPr>
        <p:spPr>
          <a:xfrm>
            <a:off x="1097280" y="286603"/>
            <a:ext cx="10058400" cy="1450757"/>
          </a:xfrm>
        </p:spPr>
        <p:txBody>
          <a:bodyPr/>
          <a:lstStyle/>
          <a:p>
            <a:r>
              <a:rPr lang="en-GB" dirty="0" err="1" smtClean="0"/>
              <a:t>Kreative</a:t>
            </a:r>
            <a:r>
              <a:rPr lang="en-GB" dirty="0" smtClean="0"/>
              <a:t> </a:t>
            </a:r>
            <a:r>
              <a:rPr lang="en-GB" dirty="0" err="1" smtClean="0"/>
              <a:t>Schule</a:t>
            </a:r>
            <a:r>
              <a:rPr lang="en-GB" dirty="0" smtClean="0"/>
              <a:t> - </a:t>
            </a:r>
            <a:r>
              <a:rPr lang="en-GB" dirty="0" err="1" smtClean="0"/>
              <a:t>Innovatives</a:t>
            </a:r>
            <a:r>
              <a:rPr lang="en-GB" dirty="0" smtClean="0"/>
              <a:t> </a:t>
            </a:r>
            <a:r>
              <a:rPr lang="en-GB" dirty="0" err="1" smtClean="0"/>
              <a:t>Unterrichten</a:t>
            </a:r>
            <a:endParaRPr lang="en-GB" dirty="0"/>
          </a:p>
        </p:txBody>
      </p:sp>
      <p:sp>
        <p:nvSpPr>
          <p:cNvPr id="5" name="Rectangle 2"/>
          <p:cNvSpPr txBox="1">
            <a:spLocks noChangeArrowheads="1"/>
          </p:cNvSpPr>
          <p:nvPr/>
        </p:nvSpPr>
        <p:spPr>
          <a:xfrm>
            <a:off x="1097280" y="4038601"/>
            <a:ext cx="10058400" cy="2265384"/>
          </a:xfrm>
          <a:prstGeom prst="rect">
            <a:avLst/>
          </a:prstGeom>
        </p:spPr>
        <p:txBody>
          <a:bodyPr vert="horz" lIns="0" tIns="45720" rIns="0" bIns="45720" numCol="2"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spcBef>
                <a:spcPts val="0"/>
              </a:spcBef>
              <a:buNone/>
            </a:pPr>
            <a:r>
              <a:rPr lang="en-GB" sz="2000" b="1" dirty="0" err="1" smtClean="0"/>
              <a:t>Arten</a:t>
            </a:r>
            <a:endParaRPr lang="en-GB" sz="2000" dirty="0" smtClean="0"/>
          </a:p>
          <a:p>
            <a:pPr lvl="1">
              <a:spcBef>
                <a:spcPts val="0"/>
              </a:spcBef>
            </a:pPr>
            <a:r>
              <a:rPr lang="de-AT" sz="2000" dirty="0" err="1"/>
              <a:t>SchülerInnen</a:t>
            </a:r>
            <a:r>
              <a:rPr lang="de-AT" sz="2000" dirty="0"/>
              <a:t> kooperieren bei der Gestaltung eines Lernprozesses</a:t>
            </a:r>
          </a:p>
          <a:p>
            <a:pPr lvl="1">
              <a:spcBef>
                <a:spcPts val="0"/>
              </a:spcBef>
            </a:pPr>
            <a:r>
              <a:rPr lang="de-AT" sz="2000" dirty="0"/>
              <a:t>Interaktion mit der realen Umwelt (Schule, Zuhause, lokale Umgebung...)</a:t>
            </a:r>
          </a:p>
          <a:p>
            <a:pPr lvl="1">
              <a:spcBef>
                <a:spcPts val="0"/>
              </a:spcBef>
            </a:pPr>
            <a:r>
              <a:rPr lang="de-AT" sz="2000" dirty="0"/>
              <a:t>die Anwendung von Technologie</a:t>
            </a:r>
          </a:p>
          <a:p>
            <a:pPr lvl="1">
              <a:spcBef>
                <a:spcPts val="0"/>
              </a:spcBef>
            </a:pPr>
            <a:r>
              <a:rPr lang="de-AT" sz="2000" dirty="0"/>
              <a:t>Motivierende Elemente</a:t>
            </a:r>
          </a:p>
          <a:p>
            <a:pPr lvl="1">
              <a:spcBef>
                <a:spcPts val="0"/>
              </a:spcBef>
            </a:pPr>
            <a:r>
              <a:rPr lang="de-AT" sz="2000" dirty="0"/>
              <a:t>Umsetzung bis zum Ende - bis zur Nutzung</a:t>
            </a:r>
          </a:p>
          <a:p>
            <a:pPr lvl="1">
              <a:spcBef>
                <a:spcPts val="0"/>
              </a:spcBef>
            </a:pPr>
            <a:r>
              <a:rPr lang="de-AT" sz="2000" dirty="0" smtClean="0"/>
              <a:t>Lernenden-orientierte </a:t>
            </a:r>
            <a:r>
              <a:rPr lang="de-AT" sz="2000" dirty="0"/>
              <a:t>Ansätze, </a:t>
            </a:r>
          </a:p>
          <a:p>
            <a:pPr lvl="1">
              <a:spcBef>
                <a:spcPts val="0"/>
              </a:spcBef>
            </a:pPr>
            <a:r>
              <a:rPr lang="de-AT" sz="2000" dirty="0"/>
              <a:t>Gruppenarbeit </a:t>
            </a:r>
          </a:p>
          <a:p>
            <a:pPr lvl="1">
              <a:spcBef>
                <a:spcPts val="0"/>
              </a:spcBef>
            </a:pPr>
            <a:r>
              <a:rPr lang="de-AT" sz="2000" dirty="0"/>
              <a:t>Partizipatives Lernen und Förderung des erforschungsbasierten Lernens</a:t>
            </a:r>
          </a:p>
          <a:p>
            <a:pPr lvl="1">
              <a:spcBef>
                <a:spcPts val="0"/>
              </a:spcBef>
            </a:pPr>
            <a:r>
              <a:rPr lang="de-AT" sz="2000" dirty="0"/>
              <a:t>Lernen durch Tun </a:t>
            </a:r>
          </a:p>
          <a:p>
            <a:pPr lvl="1">
              <a:spcBef>
                <a:spcPts val="0"/>
              </a:spcBef>
            </a:pPr>
            <a:r>
              <a:rPr lang="de-AT" sz="2000" dirty="0"/>
              <a:t>Problemlösung und Kreativität</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79" y="286603"/>
            <a:ext cx="10361295" cy="1450757"/>
          </a:xfrm>
        </p:spPr>
        <p:txBody>
          <a:bodyPr>
            <a:normAutofit/>
          </a:bodyPr>
          <a:lstStyle/>
          <a:p>
            <a:r>
              <a:rPr lang="en-GB" dirty="0" err="1" smtClean="0"/>
              <a:t>Kreatives</a:t>
            </a:r>
            <a:r>
              <a:rPr lang="en-GB" dirty="0" smtClean="0"/>
              <a:t> </a:t>
            </a:r>
            <a:r>
              <a:rPr lang="en-GB" dirty="0" err="1" smtClean="0"/>
              <a:t>Klassenzimmer</a:t>
            </a:r>
            <a:r>
              <a:rPr lang="en-GB" dirty="0" smtClean="0"/>
              <a:t>: </a:t>
            </a:r>
            <a:r>
              <a:rPr lang="en-GB" dirty="0" err="1" smtClean="0"/>
              <a:t>ein</a:t>
            </a:r>
            <a:r>
              <a:rPr lang="en-GB" dirty="0" smtClean="0"/>
              <a:t> </a:t>
            </a:r>
            <a:r>
              <a:rPr lang="en-GB" dirty="0" err="1" smtClean="0"/>
              <a:t>multidimensionales</a:t>
            </a:r>
            <a:r>
              <a:rPr lang="en-GB" dirty="0" smtClean="0"/>
              <a:t> </a:t>
            </a:r>
            <a:r>
              <a:rPr lang="en-GB" dirty="0" err="1" smtClean="0"/>
              <a:t>Konzept</a:t>
            </a:r>
            <a:endParaRPr lang="en-GB" dirty="0"/>
          </a:p>
        </p:txBody>
      </p:sp>
      <p:pic>
        <p:nvPicPr>
          <p:cNvPr id="7" name="Kép 6"/>
          <p:cNvPicPr>
            <a:picLocks noChangeAspect="1"/>
          </p:cNvPicPr>
          <p:nvPr/>
        </p:nvPicPr>
        <p:blipFill rotWithShape="1">
          <a:blip r:embed="rId3"/>
          <a:srcRect r="85412"/>
          <a:stretch/>
        </p:blipFill>
        <p:spPr>
          <a:xfrm>
            <a:off x="11582399" y="3723937"/>
            <a:ext cx="609601" cy="3134063"/>
          </a:xfrm>
          <a:prstGeom prst="rect">
            <a:avLst/>
          </a:prstGeom>
        </p:spPr>
      </p:pic>
      <p:sp>
        <p:nvSpPr>
          <p:cNvPr id="8" name="Szövegdoboz 7"/>
          <p:cNvSpPr txBox="1"/>
          <p:nvPr/>
        </p:nvSpPr>
        <p:spPr>
          <a:xfrm>
            <a:off x="1320800" y="2133600"/>
            <a:ext cx="9550400" cy="1938992"/>
          </a:xfrm>
          <a:prstGeom prst="rect">
            <a:avLst/>
          </a:prstGeom>
          <a:noFill/>
        </p:spPr>
        <p:txBody>
          <a:bodyPr wrap="square" rtlCol="0">
            <a:spAutoFit/>
          </a:bodyPr>
          <a:lstStyle/>
          <a:p>
            <a:r>
              <a:rPr lang="en-GB" sz="2000" dirty="0" err="1" smtClean="0"/>
              <a:t>Kreative</a:t>
            </a:r>
            <a:r>
              <a:rPr lang="en-GB" sz="2000" dirty="0" smtClean="0"/>
              <a:t> </a:t>
            </a:r>
            <a:r>
              <a:rPr lang="en-GB" sz="2000" dirty="0" err="1" smtClean="0"/>
              <a:t>Klassenzimmer</a:t>
            </a:r>
            <a:r>
              <a:rPr lang="en-GB" sz="2000" dirty="0" smtClean="0"/>
              <a:t> – </a:t>
            </a:r>
            <a:r>
              <a:rPr lang="en-GB" sz="2000" dirty="0" err="1" smtClean="0"/>
              <a:t>ein</a:t>
            </a:r>
            <a:r>
              <a:rPr lang="en-GB" sz="2000" dirty="0" smtClean="0"/>
              <a:t> </a:t>
            </a:r>
            <a:r>
              <a:rPr lang="en-GB" sz="2000" dirty="0" err="1" smtClean="0"/>
              <a:t>umfassendes</a:t>
            </a:r>
            <a:r>
              <a:rPr lang="en-GB" sz="2000" dirty="0" smtClean="0"/>
              <a:t> </a:t>
            </a:r>
            <a:r>
              <a:rPr lang="en-GB" sz="2000" dirty="0" err="1" smtClean="0"/>
              <a:t>mehr-dimensionales</a:t>
            </a:r>
            <a:r>
              <a:rPr lang="en-GB" sz="2000" dirty="0" smtClean="0"/>
              <a:t> </a:t>
            </a:r>
            <a:r>
              <a:rPr lang="en-GB" sz="2000" dirty="0" err="1" smtClean="0"/>
              <a:t>Konzept</a:t>
            </a:r>
            <a:r>
              <a:rPr lang="en-GB" sz="2000" dirty="0" smtClean="0"/>
              <a:t> </a:t>
            </a:r>
          </a:p>
          <a:p>
            <a:endParaRPr lang="en-GB" sz="2000" dirty="0" smtClean="0"/>
          </a:p>
          <a:p>
            <a:r>
              <a:rPr lang="en-GB" sz="2000" dirty="0" err="1" smtClean="0"/>
              <a:t>Zur</a:t>
            </a:r>
            <a:r>
              <a:rPr lang="en-GB" sz="2000" dirty="0" smtClean="0"/>
              <a:t> </a:t>
            </a:r>
            <a:r>
              <a:rPr lang="en-GB" sz="2000" dirty="0" err="1" smtClean="0"/>
              <a:t>nächsten</a:t>
            </a:r>
            <a:r>
              <a:rPr lang="en-GB" sz="2000" dirty="0" smtClean="0"/>
              <a:t> </a:t>
            </a:r>
            <a:r>
              <a:rPr lang="en-GB" sz="2000" dirty="0" err="1" smtClean="0"/>
              <a:t>Folie</a:t>
            </a:r>
            <a:r>
              <a:rPr lang="en-GB" sz="2000" dirty="0"/>
              <a:t> </a:t>
            </a:r>
            <a:r>
              <a:rPr lang="en-GB" sz="2000" dirty="0" err="1" smtClean="0"/>
              <a:t>bitte</a:t>
            </a:r>
            <a:r>
              <a:rPr lang="en-GB" sz="2000" dirty="0" smtClean="0"/>
              <a:t>!</a:t>
            </a:r>
          </a:p>
          <a:p>
            <a:endParaRPr lang="en-GB" sz="2000" dirty="0" smtClean="0"/>
          </a:p>
          <a:p>
            <a:r>
              <a:rPr lang="en-GB" sz="2000" dirty="0" smtClean="0"/>
              <a:t>source &amp; more examples - pls. see the Reference</a:t>
            </a:r>
            <a:r>
              <a:rPr lang="sl-SI" sz="2000" dirty="0" smtClean="0"/>
              <a:t> (</a:t>
            </a:r>
            <a:r>
              <a:rPr lang="en-GB" sz="2000" dirty="0" err="1" smtClean="0"/>
              <a:t>Bacconi</a:t>
            </a:r>
            <a:r>
              <a:rPr lang="en-GB" sz="2000" dirty="0" smtClean="0"/>
              <a:t>, 2012</a:t>
            </a:r>
            <a:r>
              <a:rPr lang="sl-SI" sz="2000" dirty="0" smtClean="0"/>
              <a:t>)</a:t>
            </a:r>
            <a:endParaRPr lang="en-GB" sz="2000" dirty="0" smtClean="0"/>
          </a:p>
          <a:p>
            <a:endParaRPr lang="en-GB" sz="2000" dirty="0" smtClean="0"/>
          </a:p>
        </p:txBody>
      </p:sp>
    </p:spTree>
    <p:extLst>
      <p:ext uri="{BB962C8B-B14F-4D97-AF65-F5344CB8AC3E}">
        <p14:creationId xmlns:p14="http://schemas.microsoft.com/office/powerpoint/2010/main" val="18720937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b="1" dirty="0" smtClean="0"/>
              <a:t>Creative </a:t>
            </a:r>
            <a:r>
              <a:rPr lang="it-IT" b="1" dirty="0" err="1" smtClean="0"/>
              <a:t>Classrooms</a:t>
            </a:r>
            <a:r>
              <a:rPr lang="it-IT" b="1" dirty="0" smtClean="0"/>
              <a:t>: a </a:t>
            </a:r>
            <a:r>
              <a:rPr lang="it-IT" b="1" dirty="0" err="1" smtClean="0"/>
              <a:t>multi-dimensional</a:t>
            </a:r>
            <a:r>
              <a:rPr lang="it-IT" b="1" dirty="0" smtClean="0"/>
              <a:t> </a:t>
            </a:r>
            <a:r>
              <a:rPr lang="it-IT" b="1" dirty="0" err="1" smtClean="0"/>
              <a:t>concept</a:t>
            </a:r>
            <a:endParaRPr lang="en-US" dirty="0"/>
          </a:p>
        </p:txBody>
      </p:sp>
      <p:pic>
        <p:nvPicPr>
          <p:cNvPr id="7" name="Kép 6"/>
          <p:cNvPicPr>
            <a:picLocks noChangeAspect="1"/>
          </p:cNvPicPr>
          <p:nvPr/>
        </p:nvPicPr>
        <p:blipFill rotWithShape="1">
          <a:blip r:embed="rId3"/>
          <a:srcRect r="85412"/>
          <a:stretch/>
        </p:blipFill>
        <p:spPr>
          <a:xfrm>
            <a:off x="11582399" y="3723937"/>
            <a:ext cx="609601" cy="3134063"/>
          </a:xfrm>
          <a:prstGeom prst="rect">
            <a:avLst/>
          </a:prstGeom>
        </p:spPr>
      </p:pic>
      <p:sp>
        <p:nvSpPr>
          <p:cNvPr id="8" name="Szövegdoboz 7"/>
          <p:cNvSpPr txBox="1"/>
          <p:nvPr/>
        </p:nvSpPr>
        <p:spPr>
          <a:xfrm>
            <a:off x="1320800" y="2133600"/>
            <a:ext cx="9550400" cy="769441"/>
          </a:xfrm>
          <a:prstGeom prst="rect">
            <a:avLst/>
          </a:prstGeom>
          <a:noFill/>
        </p:spPr>
        <p:txBody>
          <a:bodyPr wrap="square" rtlCol="0">
            <a:spAutoFit/>
          </a:bodyPr>
          <a:lstStyle/>
          <a:p>
            <a:endParaRPr lang="hu-HU" sz="2000" dirty="0"/>
          </a:p>
          <a:p>
            <a:endParaRPr lang="hu-HU" sz="2400" dirty="0"/>
          </a:p>
        </p:txBody>
      </p:sp>
      <p:pic>
        <p:nvPicPr>
          <p:cNvPr id="1028" name="Picture 4" descr="http://is.jrc.ec.europa.eu/pages/EAP/images/pieALL_OK.jpg"/>
          <p:cNvPicPr>
            <a:picLocks noChangeAspect="1" noChangeArrowheads="1"/>
          </p:cNvPicPr>
          <p:nvPr/>
        </p:nvPicPr>
        <p:blipFill>
          <a:blip r:embed="rId4"/>
          <a:srcRect r="5739"/>
          <a:stretch>
            <a:fillRect/>
          </a:stretch>
        </p:blipFill>
        <p:spPr bwMode="auto">
          <a:xfrm>
            <a:off x="-1" y="0"/>
            <a:ext cx="12192001" cy="6850090"/>
          </a:xfrm>
          <a:prstGeom prst="rect">
            <a:avLst/>
          </a:prstGeom>
          <a:noFill/>
        </p:spPr>
      </p:pic>
      <p:sp>
        <p:nvSpPr>
          <p:cNvPr id="9" name="Szövegdoboz 7"/>
          <p:cNvSpPr txBox="1"/>
          <p:nvPr/>
        </p:nvSpPr>
        <p:spPr>
          <a:xfrm>
            <a:off x="9915525" y="0"/>
            <a:ext cx="2216467" cy="830997"/>
          </a:xfrm>
          <a:prstGeom prst="rect">
            <a:avLst/>
          </a:prstGeom>
          <a:noFill/>
        </p:spPr>
        <p:txBody>
          <a:bodyPr wrap="square" rtlCol="0">
            <a:spAutoFit/>
          </a:bodyPr>
          <a:lstStyle/>
          <a:p>
            <a:pPr algn="r"/>
            <a:r>
              <a:rPr lang="it-IT" sz="1600" b="1" dirty="0" smtClean="0"/>
              <a:t>Creative </a:t>
            </a:r>
            <a:r>
              <a:rPr lang="it-IT" sz="1600" b="1" dirty="0" err="1" smtClean="0"/>
              <a:t>Classrooms</a:t>
            </a:r>
            <a:r>
              <a:rPr lang="it-IT" sz="1600" b="1" dirty="0" smtClean="0"/>
              <a:t> </a:t>
            </a:r>
            <a:r>
              <a:rPr lang="sl-SI" sz="1600" b="1" dirty="0" smtClean="0"/>
              <a:t>- </a:t>
            </a:r>
            <a:r>
              <a:rPr lang="it-IT" sz="1600" b="1" dirty="0" smtClean="0"/>
              <a:t>a </a:t>
            </a:r>
            <a:r>
              <a:rPr lang="sl-SI" sz="1600" b="1" dirty="0" err="1" smtClean="0"/>
              <a:t>comprehensive</a:t>
            </a:r>
            <a:r>
              <a:rPr lang="sl-SI" sz="1600" b="1" dirty="0" smtClean="0"/>
              <a:t> </a:t>
            </a:r>
            <a:r>
              <a:rPr lang="it-IT" sz="1600" b="1" dirty="0" err="1" smtClean="0"/>
              <a:t>multi-dimensional</a:t>
            </a:r>
            <a:r>
              <a:rPr lang="it-IT" sz="1600" b="1" dirty="0" smtClean="0"/>
              <a:t> </a:t>
            </a:r>
            <a:r>
              <a:rPr lang="it-IT" sz="1600" b="1" dirty="0" err="1" smtClean="0"/>
              <a:t>concept</a:t>
            </a:r>
            <a:endParaRPr lang="sl-SI" sz="1600" b="1" dirty="0" smtClean="0"/>
          </a:p>
        </p:txBody>
      </p:sp>
      <p:pic>
        <p:nvPicPr>
          <p:cNvPr id="10" name="Kép 6"/>
          <p:cNvPicPr>
            <a:picLocks noChangeAspect="1"/>
          </p:cNvPicPr>
          <p:nvPr/>
        </p:nvPicPr>
        <p:blipFill rotWithShape="1">
          <a:blip r:embed="rId3"/>
          <a:srcRect r="85412"/>
          <a:stretch/>
        </p:blipFill>
        <p:spPr>
          <a:xfrm>
            <a:off x="11582398" y="3723937"/>
            <a:ext cx="609601" cy="3134063"/>
          </a:xfrm>
          <a:prstGeom prst="rect">
            <a:avLst/>
          </a:prstGeom>
        </p:spPr>
      </p:pic>
    </p:spTree>
    <p:extLst>
      <p:ext uri="{BB962C8B-B14F-4D97-AF65-F5344CB8AC3E}">
        <p14:creationId xmlns:p14="http://schemas.microsoft.com/office/powerpoint/2010/main" val="1872093786"/>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0</TotalTime>
  <Words>4611</Words>
  <Application>Microsoft Office PowerPoint</Application>
  <PresentationFormat>Breitbild</PresentationFormat>
  <Paragraphs>544</Paragraphs>
  <Slides>51</Slides>
  <Notes>49</Notes>
  <HiddenSlides>0</HiddenSlides>
  <MMClips>0</MMClips>
  <ScaleCrop>false</ScaleCrop>
  <HeadingPairs>
    <vt:vector size="8" baseType="variant">
      <vt:variant>
        <vt:lpstr>Verwendete Schriftarten</vt:lpstr>
      </vt:variant>
      <vt:variant>
        <vt:i4>7</vt:i4>
      </vt:variant>
      <vt:variant>
        <vt:lpstr>Design</vt:lpstr>
      </vt:variant>
      <vt:variant>
        <vt:i4>1</vt:i4>
      </vt:variant>
      <vt:variant>
        <vt:lpstr>Eingebettete OLE-Server</vt:lpstr>
      </vt:variant>
      <vt:variant>
        <vt:i4>1</vt:i4>
      </vt:variant>
      <vt:variant>
        <vt:lpstr>Folientitel</vt:lpstr>
      </vt:variant>
      <vt:variant>
        <vt:i4>51</vt:i4>
      </vt:variant>
    </vt:vector>
  </HeadingPairs>
  <TitlesOfParts>
    <vt:vector size="60" baseType="lpstr">
      <vt:lpstr>ＭＳ Ｐゴシック</vt:lpstr>
      <vt:lpstr>Arial</vt:lpstr>
      <vt:lpstr>Calibri</vt:lpstr>
      <vt:lpstr>Calibri Light</vt:lpstr>
      <vt:lpstr>新細明體</vt:lpstr>
      <vt:lpstr>Times New Roman</vt:lpstr>
      <vt:lpstr>Wingdings</vt:lpstr>
      <vt:lpstr>Retrospect</vt:lpstr>
      <vt:lpstr>Dokument</vt:lpstr>
      <vt:lpstr>PowerPoint-Präsentation</vt:lpstr>
      <vt:lpstr>Lernziele – PC‘s (Performance Criteria)</vt:lpstr>
      <vt:lpstr>Grundlegende Fachbegriffe - Diskussion</vt:lpstr>
      <vt:lpstr>1001 muslimische Erfindungen</vt:lpstr>
      <vt:lpstr>Eigenschaften einer kreativen Schule</vt:lpstr>
      <vt:lpstr>Innovatives Unterrichten</vt:lpstr>
      <vt:lpstr>Kreative Schule - Innovatives Unterrichten</vt:lpstr>
      <vt:lpstr>Kreatives Klassenzimmer: ein multidimensionales Konzept</vt:lpstr>
      <vt:lpstr>Creative Classrooms: a multi-dimensional concept</vt:lpstr>
      <vt:lpstr>Kreatives Klassenzimmer – Eure Erfahrung</vt:lpstr>
      <vt:lpstr>Einteilung nach Bloom  </vt:lpstr>
      <vt:lpstr>PowerPoint-Präsentation</vt:lpstr>
      <vt:lpstr>Warum junge Menschen 1?</vt:lpstr>
      <vt:lpstr>Warum junge Menschen 2?</vt:lpstr>
      <vt:lpstr>Bestandteile des Konzepts vom kreativen Klassenzimmer – Praktisches Aspekte</vt:lpstr>
      <vt:lpstr>Kreatives, "sicheres" Umfeld</vt:lpstr>
      <vt:lpstr>?</vt:lpstr>
      <vt:lpstr>Wichtigkeit der Vorstellungskraft</vt:lpstr>
      <vt:lpstr>Kreativität braucht Zeit - Video</vt:lpstr>
      <vt:lpstr>Innovative Lernwerkzeuge – Aerodynamik /Windtunnel </vt:lpstr>
      <vt:lpstr>Übungen zur Entwicklung von Kompetenzen/ Bausteine für den innovativen Unterricht</vt:lpstr>
      <vt:lpstr>Probleme und Möglichkeiten ausfindig machen</vt:lpstr>
      <vt:lpstr>Außerhalb des Gewohnten denken</vt:lpstr>
      <vt:lpstr>Außerhalb des Gewohnten denken- Auflösung</vt:lpstr>
      <vt:lpstr>Kreativitätstest, Divergentes Denken</vt:lpstr>
      <vt:lpstr>Schöpferische Wahrnehmung</vt:lpstr>
      <vt:lpstr>Schöpferische Wahrnehmung von jungen Leuten in der Praxis</vt:lpstr>
      <vt:lpstr>Neuanordnung eines Texts</vt:lpstr>
      <vt:lpstr>Divergente Aufgaben</vt:lpstr>
      <vt:lpstr>Raus aus der Schachtel- Das Würfelproblem</vt:lpstr>
      <vt:lpstr>Raus aus der Schachtel- Die Lösung des Würfelproblems</vt:lpstr>
      <vt:lpstr>Haus und Vogel (Beobachtungen an einer Zeichnung, Umdrehung der Wahrnehmung</vt:lpstr>
      <vt:lpstr>Was - wenn</vt:lpstr>
      <vt:lpstr>Wieviele Haare sind am Kopf?</vt:lpstr>
      <vt:lpstr>Kreativität in der Praxis – Zehn Objekte, eine Geschichte</vt:lpstr>
      <vt:lpstr>Kreativität in der Praxis – Zehn Objekte, zwei Geschichten</vt:lpstr>
      <vt:lpstr>Warum Innovation und Unternehmensgeist</vt:lpstr>
      <vt:lpstr>Verschiedene Ressourcen verwenden- das Beispiel Slowenien</vt:lpstr>
      <vt:lpstr>PowerPoint-Präsentation</vt:lpstr>
      <vt:lpstr>Europäische STEM-Fächer &amp; weitere Ressourcen 1 </vt:lpstr>
      <vt:lpstr>Europäisches STEM &amp; weitere Ressourcen 2</vt:lpstr>
      <vt:lpstr>Herkömmliche vs. elektronische Experimente</vt:lpstr>
      <vt:lpstr>Innovatives Unterrichten</vt:lpstr>
      <vt:lpstr>Fazit &amp; Zusammenfassung</vt:lpstr>
      <vt:lpstr>Bibliographie</vt:lpstr>
      <vt:lpstr>Bibliographie</vt:lpstr>
      <vt:lpstr>Nützliche Internetseiten</vt:lpstr>
      <vt:lpstr>Nützliche Internetseiten</vt:lpstr>
      <vt:lpstr>PowerPoint-Präsentation</vt:lpstr>
      <vt:lpstr>PowerPoint-Präsentation</vt:lpstr>
      <vt:lpstr>PowerPoint-Präsentation</vt:lpstr>
    </vt:vector>
  </TitlesOfParts>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Zsolt Lengyel</dc:creator>
  <cp:lastModifiedBy>Richard Messnarz</cp:lastModifiedBy>
  <cp:revision>227</cp:revision>
  <cp:lastPrinted>2017-06-21T17:08:53Z</cp:lastPrinted>
  <dcterms:created xsi:type="dcterms:W3CDTF">2017-02-15T07:18:39Z</dcterms:created>
  <dcterms:modified xsi:type="dcterms:W3CDTF">2017-10-05T14:45:02Z</dcterms:modified>
</cp:coreProperties>
</file>