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57" r:id="rId3"/>
    <p:sldId id="258" r:id="rId4"/>
    <p:sldId id="259" r:id="rId5"/>
    <p:sldId id="262" r:id="rId6"/>
    <p:sldId id="263" r:id="rId7"/>
    <p:sldId id="265" r:id="rId8"/>
    <p:sldId id="266" r:id="rId9"/>
    <p:sldId id="268" r:id="rId10"/>
    <p:sldId id="269" r:id="rId11"/>
    <p:sldId id="270" r:id="rId12"/>
    <p:sldId id="271" r:id="rId13"/>
    <p:sldId id="272" r:id="rId14"/>
    <p:sldId id="273" r:id="rId15"/>
    <p:sldId id="274" r:id="rId16"/>
    <p:sldId id="275" r:id="rId17"/>
    <p:sldId id="277" r:id="rId18"/>
    <p:sldId id="280" r:id="rId19"/>
    <p:sldId id="278" r:id="rId20"/>
    <p:sldId id="276" r:id="rId21"/>
    <p:sldId id="279" r:id="rId22"/>
    <p:sldId id="324" r:id="rId23"/>
    <p:sldId id="281" r:id="rId24"/>
    <p:sldId id="284" r:id="rId25"/>
    <p:sldId id="319" r:id="rId26"/>
    <p:sldId id="282" r:id="rId27"/>
    <p:sldId id="283" r:id="rId28"/>
    <p:sldId id="315" r:id="rId29"/>
    <p:sldId id="286" r:id="rId30"/>
    <p:sldId id="285" r:id="rId31"/>
    <p:sldId id="287" r:id="rId32"/>
    <p:sldId id="288" r:id="rId33"/>
    <p:sldId id="290" r:id="rId34"/>
    <p:sldId id="291" r:id="rId35"/>
    <p:sldId id="289" r:id="rId36"/>
    <p:sldId id="321" r:id="rId37"/>
    <p:sldId id="322" r:id="rId38"/>
    <p:sldId id="317" r:id="rId39"/>
    <p:sldId id="292" r:id="rId40"/>
    <p:sldId id="293" r:id="rId41"/>
    <p:sldId id="294" r:id="rId42"/>
    <p:sldId id="295" r:id="rId43"/>
    <p:sldId id="296" r:id="rId44"/>
    <p:sldId id="298" r:id="rId45"/>
    <p:sldId id="299" r:id="rId46"/>
    <p:sldId id="300" r:id="rId47"/>
    <p:sldId id="301" r:id="rId48"/>
    <p:sldId id="302" r:id="rId49"/>
    <p:sldId id="303" r:id="rId50"/>
    <p:sldId id="297" r:id="rId51"/>
    <p:sldId id="304" r:id="rId52"/>
    <p:sldId id="305" r:id="rId53"/>
    <p:sldId id="320" r:id="rId54"/>
    <p:sldId id="307" r:id="rId55"/>
    <p:sldId id="310" r:id="rId56"/>
    <p:sldId id="311" r:id="rId57"/>
    <p:sldId id="318" r:id="rId58"/>
    <p:sldId id="313" r:id="rId59"/>
    <p:sldId id="314" r:id="rId60"/>
  </p:sldIdLst>
  <p:sldSz cx="12192000" cy="6858000"/>
  <p:notesSz cx="6858000" cy="9144000"/>
  <p:custDataLst>
    <p:tags r:id="rId62"/>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F0CF1C"/>
    <a:srgbClr val="EE1B22"/>
    <a:srgbClr val="D7DBF8"/>
    <a:srgbClr val="A60B36"/>
    <a:srgbClr val="DCE4F7"/>
    <a:srgbClr val="19369E"/>
    <a:srgbClr val="CBF3F2"/>
    <a:srgbClr val="030368"/>
    <a:srgbClr val="3850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2F5"/>
          </a:solidFill>
        </a:fill>
      </a:tcStyle>
    </a:wholeTbl>
    <a:band2H>
      <a:tcTxStyle/>
      <a:tcStyle>
        <a:tcBdr/>
        <a:fill>
          <a:solidFill>
            <a:srgbClr val="E7F1F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AEC"/>
          </a:solidFill>
        </a:fill>
      </a:tcStyle>
    </a:wholeTbl>
    <a:band2H>
      <a:tcTxStyle/>
      <a:tcStyle>
        <a:tcBdr/>
        <a:fill>
          <a:solidFill>
            <a:srgbClr val="E7F5F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0DF"/>
          </a:solidFill>
        </a:fill>
      </a:tcStyle>
    </a:wholeTbl>
    <a:band2H>
      <a:tcTxStyle/>
      <a:tcStyle>
        <a:tcBdr/>
        <a:fill>
          <a:solidFill>
            <a:srgbClr val="EAF0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7"/>
    <p:restoredTop sz="46241" autoAdjust="0"/>
  </p:normalViewPr>
  <p:slideViewPr>
    <p:cSldViewPr>
      <p:cViewPr varScale="1">
        <p:scale>
          <a:sx n="56" d="100"/>
          <a:sy n="56" d="100"/>
        </p:scale>
        <p:origin x="2850"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100" d="100"/>
          <a:sy n="100" d="100"/>
        </p:scale>
        <p:origin x="-2112" y="3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1143000" y="685800"/>
            <a:ext cx="4572000" cy="3429000"/>
          </a:xfrm>
          <a:prstGeom prst="rect">
            <a:avLst/>
          </a:prstGeom>
        </p:spPr>
        <p:txBody>
          <a:bodyPr/>
          <a:lstStyle/>
          <a:p>
            <a:endParaRPr/>
          </a:p>
        </p:txBody>
      </p:sp>
      <p:sp>
        <p:nvSpPr>
          <p:cNvPr id="175" name="Shape 17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637819293"/>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u.wikipedia.org/wiki/Angol_nyelv"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hu.wikipedia.org/wiki/1996" TargetMode="External"/><Relationship Id="rId5" Type="http://schemas.openxmlformats.org/officeDocument/2006/relationships/hyperlink" Target="https://hu.wikipedia.org/wiki/Magyarorsz%C3%A1g" TargetMode="External"/><Relationship Id="rId4" Type="http://schemas.openxmlformats.org/officeDocument/2006/relationships/hyperlink" Target="https://hu.wikipedia.org/wiki/P%C3%A1riz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lreforschools.eun.org/web/guest/about"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fcit.usf.edu/matrix/"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381000" y="685800"/>
            <a:ext cx="6096000" cy="3429000"/>
          </a:xfrm>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r>
              <a:rPr lang="hu-HU" sz="1200" dirty="0">
                <a:effectLst/>
                <a:latin typeface="+mj-lt"/>
                <a:ea typeface="+mj-ea"/>
                <a:cs typeface="+mj-cs"/>
                <a:sym typeface="Calibri"/>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xfrm>
            <a:off x="381000" y="685800"/>
            <a:ext cx="6096000" cy="3429000"/>
          </a:xfrm>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r>
              <a:rPr lang="hu-HU" dirty="0"/>
              <a:t>Ez a rövid videó,</a:t>
            </a:r>
            <a:r>
              <a:rPr lang="hu-HU" baseline="0" dirty="0"/>
              <a:t> </a:t>
            </a:r>
            <a:r>
              <a:rPr lang="hu-HU" dirty="0"/>
              <a:t>amelyet Michael </a:t>
            </a:r>
            <a:r>
              <a:rPr lang="hu-HU" dirty="0" err="1"/>
              <a:t>Wesch</a:t>
            </a:r>
            <a:r>
              <a:rPr lang="hu-HU" dirty="0"/>
              <a:t> egyetemi oktató készített az amerikai Kansas Állami Egyetem 200 hallgatójával</a:t>
            </a:r>
            <a:r>
              <a:rPr lang="hu-HU" baseline="0" dirty="0"/>
              <a:t> közösen 2007-ben. A diákokegy felmérést készítettek saját </a:t>
            </a:r>
            <a:r>
              <a:rPr lang="hu-HU" dirty="0"/>
              <a:t>tanulási</a:t>
            </a:r>
            <a:r>
              <a:rPr lang="hu-HU" baseline="0" dirty="0"/>
              <a:t> szokásaikról</a:t>
            </a:r>
            <a:r>
              <a:rPr lang="hu-HU" dirty="0"/>
              <a:t>,</a:t>
            </a:r>
            <a:r>
              <a:rPr lang="hu-HU" baseline="0" dirty="0"/>
              <a:t> </a:t>
            </a:r>
            <a:r>
              <a:rPr lang="hu-HU" dirty="0"/>
              <a:t>céljaikról, reményeikről, mintegy</a:t>
            </a:r>
            <a:r>
              <a:rPr lang="hu-HU" baseline="0" dirty="0"/>
              <a:t> látleletet adva </a:t>
            </a:r>
            <a:r>
              <a:rPr lang="hu-HU" dirty="0"/>
              <a:t>a hagyományos oktatási módszerek</a:t>
            </a:r>
            <a:r>
              <a:rPr lang="hu-HU" baseline="0" dirty="0"/>
              <a:t> és az új generáció igényei közötti ellentmondásokról.</a:t>
            </a:r>
            <a:r>
              <a:rPr lang="hu-HU" dirty="0"/>
              <a:t> (https://www.youtube.com/watch?v=dGCJ46vyR9o).</a:t>
            </a:r>
          </a:p>
          <a:p>
            <a:endParaRPr lang="hu-HU" dirty="0"/>
          </a:p>
          <a:p>
            <a:r>
              <a:rPr lang="hu-HU" dirty="0"/>
              <a:t>A videó megtekinthető magyar</a:t>
            </a:r>
            <a:r>
              <a:rPr lang="hu-HU" baseline="0" dirty="0"/>
              <a:t> </a:t>
            </a:r>
            <a:r>
              <a:rPr lang="hu-HU" dirty="0"/>
              <a:t>feliratokkal! </a:t>
            </a:r>
          </a:p>
          <a:p>
            <a:endParaRPr lang="hu-HU" dirty="0"/>
          </a:p>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xfrm>
            <a:off x="381000" y="685800"/>
            <a:ext cx="6096000" cy="3429000"/>
          </a:xfrm>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rPr lang="hu-HU" dirty="0"/>
              <a:t>A Z  generáció az első igazán globális generáció, amely beleszületett a technológia által</a:t>
            </a:r>
            <a:r>
              <a:rPr lang="hu-HU" baseline="0" dirty="0"/>
              <a:t> átszőtt információs társadalomba</a:t>
            </a:r>
            <a:r>
              <a:rPr lang="hu-HU" baseline="0" noProof="0" dirty="0"/>
              <a:t>. Nem kétséges, hogy a technológia (a mobiltelefonok, táblagépek, az Internet) alapvetően befolyásolja a viselkedésüket, azt, ahogyan az információt feldolgozzák, ahogyan tanulnak. </a:t>
            </a:r>
            <a:r>
              <a:rPr lang="hu-HU" sz="1200" b="0" i="0" noProof="0" dirty="0">
                <a:effectLst/>
                <a:latin typeface="+mj-lt"/>
                <a:ea typeface="+mj-ea"/>
                <a:cs typeface="+mj-cs"/>
                <a:sym typeface="Calibri"/>
              </a:rPr>
              <a:t>Az</a:t>
            </a:r>
            <a:r>
              <a:rPr lang="hu-HU" sz="1200" b="0" i="0" baseline="0" noProof="0" dirty="0">
                <a:effectLst/>
                <a:latin typeface="+mj-lt"/>
                <a:ea typeface="+mj-ea"/>
                <a:cs typeface="+mj-cs"/>
                <a:sym typeface="Calibri"/>
              </a:rPr>
              <a:t> elmúlt években megkezdett kutatások egyértelműen mutatják, hogy az iskolák, a pedagógusok már most számos kihívással szembesülnek, amikor a hagyományos tanítási módszereket próbálják alkalmazni a Z-generációs osztályokban.</a:t>
            </a:r>
            <a:endParaRPr lang="hu-HU" baseline="0" dirty="0"/>
          </a:p>
          <a:p>
            <a:endParaRPr lang="hu-HU" baseline="0" dirty="0"/>
          </a:p>
          <a:p>
            <a:r>
              <a:rPr lang="hu-HU" baseline="0" dirty="0"/>
              <a:t> Lásd pl. Tari Annamária előadásait a </a:t>
            </a:r>
            <a:r>
              <a:rPr lang="hu-HU" baseline="0" dirty="0" err="1"/>
              <a:t>YouTube-on</a:t>
            </a:r>
            <a:r>
              <a:rPr lang="hu-HU" baseline="0" dirty="0"/>
              <a:t>: </a:t>
            </a:r>
            <a:r>
              <a:rPr lang="en-US" baseline="0" dirty="0"/>
              <a:t>https://</a:t>
            </a:r>
            <a:r>
              <a:rPr lang="en-US" baseline="0" dirty="0" err="1"/>
              <a:t>www.youtube.com</a:t>
            </a:r>
            <a:r>
              <a:rPr lang="en-US" baseline="0" dirty="0"/>
              <a:t>/</a:t>
            </a:r>
            <a:r>
              <a:rPr lang="en-US" baseline="0" dirty="0" err="1"/>
              <a:t>watch?v</a:t>
            </a:r>
            <a:r>
              <a:rPr lang="en-US" baseline="0" dirty="0"/>
              <a:t>=XLolPx4lbOQ&amp;t=1239s.</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xfrm>
            <a:off x="381000" y="685800"/>
            <a:ext cx="6096000" cy="3429000"/>
          </a:xfrm>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r>
              <a:rPr lang="hu-HU" dirty="0"/>
              <a:t>Magyar nyelvű tanulmány</a:t>
            </a:r>
            <a:r>
              <a:rPr lang="hu-HU" baseline="0" dirty="0"/>
              <a:t> elérhető a </a:t>
            </a:r>
            <a:r>
              <a:rPr lang="hu-HU" baseline="0" dirty="0" err="1"/>
              <a:t>Moodle</a:t>
            </a:r>
            <a:r>
              <a:rPr lang="hu-HU" baseline="0" dirty="0"/>
              <a:t> felületen.</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892120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sz="1200" b="0" i="0" noProof="0" dirty="0">
                <a:effectLst/>
                <a:latin typeface="+mj-lt"/>
                <a:ea typeface="+mj-ea"/>
                <a:cs typeface="+mj-cs"/>
                <a:sym typeface="Calibri"/>
              </a:rPr>
              <a:t>A hálózatok és az internet fejlődése</a:t>
            </a:r>
            <a:r>
              <a:rPr lang="hu-HU" sz="1200" b="0" i="0" baseline="0" noProof="0" dirty="0">
                <a:effectLst/>
                <a:latin typeface="+mj-lt"/>
                <a:ea typeface="+mj-ea"/>
                <a:cs typeface="+mj-cs"/>
                <a:sym typeface="Calibri"/>
              </a:rPr>
              <a:t> </a:t>
            </a:r>
            <a:r>
              <a:rPr lang="hu-HU" sz="1200" b="0" i="0" noProof="0" dirty="0">
                <a:effectLst/>
                <a:latin typeface="+mj-lt"/>
                <a:ea typeface="+mj-ea"/>
                <a:cs typeface="+mj-cs"/>
                <a:sym typeface="Calibri"/>
              </a:rPr>
              <a:t>új korszakot indított az oktatásban. A mélyreható információs és kommunikációs változások nyomán újra kell gondolni</a:t>
            </a:r>
            <a:r>
              <a:rPr lang="hu-HU" sz="1200" b="0" i="0" baseline="0" noProof="0" dirty="0">
                <a:effectLst/>
                <a:latin typeface="+mj-lt"/>
                <a:ea typeface="+mj-ea"/>
                <a:cs typeface="+mj-cs"/>
                <a:sym typeface="Calibri"/>
              </a:rPr>
              <a:t> mindent</a:t>
            </a:r>
            <a:r>
              <a:rPr lang="hu-HU" sz="1200" b="0" i="0" noProof="0" dirty="0">
                <a:effectLst/>
                <a:latin typeface="+mj-lt"/>
                <a:ea typeface="+mj-ea"/>
                <a:cs typeface="+mj-cs"/>
                <a:sym typeface="Calibri"/>
              </a:rPr>
              <a:t>, amit eddig a pedagógiáról, a módszertanról, az iskolákról, a diákokról, a tanári munkáról</a:t>
            </a:r>
            <a:r>
              <a:rPr lang="hu-HU" sz="1200" b="0" i="0" baseline="0" noProof="0" dirty="0">
                <a:effectLst/>
                <a:latin typeface="+mj-lt"/>
                <a:ea typeface="+mj-ea"/>
                <a:cs typeface="+mj-cs"/>
                <a:sym typeface="Calibri"/>
              </a:rPr>
              <a:t> tudtunk.</a:t>
            </a:r>
          </a:p>
          <a:p>
            <a:endParaRPr lang="hu-HU" sz="1200" b="0" i="0" baseline="0" noProof="0" dirty="0">
              <a:effectLst/>
              <a:latin typeface="+mj-lt"/>
              <a:ea typeface="+mj-ea"/>
              <a:cs typeface="+mj-cs"/>
              <a:sym typeface="Calibri"/>
            </a:endParaRPr>
          </a:p>
          <a:p>
            <a:r>
              <a:rPr lang="hu-HU" sz="1200" b="0" i="0" noProof="0" dirty="0">
                <a:effectLst/>
                <a:latin typeface="+mj-lt"/>
                <a:ea typeface="+mj-ea"/>
                <a:cs typeface="+mj-cs"/>
                <a:sym typeface="Calibri"/>
              </a:rPr>
              <a:t>Természetesen egyik napról a másikra nem lehet digitalizálni az évszázadok alatt kialakult hagyományos,</a:t>
            </a:r>
            <a:r>
              <a:rPr lang="hu-HU" sz="1200" b="0" i="0" baseline="0" noProof="0" dirty="0">
                <a:effectLst/>
                <a:latin typeface="+mj-lt"/>
                <a:ea typeface="+mj-ea"/>
                <a:cs typeface="+mj-cs"/>
                <a:sym typeface="Calibri"/>
              </a:rPr>
              <a:t> széles körben elfogadott és berögzült </a:t>
            </a:r>
            <a:r>
              <a:rPr lang="hu-HU" sz="1200" b="0" i="0" noProof="0" dirty="0">
                <a:effectLst/>
                <a:latin typeface="+mj-lt"/>
                <a:ea typeface="+mj-ea"/>
                <a:cs typeface="+mj-cs"/>
                <a:sym typeface="Calibri"/>
              </a:rPr>
              <a:t>tanulási módszereket. Alapkérdés, hogy megtehetjük-</a:t>
            </a:r>
            <a:r>
              <a:rPr lang="hu-HU" sz="1200" b="0" i="0" noProof="0" dirty="0" err="1">
                <a:effectLst/>
                <a:latin typeface="+mj-lt"/>
                <a:ea typeface="+mj-ea"/>
                <a:cs typeface="+mj-cs"/>
                <a:sym typeface="Calibri"/>
              </a:rPr>
              <a:t>e,hogy</a:t>
            </a:r>
            <a:r>
              <a:rPr lang="hu-HU" sz="1200" b="0" i="0" noProof="0" dirty="0">
                <a:effectLst/>
                <a:latin typeface="+mj-lt"/>
                <a:ea typeface="+mj-ea"/>
                <a:cs typeface="+mj-cs"/>
                <a:sym typeface="Calibri"/>
              </a:rPr>
              <a:t> figyelmen kívül hagyjuk az információs kor által kínált lehetőségeket? </a:t>
            </a:r>
            <a:endParaRPr lang="hu-HU" noProof="0" dirty="0"/>
          </a:p>
        </p:txBody>
      </p:sp>
    </p:spTree>
    <p:extLst>
      <p:ext uri="{BB962C8B-B14F-4D97-AF65-F5344CB8AC3E}">
        <p14:creationId xmlns:p14="http://schemas.microsoft.com/office/powerpoint/2010/main" val="134027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xfrm>
            <a:off x="381000" y="685800"/>
            <a:ext cx="6096000" cy="3429000"/>
          </a:xfrm>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pPr defTabSz="315468">
              <a:defRPr b="1"/>
            </a:pPr>
            <a:r>
              <a:rPr lang="hu-HU" dirty="0"/>
              <a:t>Digitális tanulási tartalom: </a:t>
            </a:r>
            <a:r>
              <a:rPr lang="hu-HU" b="0" dirty="0"/>
              <a:t>online</a:t>
            </a:r>
            <a:r>
              <a:rPr lang="hu-HU" b="0" baseline="0" dirty="0"/>
              <a:t> </a:t>
            </a:r>
            <a:r>
              <a:rPr lang="hu-HU" b="0" dirty="0"/>
              <a:t>tanfolyamok, digitális tartalommal, tanulási célokkal, segédanyagokkal</a:t>
            </a:r>
          </a:p>
          <a:p>
            <a:pPr defTabSz="315468">
              <a:defRPr b="1"/>
            </a:pPr>
            <a:r>
              <a:rPr lang="hu-HU" dirty="0"/>
              <a:t>Alkalmazások: </a:t>
            </a:r>
            <a:r>
              <a:rPr lang="hu-HU" b="0" dirty="0"/>
              <a:t>szoftverek digitális tartalomfejlesztésre, a tartalmak felhasználására</a:t>
            </a:r>
            <a:r>
              <a:rPr lang="hu-HU" b="0" baseline="0" dirty="0"/>
              <a:t>,</a:t>
            </a:r>
            <a:r>
              <a:rPr lang="hu-HU" b="0" dirty="0"/>
              <a:t> újra-felhasználásra beleértve a tartalmak keresését, tartalomközvetítő</a:t>
            </a:r>
            <a:r>
              <a:rPr lang="hu-HU" b="0" baseline="0" dirty="0"/>
              <a:t> </a:t>
            </a:r>
            <a:r>
              <a:rPr lang="hu-HU" b="0" dirty="0"/>
              <a:t>tanulásmenedzsment</a:t>
            </a:r>
            <a:r>
              <a:rPr lang="hu-HU" b="0" baseline="0" dirty="0"/>
              <a:t> </a:t>
            </a:r>
            <a:r>
              <a:rPr lang="hu-HU" b="0" dirty="0"/>
              <a:t>rendszereket, tartalomfejlesztő eszközöket és online tanulási környezetet</a:t>
            </a:r>
            <a:r>
              <a:rPr lang="hu-HU" b="0" baseline="0" dirty="0"/>
              <a:t> (mint például a </a:t>
            </a:r>
            <a:r>
              <a:rPr lang="hu-HU" b="0" baseline="0" dirty="0" err="1"/>
              <a:t>Moodle</a:t>
            </a:r>
            <a:r>
              <a:rPr lang="hu-HU" b="0" baseline="0" dirty="0"/>
              <a:t>)</a:t>
            </a:r>
            <a:r>
              <a:rPr lang="hu-HU" b="0" dirty="0"/>
              <a:t>.</a:t>
            </a:r>
          </a:p>
          <a:p>
            <a:pPr defTabSz="315468">
              <a:defRPr b="1"/>
            </a:pPr>
            <a:r>
              <a:rPr lang="hu-HU" dirty="0"/>
              <a:t>Megvalósítás,</a:t>
            </a:r>
            <a:r>
              <a:rPr lang="hu-HU" baseline="0" dirty="0"/>
              <a:t> publikálás</a:t>
            </a:r>
            <a:r>
              <a:rPr lang="hu-HU" dirty="0"/>
              <a:t>: </a:t>
            </a:r>
            <a:r>
              <a:rPr lang="hu-HU" b="0" dirty="0"/>
              <a:t>szellemi tulajdonra vonatkozó engedélyek az anyagok nyílt közzétételének, a bevált gyakorlatok tervezésének elveinek és a tartalom lokalizálásának elősegítésére.</a:t>
            </a:r>
            <a:endParaRPr sz="2400" b="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474358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381000" y="685800"/>
            <a:ext cx="6096000" cy="3429000"/>
          </a:xfrm>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rPr lang="hu-HU" sz="1200" b="0" i="0" u="none" strike="noStrike" baseline="0" dirty="0">
                <a:latin typeface="+mj-lt"/>
                <a:ea typeface="+mj-ea"/>
                <a:cs typeface="+mj-cs"/>
                <a:sym typeface="Calibri"/>
              </a:rPr>
              <a:t>Két különböző tendencia között kell dönteni: “nyitni” vagy “bezárkózni”? Elősegítsük és ösztönözzük a forrásokhoz való hozzáférést, – a földhöz, vízhez, a gyógyszerekhez, információhoz, ötletekhez, … – vagy határt kell szabnunk, hogy védjük a törvényes érdekeinket, tulajdonjogainkat, a szabadalmi jogokat, a privát jogainkat, egy ötletnek a tulajdonjogát? Ez egy régi történet, mely új és különböző aspektusokat rejt magában a digitális és </a:t>
            </a:r>
            <a:r>
              <a:rPr lang="hu-HU" sz="1200" b="0" i="0" u="none" strike="noStrike" baseline="0" dirty="0" err="1">
                <a:latin typeface="+mj-lt"/>
                <a:ea typeface="+mj-ea"/>
                <a:cs typeface="+mj-cs"/>
                <a:sym typeface="Calibri"/>
              </a:rPr>
              <a:t>globalizált</a:t>
            </a:r>
            <a:r>
              <a:rPr lang="hu-HU" sz="1200" b="0" i="0" u="none" strike="noStrike" baseline="0" dirty="0">
                <a:latin typeface="+mj-lt"/>
                <a:ea typeface="+mj-ea"/>
                <a:cs typeface="+mj-cs"/>
                <a:sym typeface="Calibri"/>
              </a:rPr>
              <a:t> világban.</a:t>
            </a:r>
          </a:p>
          <a:p>
            <a:endParaRPr lang="hu-HU" sz="1200" b="0" i="0" u="none" strike="noStrike" baseline="0" dirty="0">
              <a:latin typeface="+mj-lt"/>
              <a:ea typeface="+mj-ea"/>
              <a:cs typeface="+mj-cs"/>
              <a:sym typeface="Calibri"/>
            </a:endParaRPr>
          </a:p>
          <a:p>
            <a:r>
              <a:rPr lang="hu-HU" sz="1200" b="0" i="0" u="none" strike="noStrike" baseline="0" dirty="0">
                <a:latin typeface="+mj-lt"/>
                <a:ea typeface="+mj-ea"/>
                <a:cs typeface="+mj-cs"/>
                <a:sym typeface="Calibri"/>
              </a:rPr>
              <a:t>Gondoljunk bele, mit jelentene, ha bárki, akinek van számítógépe és internet hozzáférése, mindenki számára elérhetővé tehetne több gigabájtnyi zenét, szöveget, filmet és programot, mindezt földrajzi, időbeli és gazdasági kötöttségek nélkül, kivéve az internetkapcsolat díját. Mit jelentene, ha mindenki megoszthatná, mások számára elérhetővé tehetné saját ötleteit, fényképeit, filmjeit?</a:t>
            </a:r>
            <a:r>
              <a:rPr lang="en-GB" noProof="0" dirty="0"/>
              <a:t>. (</a:t>
            </a:r>
            <a:r>
              <a:rPr lang="en-GB" noProof="0" dirty="0" err="1"/>
              <a:t>Pierfranco</a:t>
            </a:r>
            <a:r>
              <a:rPr lang="en-GB" noProof="0" dirty="0"/>
              <a:t> </a:t>
            </a:r>
            <a:r>
              <a:rPr lang="en-GB" noProof="0" dirty="0" err="1"/>
              <a:t>Ravotto</a:t>
            </a:r>
            <a:r>
              <a:rPr lang="en-GB" noProof="0" dirty="0"/>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sz="1200" b="0" i="0" dirty="0">
                <a:effectLst/>
                <a:latin typeface="+mj-lt"/>
                <a:ea typeface="+mj-ea"/>
                <a:cs typeface="+mj-cs"/>
                <a:sym typeface="Calibri"/>
              </a:rPr>
              <a:t>„</a:t>
            </a:r>
            <a:r>
              <a:rPr lang="hu-HU" sz="1200" b="0" i="1" dirty="0">
                <a:effectLst/>
                <a:latin typeface="+mj-lt"/>
                <a:ea typeface="+mj-ea"/>
                <a:cs typeface="+mj-cs"/>
                <a:sym typeface="Calibri"/>
              </a:rPr>
              <a:t>Az oktatási színtér drasztikus változáson megy át az iskolától az egyetemig és azon is túl: a nyílttechnológia-alapú oktatás rövidesen minden korosztályban nemcsak hasznos, hanem egyenesen megkerülhetetlen lesz. Többet kell tennünk azért, hogy elsősorban a fiatalság el tudja sajátítani azokat a digitális készségeket, amelyekre a jövőben szüksége lesz. Nem elég megérteni egy alkalmazás vagy program használatát; olyan kreatív fiatalokra van szükségünk, akik újra tudják alkotni ezeket a programokat. A „Megnyíló oktatás” kezdeményezés arra irányul, hogy nyitottá tegyük az embereket az új tanulási módszerek iránt, jobban foglalkoztatható, kreatív, innovatív és vállalkozó szellemű polgárokat nevelve belőlük</a:t>
            </a:r>
            <a:r>
              <a:rPr lang="hu-HU" sz="1200" b="0" i="0" dirty="0">
                <a:effectLst/>
                <a:latin typeface="+mj-lt"/>
                <a:ea typeface="+mj-ea"/>
                <a:cs typeface="+mj-cs"/>
                <a:sym typeface="Calibri"/>
              </a:rPr>
              <a:t>, </a:t>
            </a:r>
            <a:r>
              <a:rPr lang="en-US" sz="1200" b="0" i="0" dirty="0">
                <a:effectLst/>
                <a:latin typeface="+mj-lt"/>
                <a:ea typeface="+mj-ea"/>
                <a:cs typeface="+mj-cs"/>
                <a:sym typeface="Calibri"/>
              </a:rPr>
              <a:t> (</a:t>
            </a:r>
            <a:r>
              <a:rPr lang="hu-HU" sz="1200" b="0" i="0" dirty="0" err="1">
                <a:effectLst/>
                <a:latin typeface="+mj-lt"/>
                <a:ea typeface="+mj-ea"/>
                <a:cs typeface="+mj-cs"/>
                <a:sym typeface="Calibri"/>
              </a:rPr>
              <a:t>Andrula</a:t>
            </a:r>
            <a:r>
              <a:rPr lang="hu-HU" sz="1200" b="0" i="0" dirty="0">
                <a:effectLst/>
                <a:latin typeface="+mj-lt"/>
                <a:ea typeface="+mj-ea"/>
                <a:cs typeface="+mj-cs"/>
                <a:sym typeface="Calibri"/>
              </a:rPr>
              <a:t> </a:t>
            </a:r>
            <a:r>
              <a:rPr lang="hu-HU" sz="1200" b="0" i="0" dirty="0" err="1">
                <a:effectLst/>
                <a:latin typeface="+mj-lt"/>
                <a:ea typeface="+mj-ea"/>
                <a:cs typeface="+mj-cs"/>
                <a:sym typeface="Calibri"/>
              </a:rPr>
              <a:t>Vasziliu</a:t>
            </a:r>
            <a:r>
              <a:rPr lang="hu-HU" sz="1200" b="0" i="0" dirty="0">
                <a:effectLst/>
                <a:latin typeface="+mj-lt"/>
                <a:ea typeface="+mj-ea"/>
                <a:cs typeface="+mj-cs"/>
                <a:sym typeface="Calibri"/>
              </a:rPr>
              <a:t>, az oktatásügyért, a kultúráért, a többnyelvűségért és az ifjúságpolitikáért felelős uniós biztos,</a:t>
            </a:r>
            <a:r>
              <a:rPr lang="hu-HU" sz="1200" b="0" i="0" baseline="0" dirty="0">
                <a:effectLst/>
                <a:latin typeface="+mj-lt"/>
                <a:ea typeface="+mj-ea"/>
                <a:cs typeface="+mj-cs"/>
                <a:sym typeface="Calibri"/>
              </a:rPr>
              <a:t> </a:t>
            </a:r>
            <a:r>
              <a:rPr lang="en-US" sz="1200" b="0" i="0" baseline="0" dirty="0">
                <a:effectLst/>
                <a:latin typeface="+mj-lt"/>
                <a:ea typeface="+mj-ea"/>
                <a:cs typeface="+mj-cs"/>
                <a:sym typeface="Calibri"/>
              </a:rPr>
              <a:t>2013)</a:t>
            </a:r>
          </a:p>
          <a:p>
            <a:r>
              <a:rPr lang="en-US" sz="1200" b="0" i="0" baseline="0" dirty="0">
                <a:effectLst/>
                <a:latin typeface="+mj-lt"/>
                <a:ea typeface="+mj-ea"/>
                <a:cs typeface="+mj-cs"/>
                <a:sym typeface="Calibri"/>
              </a:rPr>
              <a:t>Resource: http://europa.eu/rapid/press-release_IP-13-859_hu.htm</a:t>
            </a:r>
            <a:endParaRPr lang="hu-HU" dirty="0"/>
          </a:p>
        </p:txBody>
      </p:sp>
    </p:spTree>
    <p:extLst>
      <p:ext uri="{BB962C8B-B14F-4D97-AF65-F5344CB8AC3E}">
        <p14:creationId xmlns:p14="http://schemas.microsoft.com/office/powerpoint/2010/main" val="1460863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xfrm>
            <a:off x="381000" y="685800"/>
            <a:ext cx="6096000" cy="3429000"/>
          </a:xfrm>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r>
              <a:rPr lang="en-US" sz="1200" b="0" i="0" dirty="0" err="1">
                <a:effectLst/>
                <a:latin typeface="+mj-lt"/>
                <a:ea typeface="+mj-ea"/>
                <a:cs typeface="+mj-cs"/>
                <a:sym typeface="Calibri"/>
              </a:rPr>
              <a:t>Az</a:t>
            </a:r>
            <a:r>
              <a:rPr lang="en-US" sz="1200" b="0" i="0" dirty="0">
                <a:effectLst/>
                <a:latin typeface="+mj-lt"/>
                <a:ea typeface="+mj-ea"/>
                <a:cs typeface="+mj-cs"/>
                <a:sym typeface="Calibri"/>
              </a:rPr>
              <a:t> OECD: a </a:t>
            </a:r>
            <a:r>
              <a:rPr lang="en-US" sz="1200" b="1" i="0" dirty="0" err="1">
                <a:effectLst/>
                <a:latin typeface="+mj-lt"/>
                <a:ea typeface="+mj-ea"/>
                <a:cs typeface="+mj-cs"/>
                <a:sym typeface="Calibri"/>
              </a:rPr>
              <a:t>Gazdasági</a:t>
            </a:r>
            <a:r>
              <a:rPr lang="en-US" sz="1200" b="1" i="0" dirty="0">
                <a:effectLst/>
                <a:latin typeface="+mj-lt"/>
                <a:ea typeface="+mj-ea"/>
                <a:cs typeface="+mj-cs"/>
                <a:sym typeface="Calibri"/>
              </a:rPr>
              <a:t> </a:t>
            </a:r>
            <a:r>
              <a:rPr lang="en-US" sz="1200" b="1" i="0" dirty="0" err="1">
                <a:effectLst/>
                <a:latin typeface="+mj-lt"/>
                <a:ea typeface="+mj-ea"/>
                <a:cs typeface="+mj-cs"/>
                <a:sym typeface="Calibri"/>
              </a:rPr>
              <a:t>Együttműködési</a:t>
            </a:r>
            <a:r>
              <a:rPr lang="en-US" sz="1200" b="1" i="0" dirty="0">
                <a:effectLst/>
                <a:latin typeface="+mj-lt"/>
                <a:ea typeface="+mj-ea"/>
                <a:cs typeface="+mj-cs"/>
                <a:sym typeface="Calibri"/>
              </a:rPr>
              <a:t> </a:t>
            </a:r>
            <a:r>
              <a:rPr lang="en-US" sz="1200" b="1" i="0" dirty="0" err="1">
                <a:effectLst/>
                <a:latin typeface="+mj-lt"/>
                <a:ea typeface="+mj-ea"/>
                <a:cs typeface="+mj-cs"/>
                <a:sym typeface="Calibri"/>
              </a:rPr>
              <a:t>és</a:t>
            </a:r>
            <a:r>
              <a:rPr lang="en-US" sz="1200" b="1" i="0" dirty="0">
                <a:effectLst/>
                <a:latin typeface="+mj-lt"/>
                <a:ea typeface="+mj-ea"/>
                <a:cs typeface="+mj-cs"/>
                <a:sym typeface="Calibri"/>
              </a:rPr>
              <a:t> </a:t>
            </a:r>
            <a:r>
              <a:rPr lang="en-US" sz="1200" b="1" i="0" dirty="0" err="1">
                <a:effectLst/>
                <a:latin typeface="+mj-lt"/>
                <a:ea typeface="+mj-ea"/>
                <a:cs typeface="+mj-cs"/>
                <a:sym typeface="Calibri"/>
              </a:rPr>
              <a:t>Fejlesztési</a:t>
            </a:r>
            <a:r>
              <a:rPr lang="en-US" sz="1200" b="1" i="0" dirty="0">
                <a:effectLst/>
                <a:latin typeface="+mj-lt"/>
                <a:ea typeface="+mj-ea"/>
                <a:cs typeface="+mj-cs"/>
                <a:sym typeface="Calibri"/>
              </a:rPr>
              <a:t> </a:t>
            </a:r>
            <a:r>
              <a:rPr lang="en-US" sz="1200" b="1" i="0" dirty="0" err="1">
                <a:effectLst/>
                <a:latin typeface="+mj-lt"/>
                <a:ea typeface="+mj-ea"/>
                <a:cs typeface="+mj-cs"/>
                <a:sym typeface="Calibri"/>
              </a:rPr>
              <a:t>Szervezet</a:t>
            </a:r>
            <a:r>
              <a:rPr lang="en-US" sz="1200" b="0" i="0" dirty="0">
                <a:effectLst/>
                <a:latin typeface="+mj-lt"/>
                <a:ea typeface="+mj-ea"/>
                <a:cs typeface="+mj-cs"/>
                <a:sym typeface="Calibri"/>
              </a:rPr>
              <a:t> (</a:t>
            </a:r>
            <a:r>
              <a:rPr lang="en-US" sz="1200" b="0" i="0" u="none" strike="noStrike" dirty="0">
                <a:effectLst/>
                <a:latin typeface="+mj-lt"/>
                <a:ea typeface="+mj-ea"/>
                <a:cs typeface="+mj-cs"/>
                <a:sym typeface="Calibri"/>
                <a:hlinkClick r:id="rId3" tooltip="Angol nyelv"/>
              </a:rPr>
              <a:t>angolul</a:t>
            </a:r>
            <a:r>
              <a:rPr lang="en-US" sz="1200" b="0" i="0" dirty="0">
                <a:effectLst/>
                <a:latin typeface="+mj-lt"/>
                <a:ea typeface="+mj-ea"/>
                <a:cs typeface="+mj-cs"/>
                <a:sym typeface="Calibri"/>
              </a:rPr>
              <a:t> </a:t>
            </a:r>
            <a:r>
              <a:rPr lang="en-US" sz="1200" b="0" i="1" dirty="0" err="1">
                <a:effectLst/>
                <a:latin typeface="+mj-lt"/>
                <a:ea typeface="+mj-ea"/>
                <a:cs typeface="+mj-cs"/>
                <a:sym typeface="Calibri"/>
              </a:rPr>
              <a:t>Organisation</a:t>
            </a:r>
            <a:r>
              <a:rPr lang="en-US" sz="1200" b="0" i="1" dirty="0">
                <a:effectLst/>
                <a:latin typeface="+mj-lt"/>
                <a:ea typeface="+mj-ea"/>
                <a:cs typeface="+mj-cs"/>
                <a:sym typeface="Calibri"/>
              </a:rPr>
              <a:t> for Economic Co-operation and </a:t>
            </a:r>
            <a:r>
              <a:rPr lang="en-US" sz="1200" b="0" i="1" dirty="0" err="1">
                <a:effectLst/>
                <a:latin typeface="+mj-lt"/>
                <a:ea typeface="+mj-ea"/>
                <a:cs typeface="+mj-cs"/>
                <a:sym typeface="Calibri"/>
              </a:rPr>
              <a:t>Development</a:t>
            </a:r>
            <a:r>
              <a:rPr lang="en-US" sz="1200" b="0" i="0" dirty="0" err="1">
                <a:effectLst/>
                <a:latin typeface="+mj-lt"/>
                <a:ea typeface="+mj-ea"/>
                <a:cs typeface="+mj-cs"/>
                <a:sym typeface="Calibri"/>
              </a:rPr>
              <a:t>,OECD</a:t>
            </a:r>
            <a:r>
              <a:rPr lang="en-US" sz="1200" b="0" i="0" dirty="0">
                <a:effectLst/>
                <a:latin typeface="+mj-lt"/>
                <a:ea typeface="+mj-ea"/>
                <a:cs typeface="+mj-cs"/>
                <a:sym typeface="Calibri"/>
              </a:rPr>
              <a:t>) </a:t>
            </a:r>
            <a:r>
              <a:rPr lang="en-US" sz="1200" b="0" i="0" u="none" strike="noStrike" dirty="0">
                <a:effectLst/>
                <a:latin typeface="+mj-lt"/>
                <a:ea typeface="+mj-ea"/>
                <a:cs typeface="+mj-cs"/>
                <a:sym typeface="Calibri"/>
                <a:hlinkClick r:id="rId4" tooltip="Párizs"/>
              </a:rPr>
              <a:t>párizsi</a:t>
            </a:r>
            <a:r>
              <a:rPr lang="en-US" sz="1200" b="0" i="0" dirty="0">
                <a:effectLst/>
                <a:latin typeface="+mj-lt"/>
                <a:ea typeface="+mj-ea"/>
                <a:cs typeface="+mj-cs"/>
                <a:sym typeface="Calibri"/>
              </a:rPr>
              <a:t> </a:t>
            </a:r>
            <a:r>
              <a:rPr lang="en-US" sz="1200" b="0" i="0" dirty="0" err="1">
                <a:effectLst/>
                <a:latin typeface="+mj-lt"/>
                <a:ea typeface="+mj-ea"/>
                <a:cs typeface="+mj-cs"/>
                <a:sym typeface="Calibri"/>
              </a:rPr>
              <a:t>székhelyű</a:t>
            </a:r>
            <a:r>
              <a:rPr lang="en-US" sz="1200" b="0" i="0" dirty="0">
                <a:effectLst/>
                <a:latin typeface="+mj-lt"/>
                <a:ea typeface="+mj-ea"/>
                <a:cs typeface="+mj-cs"/>
                <a:sym typeface="Calibri"/>
              </a:rPr>
              <a:t> </a:t>
            </a:r>
            <a:r>
              <a:rPr lang="en-US" sz="1200" b="0" i="0" dirty="0" err="1">
                <a:effectLst/>
                <a:latin typeface="+mj-lt"/>
                <a:ea typeface="+mj-ea"/>
                <a:cs typeface="+mj-cs"/>
                <a:sym typeface="Calibri"/>
              </a:rPr>
              <a:t>nemzetközi</a:t>
            </a:r>
            <a:r>
              <a:rPr lang="en-US" sz="1200" b="0" i="0" dirty="0">
                <a:effectLst/>
                <a:latin typeface="+mj-lt"/>
                <a:ea typeface="+mj-ea"/>
                <a:cs typeface="+mj-cs"/>
                <a:sym typeface="Calibri"/>
              </a:rPr>
              <a:t> </a:t>
            </a:r>
            <a:r>
              <a:rPr lang="en-US" sz="1200" b="0" i="0" dirty="0" err="1">
                <a:effectLst/>
                <a:latin typeface="+mj-lt"/>
                <a:ea typeface="+mj-ea"/>
                <a:cs typeface="+mj-cs"/>
                <a:sym typeface="Calibri"/>
              </a:rPr>
              <a:t>gazdasági</a:t>
            </a:r>
            <a:r>
              <a:rPr lang="en-US" sz="1200" b="0" i="0" dirty="0">
                <a:effectLst/>
                <a:latin typeface="+mj-lt"/>
                <a:ea typeface="+mj-ea"/>
                <a:cs typeface="+mj-cs"/>
                <a:sym typeface="Calibri"/>
              </a:rPr>
              <a:t> </a:t>
            </a:r>
            <a:r>
              <a:rPr lang="en-US" sz="1200" b="0" i="0" dirty="0" err="1">
                <a:effectLst/>
                <a:latin typeface="+mj-lt"/>
                <a:ea typeface="+mj-ea"/>
                <a:cs typeface="+mj-cs"/>
                <a:sym typeface="Calibri"/>
              </a:rPr>
              <a:t>szervezet</a:t>
            </a:r>
            <a:r>
              <a:rPr lang="en-US" sz="1200" b="0" i="0" dirty="0">
                <a:effectLst/>
                <a:latin typeface="+mj-lt"/>
                <a:ea typeface="+mj-ea"/>
                <a:cs typeface="+mj-cs"/>
                <a:sym typeface="Calibri"/>
              </a:rPr>
              <a:t>. </a:t>
            </a:r>
            <a:r>
              <a:rPr lang="en-US" sz="1200" b="0" i="0" u="none" strike="noStrike" dirty="0">
                <a:effectLst/>
                <a:latin typeface="+mj-lt"/>
                <a:ea typeface="+mj-ea"/>
                <a:cs typeface="+mj-cs"/>
                <a:sym typeface="Calibri"/>
                <a:hlinkClick r:id="rId5" tooltip="Magyarország"/>
              </a:rPr>
              <a:t>Magyarország</a:t>
            </a:r>
            <a:r>
              <a:rPr lang="en-US" sz="1200" b="0" i="0" dirty="0">
                <a:effectLst/>
                <a:latin typeface="+mj-lt"/>
                <a:ea typeface="+mj-ea"/>
                <a:cs typeface="+mj-cs"/>
                <a:sym typeface="Calibri"/>
              </a:rPr>
              <a:t> </a:t>
            </a:r>
            <a:r>
              <a:rPr lang="en-US" sz="1200" b="0" i="0" u="none" strike="noStrike" dirty="0">
                <a:effectLst/>
                <a:latin typeface="+mj-lt"/>
                <a:ea typeface="+mj-ea"/>
                <a:cs typeface="+mj-cs"/>
                <a:sym typeface="Calibri"/>
                <a:hlinkClick r:id="rId6" tooltip="1996"/>
              </a:rPr>
              <a:t>1996</a:t>
            </a:r>
            <a:r>
              <a:rPr lang="en-US" sz="1200" b="0" i="0" dirty="0">
                <a:effectLst/>
                <a:latin typeface="+mj-lt"/>
                <a:ea typeface="+mj-ea"/>
                <a:cs typeface="+mj-cs"/>
                <a:sym typeface="Calibri"/>
              </a:rPr>
              <a:t> </a:t>
            </a:r>
            <a:r>
              <a:rPr lang="en-US" sz="1200" b="0" i="0" dirty="0" err="1">
                <a:effectLst/>
                <a:latin typeface="+mj-lt"/>
                <a:ea typeface="+mj-ea"/>
                <a:cs typeface="+mj-cs"/>
                <a:sym typeface="Calibri"/>
              </a:rPr>
              <a:t>óta</a:t>
            </a:r>
            <a:r>
              <a:rPr lang="en-US" sz="1200" b="0" i="0" dirty="0">
                <a:effectLst/>
                <a:latin typeface="+mj-lt"/>
                <a:ea typeface="+mj-ea"/>
                <a:cs typeface="+mj-cs"/>
                <a:sym typeface="Calibri"/>
              </a:rPr>
              <a:t> a </a:t>
            </a:r>
            <a:r>
              <a:rPr lang="en-US" sz="1200" b="0" i="0" dirty="0" err="1">
                <a:effectLst/>
                <a:latin typeface="+mj-lt"/>
                <a:ea typeface="+mj-ea"/>
                <a:cs typeface="+mj-cs"/>
                <a:sym typeface="Calibri"/>
              </a:rPr>
              <a:t>tagja</a:t>
            </a:r>
            <a:r>
              <a:rPr lang="en-US" sz="1200" b="0" i="0" dirty="0">
                <a:effectLst/>
                <a:latin typeface="+mj-lt"/>
                <a:ea typeface="+mj-ea"/>
                <a:cs typeface="+mj-cs"/>
                <a:sym typeface="Calibri"/>
              </a:rPr>
              <a:t>. (</a:t>
            </a:r>
            <a:r>
              <a:rPr lang="en-US" sz="1200" b="0" i="0" dirty="0" err="1">
                <a:effectLst/>
                <a:latin typeface="+mj-lt"/>
                <a:ea typeface="+mj-ea"/>
                <a:cs typeface="+mj-cs"/>
                <a:sym typeface="Calibri"/>
              </a:rPr>
              <a:t>wikipédia</a:t>
            </a:r>
            <a:r>
              <a:rPr lang="en-US" sz="1200" b="0" i="0" dirty="0">
                <a:effectLst/>
                <a:latin typeface="+mj-lt"/>
                <a:ea typeface="+mj-ea"/>
                <a:cs typeface="+mj-cs"/>
                <a:sym typeface="Calibri"/>
              </a:rPr>
              <a:t>). A CERI (</a:t>
            </a:r>
            <a:r>
              <a:rPr lang="en-US" sz="1200" b="0" i="0" dirty="0" err="1">
                <a:effectLst/>
                <a:latin typeface="+mj-lt"/>
                <a:ea typeface="+mj-ea"/>
                <a:cs typeface="+mj-cs"/>
                <a:sym typeface="Calibri"/>
              </a:rPr>
              <a:t>Oktatáskutatási</a:t>
            </a:r>
            <a:r>
              <a:rPr lang="en-US" sz="1200" b="0" i="0" dirty="0">
                <a:effectLst/>
                <a:latin typeface="+mj-lt"/>
                <a:ea typeface="+mj-ea"/>
                <a:cs typeface="+mj-cs"/>
                <a:sym typeface="Calibri"/>
              </a:rPr>
              <a:t> </a:t>
            </a:r>
            <a:r>
              <a:rPr lang="en-US" sz="1200" b="0" i="0" dirty="0" err="1">
                <a:effectLst/>
                <a:latin typeface="+mj-lt"/>
                <a:ea typeface="+mj-ea"/>
                <a:cs typeface="+mj-cs"/>
                <a:sym typeface="Calibri"/>
              </a:rPr>
              <a:t>és</a:t>
            </a:r>
            <a:r>
              <a:rPr lang="en-US" sz="1200" b="0" i="0" baseline="0" dirty="0">
                <a:effectLst/>
                <a:latin typeface="+mj-lt"/>
                <a:ea typeface="+mj-ea"/>
                <a:cs typeface="+mj-cs"/>
                <a:sym typeface="Calibri"/>
              </a:rPr>
              <a:t> </a:t>
            </a:r>
            <a:r>
              <a:rPr lang="en-US" sz="1200" b="0" i="0" baseline="0" dirty="0" err="1">
                <a:effectLst/>
                <a:latin typeface="+mj-lt"/>
                <a:ea typeface="+mj-ea"/>
                <a:cs typeface="+mj-cs"/>
                <a:sym typeface="Calibri"/>
              </a:rPr>
              <a:t>Innovációs</a:t>
            </a:r>
            <a:r>
              <a:rPr lang="en-US" sz="1200" b="0" i="0" baseline="0" dirty="0">
                <a:effectLst/>
                <a:latin typeface="+mj-lt"/>
                <a:ea typeface="+mj-ea"/>
                <a:cs typeface="+mj-cs"/>
                <a:sym typeface="Calibri"/>
              </a:rPr>
              <a:t> </a:t>
            </a:r>
            <a:r>
              <a:rPr lang="en-US" sz="1200" b="0" i="0" baseline="0" dirty="0" err="1">
                <a:effectLst/>
                <a:latin typeface="+mj-lt"/>
                <a:ea typeface="+mj-ea"/>
                <a:cs typeface="+mj-cs"/>
                <a:sym typeface="Calibri"/>
              </a:rPr>
              <a:t>Központ</a:t>
            </a:r>
            <a:r>
              <a:rPr lang="en-US" sz="1200" b="0" i="0" baseline="0" dirty="0">
                <a:effectLst/>
                <a:latin typeface="+mj-lt"/>
                <a:ea typeface="+mj-ea"/>
                <a:cs typeface="+mj-cs"/>
                <a:sym typeface="Calibri"/>
              </a:rPr>
              <a:t>) </a:t>
            </a:r>
            <a:r>
              <a:rPr lang="en-US" sz="1200" b="0" i="0" dirty="0" err="1">
                <a:effectLst/>
                <a:latin typeface="+mj-lt"/>
                <a:ea typeface="+mj-ea"/>
                <a:cs typeface="+mj-cs"/>
                <a:sym typeface="Calibri"/>
              </a:rPr>
              <a:t>az</a:t>
            </a:r>
            <a:r>
              <a:rPr lang="en-US" sz="1200" b="0" i="0" dirty="0">
                <a:effectLst/>
                <a:latin typeface="+mj-lt"/>
                <a:ea typeface="+mj-ea"/>
                <a:cs typeface="+mj-cs"/>
                <a:sym typeface="Calibri"/>
              </a:rPr>
              <a:t> OECD-</a:t>
            </a:r>
            <a:r>
              <a:rPr lang="en-US" sz="1200" b="0" i="0" dirty="0" err="1">
                <a:effectLst/>
                <a:latin typeface="+mj-lt"/>
                <a:ea typeface="+mj-ea"/>
                <a:cs typeface="+mj-cs"/>
                <a:sym typeface="Calibri"/>
              </a:rPr>
              <a:t>én</a:t>
            </a:r>
            <a:r>
              <a:rPr lang="en-US" sz="1200" b="0" i="0" dirty="0">
                <a:effectLst/>
                <a:latin typeface="+mj-lt"/>
                <a:ea typeface="+mj-ea"/>
                <a:cs typeface="+mj-cs"/>
                <a:sym typeface="Calibri"/>
              </a:rPr>
              <a:t> </a:t>
            </a:r>
            <a:r>
              <a:rPr lang="en-US" sz="1200" b="0" i="0" dirty="0" err="1">
                <a:effectLst/>
                <a:latin typeface="+mj-lt"/>
                <a:ea typeface="+mj-ea"/>
                <a:cs typeface="+mj-cs"/>
                <a:sym typeface="Calibri"/>
              </a:rPr>
              <a:t>belül</a:t>
            </a:r>
            <a:r>
              <a:rPr lang="en-US" sz="1200" b="0" i="0" dirty="0">
                <a:effectLst/>
                <a:latin typeface="+mj-lt"/>
                <a:ea typeface="+mj-ea"/>
                <a:cs typeface="+mj-cs"/>
                <a:sym typeface="Calibri"/>
              </a:rPr>
              <a:t> </a:t>
            </a:r>
            <a:r>
              <a:rPr lang="en-US" sz="1200" b="0" i="0" dirty="0" err="1">
                <a:effectLst/>
                <a:latin typeface="+mj-lt"/>
                <a:ea typeface="+mj-ea"/>
                <a:cs typeface="+mj-cs"/>
                <a:sym typeface="Calibri"/>
              </a:rPr>
              <a:t>önálló</a:t>
            </a:r>
            <a:r>
              <a:rPr lang="en-US" sz="1200" b="0" i="0" dirty="0">
                <a:effectLst/>
                <a:latin typeface="+mj-lt"/>
                <a:ea typeface="+mj-ea"/>
                <a:cs typeface="+mj-cs"/>
                <a:sym typeface="Calibri"/>
              </a:rPr>
              <a:t> </a:t>
            </a:r>
            <a:r>
              <a:rPr lang="en-US" sz="1200" b="0" i="0" dirty="0" err="1">
                <a:effectLst/>
                <a:latin typeface="+mj-lt"/>
                <a:ea typeface="+mj-ea"/>
                <a:cs typeface="+mj-cs"/>
                <a:sym typeface="Calibri"/>
              </a:rPr>
              <a:t>intézmény,melynek</a:t>
            </a:r>
            <a:r>
              <a:rPr lang="en-US" sz="1200" b="0" i="0" baseline="0" dirty="0">
                <a:effectLst/>
                <a:latin typeface="+mj-lt"/>
                <a:ea typeface="+mj-ea"/>
                <a:cs typeface="+mj-cs"/>
                <a:sym typeface="Calibri"/>
              </a:rPr>
              <a:t> </a:t>
            </a:r>
            <a:r>
              <a:rPr lang="en-US" sz="1200" b="0" i="0" baseline="0" dirty="0" err="1">
                <a:effectLst/>
                <a:latin typeface="+mj-lt"/>
                <a:ea typeface="+mj-ea"/>
                <a:cs typeface="+mj-cs"/>
                <a:sym typeface="Calibri"/>
              </a:rPr>
              <a:t>egyik</a:t>
            </a:r>
            <a:r>
              <a:rPr lang="en-US" sz="1200" b="0" i="0" baseline="0" dirty="0">
                <a:effectLst/>
                <a:latin typeface="+mj-lt"/>
                <a:ea typeface="+mj-ea"/>
                <a:cs typeface="+mj-cs"/>
                <a:sym typeface="Calibri"/>
              </a:rPr>
              <a:t> </a:t>
            </a:r>
            <a:r>
              <a:rPr lang="en-US" sz="1200" b="0" i="0" baseline="0" dirty="0" err="1">
                <a:effectLst/>
                <a:latin typeface="+mj-lt"/>
                <a:ea typeface="+mj-ea"/>
                <a:cs typeface="+mj-cs"/>
                <a:sym typeface="Calibri"/>
              </a:rPr>
              <a:t>fő</a:t>
            </a:r>
            <a:r>
              <a:rPr lang="en-US" sz="1200" b="0" i="0" baseline="0" dirty="0">
                <a:effectLst/>
                <a:latin typeface="+mj-lt"/>
                <a:ea typeface="+mj-ea"/>
                <a:cs typeface="+mj-cs"/>
                <a:sym typeface="Calibri"/>
              </a:rPr>
              <a:t> </a:t>
            </a:r>
            <a:r>
              <a:rPr lang="en-US" sz="1200" b="0" i="0" baseline="0" dirty="0" err="1">
                <a:effectLst/>
                <a:latin typeface="+mj-lt"/>
                <a:ea typeface="+mj-ea"/>
                <a:cs typeface="+mj-cs"/>
                <a:sym typeface="Calibri"/>
              </a:rPr>
              <a:t>célja</a:t>
            </a:r>
            <a:r>
              <a:rPr lang="en-US" sz="1200" b="0" i="0" baseline="0" dirty="0">
                <a:effectLst/>
                <a:latin typeface="+mj-lt"/>
                <a:ea typeface="+mj-ea"/>
                <a:cs typeface="+mj-cs"/>
                <a:sym typeface="Calibri"/>
              </a:rPr>
              <a:t> </a:t>
            </a:r>
            <a:r>
              <a:rPr lang="en-US" sz="1200" b="0" i="0" dirty="0">
                <a:effectLst/>
                <a:latin typeface="+mj-lt"/>
                <a:ea typeface="+mj-ea"/>
                <a:cs typeface="+mj-cs"/>
                <a:sym typeface="Calibri"/>
              </a:rPr>
              <a:t>a </a:t>
            </a:r>
            <a:r>
              <a:rPr lang="en-US" sz="1200" b="0" i="0" dirty="0" err="1">
                <a:effectLst/>
                <a:latin typeface="+mj-lt"/>
                <a:ea typeface="+mj-ea"/>
                <a:cs typeface="+mj-cs"/>
                <a:sym typeface="Calibri"/>
              </a:rPr>
              <a:t>kutatással</a:t>
            </a:r>
            <a:r>
              <a:rPr lang="en-US" sz="1200" b="0" i="0" dirty="0">
                <a:effectLst/>
                <a:latin typeface="+mj-lt"/>
                <a:ea typeface="+mj-ea"/>
                <a:cs typeface="+mj-cs"/>
                <a:sym typeface="Calibri"/>
              </a:rPr>
              <a:t> </a:t>
            </a:r>
            <a:r>
              <a:rPr lang="en-US" sz="1200" b="0" i="0" dirty="0" err="1">
                <a:effectLst/>
                <a:latin typeface="+mj-lt"/>
                <a:ea typeface="+mj-ea"/>
                <a:cs typeface="+mj-cs"/>
                <a:sym typeface="Calibri"/>
              </a:rPr>
              <a:t>felhalmozott</a:t>
            </a:r>
            <a:r>
              <a:rPr lang="en-US" sz="1200" b="0" i="0" dirty="0">
                <a:effectLst/>
                <a:latin typeface="+mj-lt"/>
                <a:ea typeface="+mj-ea"/>
                <a:cs typeface="+mj-cs"/>
                <a:sym typeface="Calibri"/>
              </a:rPr>
              <a:t> </a:t>
            </a:r>
            <a:r>
              <a:rPr lang="en-US" sz="1200" b="0" i="0" dirty="0" err="1">
                <a:effectLst/>
                <a:latin typeface="+mj-lt"/>
                <a:ea typeface="+mj-ea"/>
                <a:cs typeface="+mj-cs"/>
                <a:sym typeface="Calibri"/>
              </a:rPr>
              <a:t>ismeretek</a:t>
            </a:r>
            <a:r>
              <a:rPr lang="en-US" sz="1200" b="0" i="0" baseline="0" dirty="0">
                <a:effectLst/>
                <a:latin typeface="+mj-lt"/>
                <a:ea typeface="+mj-ea"/>
                <a:cs typeface="+mj-cs"/>
                <a:sym typeface="Calibri"/>
              </a:rPr>
              <a:t> </a:t>
            </a:r>
            <a:r>
              <a:rPr lang="en-US" sz="1200" b="0" i="0" baseline="0" dirty="0" err="1">
                <a:effectLst/>
                <a:latin typeface="+mj-lt"/>
                <a:ea typeface="+mj-ea"/>
                <a:cs typeface="+mj-cs"/>
                <a:sym typeface="Calibri"/>
              </a:rPr>
              <a:t>gyakorlati</a:t>
            </a:r>
            <a:r>
              <a:rPr lang="en-US" sz="1200" b="0" i="0" baseline="0" dirty="0">
                <a:effectLst/>
                <a:latin typeface="+mj-lt"/>
                <a:ea typeface="+mj-ea"/>
                <a:cs typeface="+mj-cs"/>
                <a:sym typeface="Calibri"/>
              </a:rPr>
              <a:t> </a:t>
            </a:r>
            <a:r>
              <a:rPr lang="en-US" sz="1200" b="0" i="0" baseline="0" dirty="0" err="1">
                <a:effectLst/>
                <a:latin typeface="+mj-lt"/>
                <a:ea typeface="+mj-ea"/>
                <a:cs typeface="+mj-cs"/>
                <a:sym typeface="Calibri"/>
              </a:rPr>
              <a:t>hasznosítása</a:t>
            </a:r>
            <a:r>
              <a:rPr lang="en-US" sz="1200" b="0" i="0" baseline="0" dirty="0">
                <a:effectLst/>
                <a:latin typeface="+mj-lt"/>
                <a:ea typeface="+mj-ea"/>
                <a:cs typeface="+mj-cs"/>
                <a:sym typeface="Calibri"/>
              </a:rPr>
              <a:t>.</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2228344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xfrm>
            <a:off x="381000" y="685800"/>
            <a:ext cx="6096000" cy="3429000"/>
          </a:xfrm>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xfrm>
            <a:off x="381000" y="685800"/>
            <a:ext cx="6096000" cy="3429000"/>
          </a:xfrm>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r>
              <a:rPr lang="hu-HU" dirty="0"/>
              <a:t>Az elmúlt évtizedekben a</a:t>
            </a:r>
            <a:r>
              <a:rPr lang="hu-HU" baseline="0" dirty="0"/>
              <a:t> szoftverfejlesztés - a katedrálisok építéséhez hasonló - hasonló hosszú évekig tartó folyamat volt volt a tervezéstől az átadásig, addig ma az úgynevezett „bazár”-jellegű fejlesztési stílus terjed, egy gyors prototípus elkészítését követően fokozatos közelítés a felhasználó számára elfogadható megoldásig.</a:t>
            </a:r>
          </a:p>
          <a:p>
            <a:endParaRPr lang="hu-HU" dirty="0"/>
          </a:p>
          <a:p>
            <a:r>
              <a:rPr lang="hu-HU" dirty="0"/>
              <a:t>A</a:t>
            </a:r>
            <a:r>
              <a:rPr lang="hu-HU" baseline="0" dirty="0"/>
              <a:t>  világ</a:t>
            </a:r>
            <a:r>
              <a:rPr lang="hu-HU" dirty="0"/>
              <a:t> ingyenesen elérhető, digitális</a:t>
            </a:r>
            <a:r>
              <a:rPr lang="hu-HU" baseline="0" dirty="0"/>
              <a:t> tananyagokat tartalmazó adatbázisainak </a:t>
            </a:r>
            <a:r>
              <a:rPr lang="hu-HU" dirty="0"/>
              <a:t>angol nyelvű </a:t>
            </a:r>
            <a:r>
              <a:rPr lang="hu-HU" baseline="0" dirty="0"/>
              <a:t>gyűjteményét tartalmazza</a:t>
            </a:r>
            <a:r>
              <a:rPr lang="hu-HU" dirty="0"/>
              <a:t> a ”</a:t>
            </a:r>
            <a:r>
              <a:rPr lang="hu-HU" dirty="0" err="1"/>
              <a:t>WikiEducator</a:t>
            </a:r>
            <a:r>
              <a:rPr lang="hu-HU" dirty="0"/>
              <a:t> </a:t>
            </a:r>
            <a:r>
              <a:rPr lang="en-US" dirty="0"/>
              <a:t>Exemplary Collection of Open eLearning Content Repositories”</a:t>
            </a:r>
            <a:r>
              <a:rPr lang="en-US" baseline="0" dirty="0"/>
              <a:t> </a:t>
            </a:r>
            <a:r>
              <a:rPr lang="en-US" baseline="0" dirty="0" err="1"/>
              <a:t>weboldal</a:t>
            </a:r>
            <a:r>
              <a:rPr lang="en-US" baseline="0" dirty="0"/>
              <a:t>.</a:t>
            </a:r>
            <a:r>
              <a:rPr lang="hu-HU" baseline="0" dirty="0"/>
              <a:t> (</a:t>
            </a:r>
            <a:r>
              <a:rPr dirty="0"/>
              <a:t>http://wikieducator.org/Exemplary_Collection_of_Open_eLearning_Content_Repositories</a:t>
            </a:r>
            <a:r>
              <a:rPr lang="hu-HU" dirty="0"/>
              <a:t>).</a:t>
            </a:r>
            <a:r>
              <a:rPr lang="hu-HU" baseline="0" dirty="0"/>
              <a:t> </a:t>
            </a:r>
            <a:r>
              <a:rPr lang="en-US" dirty="0" err="1"/>
              <a:t>Ugyanitt</a:t>
            </a:r>
            <a:r>
              <a:rPr lang="en-US" dirty="0"/>
              <a:t> </a:t>
            </a:r>
            <a:r>
              <a:rPr lang="en-US" dirty="0" err="1"/>
              <a:t>egy</a:t>
            </a:r>
            <a:r>
              <a:rPr lang="en-US" dirty="0"/>
              <a:t> 12 </a:t>
            </a:r>
            <a:r>
              <a:rPr lang="en-US" dirty="0" err="1"/>
              <a:t>hetes</a:t>
            </a:r>
            <a:r>
              <a:rPr lang="en-US" dirty="0"/>
              <a:t> </a:t>
            </a:r>
            <a:r>
              <a:rPr lang="en-US" dirty="0" err="1"/>
              <a:t>tanfolyam</a:t>
            </a:r>
            <a:r>
              <a:rPr lang="en-US" dirty="0"/>
              <a:t> is </a:t>
            </a:r>
            <a:r>
              <a:rPr lang="en-US" dirty="0" err="1"/>
              <a:t>található</a:t>
            </a:r>
            <a:r>
              <a:rPr lang="en-US" dirty="0"/>
              <a:t> a </a:t>
            </a:r>
            <a:r>
              <a:rPr lang="en-US" dirty="0" err="1"/>
              <a:t>nyílt</a:t>
            </a:r>
            <a:r>
              <a:rPr lang="en-US" dirty="0"/>
              <a:t> </a:t>
            </a:r>
            <a:r>
              <a:rPr lang="en-US" dirty="0" err="1"/>
              <a:t>tananyag</a:t>
            </a:r>
            <a:r>
              <a:rPr lang="en-US" dirty="0"/>
              <a:t> </a:t>
            </a:r>
            <a:r>
              <a:rPr lang="en-US" dirty="0" err="1"/>
              <a:t>tartalmakról</a:t>
            </a:r>
            <a:r>
              <a:rPr lang="en-US" baseline="0" dirty="0"/>
              <a:t> </a:t>
            </a:r>
            <a:r>
              <a:rPr lang="en-US" baseline="0" dirty="0" err="1"/>
              <a:t>angol</a:t>
            </a:r>
            <a:r>
              <a:rPr lang="en-US" baseline="0" dirty="0"/>
              <a:t> </a:t>
            </a:r>
            <a:r>
              <a:rPr lang="en-US" baseline="0" dirty="0" err="1"/>
              <a:t>nyelven</a:t>
            </a:r>
            <a:r>
              <a:rPr lang="en-US" baseline="0" dirty="0"/>
              <a:t>: </a:t>
            </a:r>
            <a:r>
              <a:rPr lang="en-US" dirty="0"/>
              <a:t>https://</a:t>
            </a:r>
            <a:r>
              <a:rPr lang="en-US" dirty="0" err="1"/>
              <a:t>mdde.wikispaces.com</a:t>
            </a:r>
            <a:r>
              <a:rPr lang="en-US" dirty="0"/>
              <a:t>/MDDE+622+Openness+in+Education! </a:t>
            </a:r>
            <a:r>
              <a:rPr lang="en-US" dirty="0" err="1"/>
              <a:t>Igaz</a:t>
            </a:r>
            <a:r>
              <a:rPr lang="en-US" dirty="0"/>
              <a:t>, </a:t>
            </a:r>
            <a:r>
              <a:rPr lang="en-US" dirty="0" err="1"/>
              <a:t>angolul</a:t>
            </a:r>
            <a:r>
              <a:rPr lang="en-US" baseline="0" dirty="0"/>
              <a:t> van, </a:t>
            </a:r>
            <a:r>
              <a:rPr lang="en-US" baseline="0" dirty="0" err="1"/>
              <a:t>mégis</a:t>
            </a:r>
            <a:r>
              <a:rPr lang="en-US" baseline="0" dirty="0"/>
              <a:t> </a:t>
            </a:r>
            <a:r>
              <a:rPr lang="en-US" baseline="0" dirty="0" err="1"/>
              <a:t>érdemes</a:t>
            </a:r>
            <a:r>
              <a:rPr lang="en-US" baseline="0" dirty="0"/>
              <a:t> </a:t>
            </a:r>
            <a:r>
              <a:rPr lang="en-US" baseline="0" dirty="0" err="1"/>
              <a:t>bennekörülnézni</a:t>
            </a:r>
            <a:r>
              <a:rPr lang="en-US" baseline="0" dirty="0"/>
              <a:t>.</a:t>
            </a:r>
            <a:endParaRPr lang="en-US" dirty="0"/>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61995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sz="1200" b="0" i="0" dirty="0">
                <a:effectLst/>
                <a:latin typeface="+mj-lt"/>
                <a:ea typeface="+mj-ea"/>
                <a:cs typeface="+mj-cs"/>
                <a:sym typeface="Calibri"/>
              </a:rPr>
              <a:t>Az ingyenesen közzétett tananyagok szerzői jogi védelmére dolgozták ki az úgynevezett „kreatív</a:t>
            </a:r>
            <a:r>
              <a:rPr lang="hu-HU" sz="1200" b="0" i="0" baseline="0" dirty="0">
                <a:effectLst/>
                <a:latin typeface="+mj-lt"/>
                <a:ea typeface="+mj-ea"/>
                <a:cs typeface="+mj-cs"/>
                <a:sym typeface="Calibri"/>
              </a:rPr>
              <a:t> közjavak” licence rendszert, amely lehetővé teszi, hogy amellett, hogy valaki ingyenesen feltesz az internetre egy kreatív alkotást, legyen lehetősége bizonyos korlátokat szabni, például megtiltani az üzleti célú felhasználást.</a:t>
            </a:r>
            <a:endParaRPr lang="hu-HU" sz="1200" b="0" i="0" dirty="0">
              <a:effectLst/>
              <a:latin typeface="+mj-lt"/>
              <a:ea typeface="+mj-ea"/>
              <a:cs typeface="+mj-cs"/>
              <a:sym typeface="Calibri"/>
            </a:endParaRPr>
          </a:p>
          <a:p>
            <a:endParaRPr lang="hu-HU" sz="1200" b="0" i="0" dirty="0">
              <a:effectLst/>
              <a:latin typeface="+mj-lt"/>
              <a:ea typeface="+mj-ea"/>
              <a:cs typeface="+mj-cs"/>
              <a:sym typeface="Calibri"/>
            </a:endParaRPr>
          </a:p>
          <a:p>
            <a:r>
              <a:rPr lang="hu-HU" sz="1200" b="0" i="0" dirty="0">
                <a:effectLst/>
                <a:latin typeface="+mj-lt"/>
                <a:ea typeface="+mj-ea"/>
                <a:cs typeface="+mj-cs"/>
                <a:sym typeface="Calibri"/>
              </a:rPr>
              <a:t>A </a:t>
            </a:r>
            <a:r>
              <a:rPr lang="hu-HU" sz="1200" b="0" i="0" dirty="0" err="1">
                <a:effectLst/>
                <a:latin typeface="+mj-lt"/>
                <a:ea typeface="+mj-ea"/>
                <a:cs typeface="+mj-cs"/>
                <a:sym typeface="Calibri"/>
              </a:rPr>
              <a:t>Creative</a:t>
            </a:r>
            <a:r>
              <a:rPr lang="hu-HU" sz="1200" b="0" i="0" dirty="0">
                <a:effectLst/>
                <a:latin typeface="+mj-lt"/>
                <a:ea typeface="+mj-ea"/>
                <a:cs typeface="+mj-cs"/>
                <a:sym typeface="Calibri"/>
              </a:rPr>
              <a:t> </a:t>
            </a:r>
            <a:r>
              <a:rPr lang="hu-HU" sz="1200" b="0" i="0" dirty="0" err="1">
                <a:effectLst/>
                <a:latin typeface="+mj-lt"/>
                <a:ea typeface="+mj-ea"/>
                <a:cs typeface="+mj-cs"/>
                <a:sym typeface="Calibri"/>
              </a:rPr>
              <a:t>Commons</a:t>
            </a:r>
            <a:r>
              <a:rPr lang="hu-HU" sz="1200" b="0" i="0" dirty="0">
                <a:effectLst/>
                <a:latin typeface="+mj-lt"/>
                <a:ea typeface="+mj-ea"/>
                <a:cs typeface="+mj-cs"/>
                <a:sym typeface="Calibri"/>
              </a:rPr>
              <a:t> (CC) 2001-ben alapított nonprofit szervezet, amelynek célja, a hagyományos  „minden jog fenntartva” (copyright) </a:t>
            </a:r>
            <a:r>
              <a:rPr lang="hu-HU" sz="1200" b="0" i="0" baseline="0" dirty="0">
                <a:effectLst/>
                <a:latin typeface="+mj-lt"/>
                <a:ea typeface="+mj-ea"/>
                <a:cs typeface="+mj-cs"/>
                <a:sym typeface="Calibri"/>
              </a:rPr>
              <a:t> </a:t>
            </a:r>
            <a:r>
              <a:rPr lang="hu-HU" sz="1200" b="0" i="0" dirty="0">
                <a:effectLst/>
                <a:latin typeface="+mj-lt"/>
                <a:ea typeface="+mj-ea"/>
                <a:cs typeface="+mj-cs"/>
                <a:sym typeface="Calibri"/>
              </a:rPr>
              <a:t>és a „szabadon felhasználható” (</a:t>
            </a:r>
            <a:r>
              <a:rPr lang="hu-HU" sz="1200" b="0" i="0" dirty="0" err="1">
                <a:effectLst/>
                <a:latin typeface="+mj-lt"/>
                <a:ea typeface="+mj-ea"/>
                <a:cs typeface="+mj-cs"/>
                <a:sym typeface="Calibri"/>
              </a:rPr>
              <a:t>copyleft</a:t>
            </a:r>
            <a:r>
              <a:rPr lang="hu-HU" sz="1200" b="0" i="0" dirty="0">
                <a:effectLst/>
                <a:latin typeface="+mj-lt"/>
                <a:ea typeface="+mj-ea"/>
                <a:cs typeface="+mj-cs"/>
                <a:sym typeface="Calibri"/>
              </a:rPr>
              <a:t>) két véglet közötti szerző jogi „árnyalatok” kidolgozása. A CC-licencek lehetővé</a:t>
            </a:r>
            <a:r>
              <a:rPr lang="hu-HU" sz="1200" b="0" i="0" baseline="0" dirty="0">
                <a:effectLst/>
                <a:latin typeface="+mj-lt"/>
                <a:ea typeface="+mj-ea"/>
                <a:cs typeface="+mj-cs"/>
                <a:sym typeface="Calibri"/>
              </a:rPr>
              <a:t> teszik, hogy </a:t>
            </a:r>
            <a:r>
              <a:rPr lang="hu-HU" sz="1200" b="0" i="0" dirty="0">
                <a:effectLst/>
                <a:latin typeface="+mj-lt"/>
                <a:ea typeface="+mj-ea"/>
                <a:cs typeface="+mj-cs"/>
                <a:sym typeface="Calibri"/>
              </a:rPr>
              <a:t>a szerző munkájának bizonyos felhasználásait engedélyezze, míg másokat pedig (például az eredeti mű módosítását </a:t>
            </a:r>
            <a:r>
              <a:rPr lang="hu-HU" sz="1200" b="0" i="0" dirty="0" err="1">
                <a:effectLst/>
                <a:latin typeface="+mj-lt"/>
                <a:ea typeface="+mj-ea"/>
                <a:cs typeface="+mj-cs"/>
                <a:sym typeface="Calibri"/>
              </a:rPr>
              <a:t>vagyeladását</a:t>
            </a:r>
            <a:r>
              <a:rPr lang="hu-HU" sz="1200" b="0" i="0" dirty="0">
                <a:effectLst/>
                <a:latin typeface="+mj-lt"/>
                <a:ea typeface="+mj-ea"/>
                <a:cs typeface="+mj-cs"/>
                <a:sym typeface="Calibri"/>
              </a:rPr>
              <a:t>)</a:t>
            </a:r>
            <a:r>
              <a:rPr lang="hu-HU" sz="1200" b="0" i="0" baseline="0" dirty="0">
                <a:effectLst/>
                <a:latin typeface="+mj-lt"/>
                <a:ea typeface="+mj-ea"/>
                <a:cs typeface="+mj-cs"/>
                <a:sym typeface="Calibri"/>
              </a:rPr>
              <a:t> kizárjon.</a:t>
            </a:r>
            <a:r>
              <a:rPr lang="hu-HU" sz="1200" b="0" i="0" dirty="0">
                <a:effectLst/>
                <a:latin typeface="+mj-lt"/>
                <a:ea typeface="+mj-ea"/>
                <a:cs typeface="+mj-cs"/>
                <a:sym typeface="Calibri"/>
              </a:rPr>
              <a:t> </a:t>
            </a:r>
            <a:endParaRPr lang="hu-HU" dirty="0"/>
          </a:p>
        </p:txBody>
      </p:sp>
    </p:spTree>
    <p:extLst>
      <p:ext uri="{BB962C8B-B14F-4D97-AF65-F5344CB8AC3E}">
        <p14:creationId xmlns:p14="http://schemas.microsoft.com/office/powerpoint/2010/main" val="3137466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hu-HU" sz="1200" b="0" i="0" dirty="0">
                <a:effectLst/>
                <a:latin typeface="+mj-lt"/>
                <a:ea typeface="+mj-ea"/>
                <a:cs typeface="+mj-cs"/>
                <a:sym typeface="Calibri"/>
              </a:rPr>
              <a:t>A </a:t>
            </a:r>
            <a:r>
              <a:rPr lang="hu-HU" sz="1200" b="0" i="0" dirty="0" err="1">
                <a:effectLst/>
                <a:latin typeface="+mj-lt"/>
                <a:ea typeface="+mj-ea"/>
                <a:cs typeface="+mj-cs"/>
                <a:sym typeface="Calibri"/>
              </a:rPr>
              <a:t>Creative</a:t>
            </a:r>
            <a:r>
              <a:rPr lang="hu-HU" sz="1200" b="0" i="0" dirty="0">
                <a:effectLst/>
                <a:latin typeface="+mj-lt"/>
                <a:ea typeface="+mj-ea"/>
                <a:cs typeface="+mj-cs"/>
                <a:sym typeface="Calibri"/>
              </a:rPr>
              <a:t> </a:t>
            </a:r>
            <a:r>
              <a:rPr lang="hu-HU" sz="1200" b="0" i="0" dirty="0" err="1">
                <a:effectLst/>
                <a:latin typeface="+mj-lt"/>
                <a:ea typeface="+mj-ea"/>
                <a:cs typeface="+mj-cs"/>
                <a:sym typeface="Calibri"/>
              </a:rPr>
              <a:t>Commons</a:t>
            </a:r>
            <a:r>
              <a:rPr lang="hu-HU" sz="1200" b="0" i="0" dirty="0">
                <a:effectLst/>
                <a:latin typeface="+mj-lt"/>
                <a:ea typeface="+mj-ea"/>
                <a:cs typeface="+mj-cs"/>
                <a:sym typeface="Calibri"/>
              </a:rPr>
              <a:t> (magyarul:</a:t>
            </a:r>
            <a:r>
              <a:rPr lang="hu-HU" sz="1200" b="0" i="0" baseline="0" dirty="0">
                <a:effectLst/>
                <a:latin typeface="+mj-lt"/>
                <a:ea typeface="+mj-ea"/>
                <a:cs typeface="+mj-cs"/>
                <a:sym typeface="Calibri"/>
              </a:rPr>
              <a:t> kreatív közjavak”) </a:t>
            </a:r>
            <a:r>
              <a:rPr lang="hu-HU" sz="1200" b="0" i="0" dirty="0">
                <a:effectLst/>
                <a:latin typeface="+mj-lt"/>
                <a:ea typeface="+mj-ea"/>
                <a:cs typeface="+mj-cs"/>
                <a:sym typeface="Calibri"/>
              </a:rPr>
              <a:t>platform (https://creativecommons.org/) egy egyszerűen használható eszköz, amely segít a tartalmak megosztásában az egyik választott,</a:t>
            </a:r>
            <a:r>
              <a:rPr lang="hu-HU" sz="1200" b="0" i="0" baseline="0" dirty="0">
                <a:effectLst/>
                <a:latin typeface="+mj-lt"/>
                <a:ea typeface="+mj-ea"/>
                <a:cs typeface="+mj-cs"/>
                <a:sym typeface="Calibri"/>
              </a:rPr>
              <a:t> </a:t>
            </a:r>
            <a:r>
              <a:rPr lang="hu-HU" sz="1200" b="0" i="0" dirty="0">
                <a:effectLst/>
                <a:latin typeface="+mj-lt"/>
                <a:ea typeface="+mj-ea"/>
                <a:cs typeface="+mj-cs"/>
                <a:sym typeface="Calibri"/>
              </a:rPr>
              <a:t>szabványos CC licenc alatt. Miután a lépéseket követjük, és rákattintunk a "Megosztani a munkádat„ gombra, dönthetünk az engedélyek szintjéről a kreatív munkánk további felhasználására vonatkozóan, olyan kérdések megválaszolásával, mint például: "Engedélyezi a munkájának kereskedelmi felhasználását?". A folyamat végén a kiválasztott licenc digitális képét tölthetjük le, vagy készíthetünk egy másolatot a kódról, ami beágyazható bármely web alapú kiadványba.</a:t>
            </a:r>
          </a:p>
          <a:p>
            <a:pPr marL="0" marR="0" indent="0" defTabSz="914400" eaLnBrk="1" fontAlgn="auto" latinLnBrk="0" hangingPunct="1">
              <a:lnSpc>
                <a:spcPct val="100000"/>
              </a:lnSpc>
              <a:spcBef>
                <a:spcPts val="0"/>
              </a:spcBef>
              <a:spcAft>
                <a:spcPts val="0"/>
              </a:spcAft>
              <a:buClrTx/>
              <a:buSzTx/>
              <a:buFontTx/>
              <a:buNone/>
              <a:tabLst/>
              <a:defRPr/>
            </a:pPr>
            <a:endParaRPr lang="hu-HU" sz="1200" b="0" i="0" dirty="0">
              <a:effectLst/>
              <a:latin typeface="+mj-lt"/>
              <a:ea typeface="+mj-ea"/>
              <a:cs typeface="+mj-cs"/>
              <a:sym typeface="Calibri"/>
            </a:endParaRPr>
          </a:p>
          <a:p>
            <a:pPr marL="0" marR="0" indent="0" defTabSz="914400" eaLnBrk="1" fontAlgn="auto" latinLnBrk="0" hangingPunct="1">
              <a:lnSpc>
                <a:spcPct val="100000"/>
              </a:lnSpc>
              <a:spcBef>
                <a:spcPts val="0"/>
              </a:spcBef>
              <a:spcAft>
                <a:spcPts val="0"/>
              </a:spcAft>
              <a:buClrTx/>
              <a:buSzTx/>
              <a:buFontTx/>
              <a:buNone/>
              <a:tabLst/>
              <a:defRPr/>
            </a:pPr>
            <a:r>
              <a:rPr lang="hu-HU" noProof="0" dirty="0"/>
              <a:t>A </a:t>
            </a:r>
            <a:r>
              <a:rPr lang="hu-HU" noProof="0" dirty="0" err="1"/>
              <a:t>Creative</a:t>
            </a:r>
            <a:r>
              <a:rPr lang="hu-HU" noProof="0" dirty="0"/>
              <a:t> </a:t>
            </a:r>
            <a:r>
              <a:rPr lang="hu-HU" noProof="0" dirty="0" err="1"/>
              <a:t>Commons</a:t>
            </a:r>
            <a:r>
              <a:rPr lang="hu-HU" noProof="0" dirty="0"/>
              <a:t> licenceket és a </a:t>
            </a:r>
            <a:r>
              <a:rPr lang="hu-HU" noProof="0" dirty="0" err="1"/>
              <a:t>metaadatokat</a:t>
            </a:r>
            <a:r>
              <a:rPr lang="hu-HU" noProof="0" dirty="0"/>
              <a:t> a </a:t>
            </a:r>
            <a:r>
              <a:rPr lang="hu-HU" noProof="0" dirty="0" err="1"/>
              <a:t>YouTube-on</a:t>
            </a:r>
            <a:r>
              <a:rPr lang="hu-HU" noProof="0" dirty="0"/>
              <a:t> is használják, de a </a:t>
            </a:r>
            <a:r>
              <a:rPr lang="hu-HU" noProof="0" dirty="0" err="1"/>
              <a:t>Youtube</a:t>
            </a:r>
            <a:r>
              <a:rPr lang="hu-HU" noProof="0" dirty="0"/>
              <a:t> nem kényszerít arra, hogy a videók feltöltésekor minden </a:t>
            </a:r>
            <a:r>
              <a:rPr lang="hu-HU" noProof="0" dirty="0" err="1"/>
              <a:t>metadatot</a:t>
            </a:r>
            <a:r>
              <a:rPr lang="hu-HU" noProof="0" dirty="0"/>
              <a:t> </a:t>
            </a:r>
            <a:r>
              <a:rPr lang="hu-HU" noProof="0" dirty="0" err="1"/>
              <a:t>kitöltsünk</a:t>
            </a:r>
            <a:r>
              <a:rPr lang="hu-HU" noProof="0" dirty="0"/>
              <a:t>. </a:t>
            </a:r>
          </a:p>
          <a:p>
            <a:pPr marL="0" marR="0" indent="0" defTabSz="914400" eaLnBrk="1" fontAlgn="auto" latinLnBrk="0" hangingPunct="1">
              <a:lnSpc>
                <a:spcPct val="100000"/>
              </a:lnSpc>
              <a:spcBef>
                <a:spcPts val="0"/>
              </a:spcBef>
              <a:spcAft>
                <a:spcPts val="0"/>
              </a:spcAft>
              <a:buClrTx/>
              <a:buSzTx/>
              <a:buFontTx/>
              <a:buNone/>
              <a:tabLst/>
              <a:defRPr/>
            </a:pPr>
            <a:endParaRPr lang="hu-HU" sz="1200" b="0" i="0" dirty="0">
              <a:effectLst/>
              <a:latin typeface="+mj-lt"/>
              <a:ea typeface="+mj-ea"/>
              <a:cs typeface="+mj-cs"/>
              <a:sym typeface="Calibri"/>
            </a:endParaRPr>
          </a:p>
          <a:p>
            <a:pPr marL="0" marR="0" indent="0" defTabSz="914400" eaLnBrk="1" fontAlgn="auto" latinLnBrk="0" hangingPunct="1">
              <a:lnSpc>
                <a:spcPct val="100000"/>
              </a:lnSpc>
              <a:spcBef>
                <a:spcPts val="0"/>
              </a:spcBef>
              <a:spcAft>
                <a:spcPts val="0"/>
              </a:spcAft>
              <a:buClrTx/>
              <a:buSzTx/>
              <a:buFontTx/>
              <a:buNone/>
              <a:tabLst/>
              <a:defRPr/>
            </a:pPr>
            <a:endParaRPr lang="hu-HU" sz="1200" b="0" i="0" dirty="0">
              <a:effectLst/>
              <a:latin typeface="+mj-lt"/>
              <a:ea typeface="+mj-ea"/>
              <a:cs typeface="+mj-cs"/>
              <a:sym typeface="Calibri"/>
            </a:endParaRPr>
          </a:p>
          <a:p>
            <a:pPr marL="0" marR="0" indent="0" defTabSz="914400" eaLnBrk="1" fontAlgn="auto" latinLnBrk="0" hangingPunct="1">
              <a:lnSpc>
                <a:spcPct val="100000"/>
              </a:lnSpc>
              <a:spcBef>
                <a:spcPts val="0"/>
              </a:spcBef>
              <a:spcAft>
                <a:spcPts val="0"/>
              </a:spcAft>
              <a:buClrTx/>
              <a:buSzTx/>
              <a:buFontTx/>
              <a:buNone/>
              <a:tabLst/>
              <a:defRPr/>
            </a:pPr>
            <a:r>
              <a:rPr lang="hu-HU" sz="1200" b="0" i="0" baseline="0" dirty="0">
                <a:effectLst/>
                <a:latin typeface="+mj-lt"/>
                <a:ea typeface="+mj-ea"/>
                <a:cs typeface="+mj-cs"/>
                <a:sym typeface="Calibri"/>
              </a:rPr>
              <a:t>MEGJEGYZÉS: jelenleg nem lehet elérni az oldalt magyar nyelven, ami eddig működött.</a:t>
            </a:r>
            <a:endParaRPr lang="en-US" sz="1200" b="0" i="0" baseline="0" dirty="0">
              <a:effectLst/>
              <a:latin typeface="+mj-lt"/>
              <a:ea typeface="+mj-ea"/>
              <a:cs typeface="+mj-cs"/>
              <a:sym typeface="Calibri"/>
            </a:endParaRPr>
          </a:p>
          <a:p>
            <a:pPr marL="0" marR="0" indent="0" defTabSz="914400" eaLnBrk="1" fontAlgn="auto" latinLnBrk="0" hangingPunct="1">
              <a:lnSpc>
                <a:spcPct val="100000"/>
              </a:lnSpc>
              <a:spcBef>
                <a:spcPts val="0"/>
              </a:spcBef>
              <a:spcAft>
                <a:spcPts val="0"/>
              </a:spcAft>
              <a:buClrTx/>
              <a:buSzTx/>
              <a:buFontTx/>
              <a:buNone/>
              <a:tabLst/>
              <a:defRPr/>
            </a:pPr>
            <a:endParaRPr lang="en-US" sz="1200" b="0" i="0" baseline="0" dirty="0">
              <a:effectLst/>
              <a:latin typeface="+mj-lt"/>
              <a:ea typeface="+mj-ea"/>
              <a:cs typeface="+mj-cs"/>
              <a:sym typeface="Calibri"/>
            </a:endParaRPr>
          </a:p>
          <a:p>
            <a:pPr marL="0" marR="0" indent="0" defTabSz="914400" eaLnBrk="1" fontAlgn="auto" latinLnBrk="0" hangingPunct="1">
              <a:lnSpc>
                <a:spcPct val="100000"/>
              </a:lnSpc>
              <a:spcBef>
                <a:spcPts val="0"/>
              </a:spcBef>
              <a:spcAft>
                <a:spcPts val="0"/>
              </a:spcAft>
              <a:buClrTx/>
              <a:buSzTx/>
              <a:buFontTx/>
              <a:buNone/>
              <a:tabLst/>
              <a:defRPr/>
            </a:pPr>
            <a:endParaRPr lang="en-US" sz="1200" b="0" i="0" dirty="0">
              <a:effectLst/>
              <a:latin typeface="+mj-lt"/>
              <a:ea typeface="+mj-ea"/>
              <a:cs typeface="+mj-cs"/>
              <a:sym typeface="Calibri"/>
            </a:endParaRPr>
          </a:p>
        </p:txBody>
      </p:sp>
    </p:spTree>
    <p:extLst>
      <p:ext uri="{BB962C8B-B14F-4D97-AF65-F5344CB8AC3E}">
        <p14:creationId xmlns:p14="http://schemas.microsoft.com/office/powerpoint/2010/main" val="2537460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u-HU" dirty="0"/>
              <a:t>Amikor egy</a:t>
            </a:r>
            <a:r>
              <a:rPr lang="hu-HU" baseline="0" dirty="0"/>
              <a:t> tartalmat letöltünk, a képen látható jelek alapján győződünk meg azokról a lehetőségekről, amelyeket a tartalom eredeti szerzője engedélyez számunkra.</a:t>
            </a:r>
            <a:endParaRPr lang="hu-HU" dirty="0"/>
          </a:p>
        </p:txBody>
      </p:sp>
    </p:spTree>
    <p:extLst>
      <p:ext uri="{BB962C8B-B14F-4D97-AF65-F5344CB8AC3E}">
        <p14:creationId xmlns:p14="http://schemas.microsoft.com/office/powerpoint/2010/main" val="1156320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sz="1200" b="0" i="0" dirty="0">
                <a:effectLst/>
                <a:latin typeface="+mj-lt"/>
                <a:ea typeface="+mj-ea"/>
                <a:cs typeface="+mj-cs"/>
                <a:sym typeface="Calibri"/>
              </a:rPr>
              <a:t>A </a:t>
            </a:r>
            <a:r>
              <a:rPr lang="hu-HU" sz="1200" b="0" i="0" dirty="0" err="1">
                <a:effectLst/>
                <a:latin typeface="+mj-lt"/>
                <a:ea typeface="+mj-ea"/>
                <a:cs typeface="+mj-cs"/>
                <a:sym typeface="Calibri"/>
              </a:rPr>
              <a:t>Wikimedia</a:t>
            </a:r>
            <a:r>
              <a:rPr lang="hu-HU" sz="1200" b="0" i="0" dirty="0">
                <a:effectLst/>
                <a:latin typeface="+mj-lt"/>
                <a:ea typeface="+mj-ea"/>
                <a:cs typeface="+mj-cs"/>
                <a:sym typeface="Calibri"/>
              </a:rPr>
              <a:t> olyan alapítvány, amelynek célja nyílt oktatási tartalmak szolgáltatása, "szabad oktatási tartalom a világ számára". Több projektet is futtatnak, köztük a </a:t>
            </a:r>
            <a:r>
              <a:rPr lang="hu-HU" sz="1200" b="0" i="0" dirty="0" err="1">
                <a:effectLst/>
                <a:latin typeface="+mj-lt"/>
                <a:ea typeface="+mj-ea"/>
                <a:cs typeface="+mj-cs"/>
                <a:sym typeface="Calibri"/>
              </a:rPr>
              <a:t>Wikimedia</a:t>
            </a:r>
            <a:r>
              <a:rPr lang="hu-HU" sz="1200" b="0" i="0" dirty="0">
                <a:effectLst/>
                <a:latin typeface="+mj-lt"/>
                <a:ea typeface="+mj-ea"/>
                <a:cs typeface="+mj-cs"/>
                <a:sym typeface="Calibri"/>
              </a:rPr>
              <a:t> </a:t>
            </a:r>
            <a:r>
              <a:rPr lang="hu-HU" sz="1200" b="0" i="0" dirty="0" err="1">
                <a:effectLst/>
                <a:latin typeface="+mj-lt"/>
                <a:ea typeface="+mj-ea"/>
                <a:cs typeface="+mj-cs"/>
                <a:sym typeface="Calibri"/>
              </a:rPr>
              <a:t>Commons</a:t>
            </a:r>
            <a:r>
              <a:rPr lang="hu-HU" sz="1200" b="0" i="0" dirty="0">
                <a:effectLst/>
                <a:latin typeface="+mj-lt"/>
                <a:ea typeface="+mj-ea"/>
                <a:cs typeface="+mj-cs"/>
                <a:sym typeface="Calibri"/>
              </a:rPr>
              <a:t> olyan médiafájl-tároló, amely mindenki számára hozzáférhetővé teszi a nyilvános és a szabadon engedéllyel rendelkező oktatási médiatartalmakat (képeket, hangokat és videoklipeket). (https://commons.wikimedia.org/). </a:t>
            </a:r>
          </a:p>
          <a:p>
            <a:r>
              <a:rPr lang="hu-HU" sz="1200" b="0" i="0" dirty="0">
                <a:effectLst/>
                <a:latin typeface="+mj-lt"/>
                <a:ea typeface="+mj-ea"/>
                <a:cs typeface="+mj-cs"/>
                <a:sym typeface="Calibri"/>
              </a:rPr>
              <a:t>A képek, videók és más médiafajták a </a:t>
            </a:r>
            <a:r>
              <a:rPr lang="hu-HU" sz="1200" b="0" i="0" dirty="0" err="1">
                <a:effectLst/>
                <a:latin typeface="+mj-lt"/>
                <a:ea typeface="+mj-ea"/>
                <a:cs typeface="+mj-cs"/>
                <a:sym typeface="Calibri"/>
              </a:rPr>
              <a:t>Creative</a:t>
            </a:r>
            <a:r>
              <a:rPr lang="hu-HU" sz="1200" b="0" i="0" dirty="0">
                <a:effectLst/>
                <a:latin typeface="+mj-lt"/>
                <a:ea typeface="+mj-ea"/>
                <a:cs typeface="+mj-cs"/>
                <a:sym typeface="Calibri"/>
              </a:rPr>
              <a:t> </a:t>
            </a:r>
            <a:r>
              <a:rPr lang="hu-HU" sz="1200" b="0" i="0" dirty="0" err="1">
                <a:effectLst/>
                <a:latin typeface="+mj-lt"/>
                <a:ea typeface="+mj-ea"/>
                <a:cs typeface="+mj-cs"/>
                <a:sym typeface="Calibri"/>
              </a:rPr>
              <a:t>Common</a:t>
            </a:r>
            <a:r>
              <a:rPr lang="hu-HU" sz="1200" b="0" i="0" dirty="0">
                <a:effectLst/>
                <a:latin typeface="+mj-lt"/>
                <a:ea typeface="+mj-ea"/>
                <a:cs typeface="+mj-cs"/>
                <a:sym typeface="Calibri"/>
              </a:rPr>
              <a:t> </a:t>
            </a:r>
            <a:r>
              <a:rPr lang="hu-HU" sz="1200" b="0" i="0" dirty="0" err="1">
                <a:effectLst/>
                <a:latin typeface="+mj-lt"/>
                <a:ea typeface="+mj-ea"/>
                <a:cs typeface="+mj-cs"/>
                <a:sym typeface="Calibri"/>
              </a:rPr>
              <a:t>licenszek</a:t>
            </a:r>
            <a:r>
              <a:rPr lang="hu-HU" sz="1200" b="0" i="0" dirty="0">
                <a:effectLst/>
                <a:latin typeface="+mj-lt"/>
                <a:ea typeface="+mj-ea"/>
                <a:cs typeface="+mj-cs"/>
                <a:sym typeface="Calibri"/>
              </a:rPr>
              <a:t> valamelyikével kerülnek közzétételre.</a:t>
            </a:r>
            <a:endParaRPr lang="hu-HU" dirty="0"/>
          </a:p>
        </p:txBody>
      </p:sp>
    </p:spTree>
    <p:extLst>
      <p:ext uri="{BB962C8B-B14F-4D97-AF65-F5344CB8AC3E}">
        <p14:creationId xmlns:p14="http://schemas.microsoft.com/office/powerpoint/2010/main" val="327839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noProof="0" dirty="0"/>
              <a:t>Itt látható egy engedély részletes magyarázattal, azzal, amit a tulajdonos választott, mikor feltöltötte a fotót. Lehetőségünk van letölteni, újrafelhasználni, adaptálni ezt a képet, de ha az alkalmazást követően újra közzétesszük, akkor ugyanazzal a licenccel kell feltöltenünk, mint a tulajdonos.</a:t>
            </a:r>
            <a:endParaRPr lang="en-GB" baseline="0" noProof="0" dirty="0"/>
          </a:p>
        </p:txBody>
      </p:sp>
    </p:spTree>
    <p:extLst>
      <p:ext uri="{BB962C8B-B14F-4D97-AF65-F5344CB8AC3E}">
        <p14:creationId xmlns:p14="http://schemas.microsoft.com/office/powerpoint/2010/main" val="3886034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hu-HU" sz="1200" dirty="0"/>
              <a:t>A </a:t>
            </a:r>
            <a:r>
              <a:rPr lang="hu-HU" sz="1200" dirty="0" err="1"/>
              <a:t>metaadatok</a:t>
            </a:r>
            <a:r>
              <a:rPr lang="hu-HU" sz="1200" dirty="0"/>
              <a:t> a digitális tanyagok leíró ismérvei; információt nyújtanak a szerzőről, a tartalomról, a tananyag  pedagógiai céljáról és</a:t>
            </a:r>
            <a:r>
              <a:rPr lang="hu-HU" sz="1200" baseline="0" dirty="0"/>
              <a:t> a</a:t>
            </a:r>
            <a:r>
              <a:rPr lang="hu-HU" sz="1200" dirty="0"/>
              <a:t> felhasználási feltételekről.  A </a:t>
            </a:r>
            <a:r>
              <a:rPr lang="hu-HU" sz="1200" dirty="0" err="1"/>
              <a:t>metaadatok</a:t>
            </a:r>
            <a:r>
              <a:rPr lang="hu-HU" sz="1200" dirty="0"/>
              <a:t> a tananyagok „</a:t>
            </a:r>
            <a:r>
              <a:rPr lang="hu-HU" sz="1200" b="1" dirty="0"/>
              <a:t>személyi igazolványai”</a:t>
            </a:r>
            <a:r>
              <a:rPr lang="hu-HU" sz="1200" dirty="0"/>
              <a:t>, amelyek </a:t>
            </a:r>
            <a:r>
              <a:rPr lang="hu-HU" sz="1200" baseline="0" dirty="0"/>
              <a:t>lehetővé a csoportosítást és a keresést. Ha az interneten tárolt képekhez nem adnánk meg leíró adatokat, lehetetlen lenne keresni közöttük, mivel a digitális kép tárolási formátuma ezt nem teszi lehetővé.</a:t>
            </a:r>
          </a:p>
          <a:p>
            <a:pPr marL="0" marR="0" indent="0" defTabSz="914400" eaLnBrk="1" fontAlgn="auto" latinLnBrk="0" hangingPunct="1">
              <a:lnSpc>
                <a:spcPct val="100000"/>
              </a:lnSpc>
              <a:spcBef>
                <a:spcPts val="0"/>
              </a:spcBef>
              <a:spcAft>
                <a:spcPts val="0"/>
              </a:spcAft>
              <a:buClrTx/>
              <a:buSzTx/>
              <a:buFontTx/>
              <a:buNone/>
              <a:tabLst/>
              <a:defRPr/>
            </a:pPr>
            <a:endParaRPr lang="hu-HU" sz="1200" baseline="0" dirty="0"/>
          </a:p>
          <a:p>
            <a:pPr fontAlgn="t"/>
            <a:r>
              <a:rPr lang="hu-HU" sz="1200" b="0" i="0" dirty="0">
                <a:effectLst/>
                <a:latin typeface="+mj-lt"/>
                <a:ea typeface="+mj-ea"/>
                <a:cs typeface="+mj-cs"/>
                <a:sym typeface="Calibri"/>
              </a:rPr>
              <a:t>Az </a:t>
            </a:r>
            <a:r>
              <a:rPr lang="hu-HU" sz="1200" b="1" i="0" dirty="0">
                <a:effectLst/>
                <a:latin typeface="+mj-lt"/>
                <a:ea typeface="+mj-ea"/>
                <a:cs typeface="+mj-cs"/>
                <a:sym typeface="Calibri"/>
              </a:rPr>
              <a:t>oktatási </a:t>
            </a:r>
            <a:r>
              <a:rPr lang="hu-HU" sz="1200" b="1" i="0" dirty="0" err="1">
                <a:effectLst/>
                <a:latin typeface="+mj-lt"/>
                <a:ea typeface="+mj-ea"/>
                <a:cs typeface="+mj-cs"/>
                <a:sym typeface="Calibri"/>
              </a:rPr>
              <a:t>repozitóriumok</a:t>
            </a:r>
            <a:r>
              <a:rPr lang="hu-HU" sz="1200" b="1" i="0" dirty="0">
                <a:effectLst/>
                <a:latin typeface="+mj-lt"/>
                <a:ea typeface="+mj-ea"/>
                <a:cs typeface="+mj-cs"/>
                <a:sym typeface="Calibri"/>
              </a:rPr>
              <a:t> (adattárak,</a:t>
            </a:r>
            <a:r>
              <a:rPr lang="hu-HU" sz="1200" b="1" i="0" baseline="0" dirty="0">
                <a:effectLst/>
                <a:latin typeface="+mj-lt"/>
                <a:ea typeface="+mj-ea"/>
                <a:cs typeface="+mj-cs"/>
                <a:sym typeface="Calibri"/>
              </a:rPr>
              <a:t> adatbázisok</a:t>
            </a:r>
            <a:r>
              <a:rPr lang="hu-HU" sz="1200" b="1" i="0" dirty="0">
                <a:effectLst/>
                <a:latin typeface="+mj-lt"/>
                <a:ea typeface="+mj-ea"/>
                <a:cs typeface="+mj-cs"/>
                <a:sym typeface="Calibri"/>
              </a:rPr>
              <a:t>)</a:t>
            </a:r>
            <a:r>
              <a:rPr lang="hu-HU" sz="1200" b="0" i="0" dirty="0">
                <a:effectLst/>
                <a:latin typeface="+mj-lt"/>
                <a:ea typeface="+mj-ea"/>
                <a:cs typeface="+mj-cs"/>
                <a:sym typeface="Calibri"/>
              </a:rPr>
              <a:t> a digitális tananyagok tárolására, kezelésére,</a:t>
            </a:r>
            <a:r>
              <a:rPr lang="hu-HU" sz="1200" b="0" i="0" baseline="0" dirty="0">
                <a:effectLst/>
                <a:latin typeface="+mj-lt"/>
                <a:ea typeface="+mj-ea"/>
                <a:cs typeface="+mj-cs"/>
                <a:sym typeface="Calibri"/>
              </a:rPr>
              <a:t> </a:t>
            </a:r>
            <a:r>
              <a:rPr lang="hu-HU" sz="1200" b="0" i="0" dirty="0">
                <a:effectLst/>
                <a:latin typeface="+mj-lt"/>
                <a:ea typeface="+mj-ea"/>
                <a:cs typeface="+mj-cs"/>
                <a:sym typeface="Calibri"/>
              </a:rPr>
              <a:t>megosztására és közösségi</a:t>
            </a:r>
            <a:r>
              <a:rPr lang="hu-HU" sz="1200" b="0" i="0" baseline="0" dirty="0">
                <a:effectLst/>
                <a:latin typeface="+mj-lt"/>
                <a:ea typeface="+mj-ea"/>
                <a:cs typeface="+mj-cs"/>
                <a:sym typeface="Calibri"/>
              </a:rPr>
              <a:t> </a:t>
            </a:r>
            <a:r>
              <a:rPr lang="hu-HU" sz="1200" b="0" i="0" dirty="0">
                <a:effectLst/>
                <a:latin typeface="+mj-lt"/>
                <a:ea typeface="+mj-ea"/>
                <a:cs typeface="+mj-cs"/>
                <a:sym typeface="Calibri"/>
              </a:rPr>
              <a:t>értékelésre szolgáló weboldalak. Az</a:t>
            </a:r>
            <a:r>
              <a:rPr lang="hu-HU" sz="1200" b="0" i="0" baseline="0" dirty="0">
                <a:effectLst/>
                <a:latin typeface="+mj-lt"/>
                <a:ea typeface="+mj-ea"/>
                <a:cs typeface="+mj-cs"/>
                <a:sym typeface="Calibri"/>
              </a:rPr>
              <a:t> adatbázisban nagyon sokféle formátumú és más-más </a:t>
            </a:r>
            <a:r>
              <a:rPr lang="hu-HU" sz="1200" b="0" i="0" dirty="0">
                <a:effectLst/>
                <a:latin typeface="+mj-lt"/>
                <a:ea typeface="+mj-ea"/>
                <a:cs typeface="+mj-cs"/>
                <a:sym typeface="Calibri"/>
              </a:rPr>
              <a:t>oktatási céllal</a:t>
            </a:r>
            <a:r>
              <a:rPr lang="hu-HU" sz="1200" b="0" i="0" baseline="0" dirty="0">
                <a:effectLst/>
                <a:latin typeface="+mj-lt"/>
                <a:ea typeface="+mj-ea"/>
                <a:cs typeface="+mj-cs"/>
                <a:sym typeface="Calibri"/>
              </a:rPr>
              <a:t> készült tartalmat találunk, </a:t>
            </a:r>
            <a:r>
              <a:rPr lang="hu-HU" sz="1200" b="0" i="0" dirty="0">
                <a:effectLst/>
                <a:latin typeface="+mj-lt"/>
                <a:ea typeface="+mj-ea"/>
                <a:cs typeface="+mj-cs"/>
                <a:sym typeface="Calibri"/>
              </a:rPr>
              <a:t>prezentációt, képet, videót,</a:t>
            </a:r>
            <a:r>
              <a:rPr lang="hu-HU" sz="1200" b="0" i="0" baseline="0" dirty="0">
                <a:effectLst/>
                <a:latin typeface="+mj-lt"/>
                <a:ea typeface="+mj-ea"/>
                <a:cs typeface="+mj-cs"/>
                <a:sym typeface="Calibri"/>
              </a:rPr>
              <a:t> stb.. </a:t>
            </a:r>
            <a:r>
              <a:rPr lang="hu-HU" sz="1200" b="0" i="0" dirty="0">
                <a:effectLst/>
                <a:latin typeface="+mj-lt"/>
                <a:ea typeface="+mj-ea"/>
                <a:cs typeface="+mj-cs"/>
                <a:sym typeface="Calibri"/>
              </a:rPr>
              <a:t>Ha valaki</a:t>
            </a:r>
            <a:r>
              <a:rPr lang="hu-HU" sz="1200" b="0" i="0" baseline="0" dirty="0">
                <a:effectLst/>
                <a:latin typeface="+mj-lt"/>
                <a:ea typeface="+mj-ea"/>
                <a:cs typeface="+mj-cs"/>
                <a:sym typeface="Calibri"/>
              </a:rPr>
              <a:t> </a:t>
            </a:r>
            <a:r>
              <a:rPr lang="hu-HU" sz="1200" b="0" i="0" dirty="0">
                <a:effectLst/>
                <a:latin typeface="+mj-lt"/>
                <a:ea typeface="+mj-ea"/>
                <a:cs typeface="+mj-cs"/>
                <a:sym typeface="Calibri"/>
              </a:rPr>
              <a:t>ilyen adattárba</a:t>
            </a:r>
            <a:r>
              <a:rPr lang="hu-HU" sz="1200" b="0" i="0" baseline="0" dirty="0">
                <a:effectLst/>
                <a:latin typeface="+mj-lt"/>
                <a:ea typeface="+mj-ea"/>
                <a:cs typeface="+mj-cs"/>
                <a:sym typeface="Calibri"/>
              </a:rPr>
              <a:t> szeretne feltölteni </a:t>
            </a:r>
            <a:r>
              <a:rPr lang="hu-HU" sz="1200" b="0" i="0" dirty="0">
                <a:effectLst/>
                <a:latin typeface="+mj-lt"/>
                <a:ea typeface="+mj-ea"/>
                <a:cs typeface="+mj-cs"/>
                <a:sym typeface="Calibri"/>
              </a:rPr>
              <a:t>tananyagot,  a közzétételhez a </a:t>
            </a:r>
            <a:r>
              <a:rPr lang="hu-HU" sz="1200" b="0" i="0" dirty="0" err="1">
                <a:effectLst/>
                <a:latin typeface="+mj-lt"/>
                <a:ea typeface="+mj-ea"/>
                <a:cs typeface="+mj-cs"/>
                <a:sym typeface="Calibri"/>
              </a:rPr>
              <a:t>metaadatokat</a:t>
            </a:r>
            <a:r>
              <a:rPr lang="hu-HU" sz="1200" b="0" i="0" dirty="0">
                <a:effectLst/>
                <a:latin typeface="+mj-lt"/>
                <a:ea typeface="+mj-ea"/>
                <a:cs typeface="+mj-cs"/>
                <a:sym typeface="Calibri"/>
              </a:rPr>
              <a:t> mindig meg kell adnia.</a:t>
            </a:r>
            <a:endParaRPr lang="hu-HU" dirty="0"/>
          </a:p>
        </p:txBody>
      </p:sp>
    </p:spTree>
    <p:extLst>
      <p:ext uri="{BB962C8B-B14F-4D97-AF65-F5344CB8AC3E}">
        <p14:creationId xmlns:p14="http://schemas.microsoft.com/office/powerpoint/2010/main" val="1172675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xfrm>
            <a:off x="381000" y="685800"/>
            <a:ext cx="6096000" cy="3429000"/>
          </a:xfrm>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r>
              <a:rPr lang="en-GB" noProof="0" dirty="0"/>
              <a:t>A </a:t>
            </a:r>
            <a:r>
              <a:rPr lang="en-GB" noProof="0" dirty="0" err="1"/>
              <a:t>képen</a:t>
            </a:r>
            <a:r>
              <a:rPr lang="en-GB" noProof="0" dirty="0"/>
              <a:t> </a:t>
            </a:r>
            <a:r>
              <a:rPr lang="en-GB" noProof="0" dirty="0" err="1"/>
              <a:t>egy</a:t>
            </a:r>
            <a:r>
              <a:rPr lang="en-GB" noProof="0" dirty="0"/>
              <a:t> </a:t>
            </a:r>
            <a:r>
              <a:rPr lang="en-GB" noProof="0" dirty="0" err="1"/>
              <a:t>másik</a:t>
            </a:r>
            <a:r>
              <a:rPr lang="en-GB" noProof="0" dirty="0"/>
              <a:t> </a:t>
            </a:r>
            <a:r>
              <a:rPr lang="en-GB" noProof="0" dirty="0" err="1"/>
              <a:t>példa</a:t>
            </a:r>
            <a:r>
              <a:rPr lang="en-GB" noProof="0" dirty="0"/>
              <a:t> </a:t>
            </a:r>
            <a:r>
              <a:rPr lang="en-GB" noProof="0" dirty="0" err="1"/>
              <a:t>látható</a:t>
            </a:r>
            <a:r>
              <a:rPr lang="en-GB" noProof="0" dirty="0"/>
              <a:t> a </a:t>
            </a:r>
            <a:r>
              <a:rPr lang="en-GB" noProof="0" dirty="0" err="1"/>
              <a:t>metaadatok</a:t>
            </a:r>
            <a:r>
              <a:rPr lang="en-GB" noProof="0" dirty="0"/>
              <a:t> </a:t>
            </a:r>
            <a:r>
              <a:rPr lang="en-GB" noProof="0" dirty="0" err="1"/>
              <a:t>használatára</a:t>
            </a:r>
            <a:r>
              <a:rPr lang="en-GB" noProof="0" dirty="0"/>
              <a:t> </a:t>
            </a:r>
            <a:r>
              <a:rPr lang="en-GB" noProof="0" dirty="0" err="1"/>
              <a:t>az</a:t>
            </a:r>
            <a:r>
              <a:rPr lang="en-GB" noProof="0" dirty="0"/>
              <a:t> </a:t>
            </a:r>
            <a:r>
              <a:rPr lang="en-GB" noProof="0" dirty="0" err="1"/>
              <a:t>oktatási</a:t>
            </a:r>
            <a:r>
              <a:rPr lang="en-GB" noProof="0" dirty="0"/>
              <a:t> </a:t>
            </a:r>
            <a:r>
              <a:rPr lang="en-GB" noProof="0" dirty="0" err="1"/>
              <a:t>tananyag</a:t>
            </a:r>
            <a:r>
              <a:rPr lang="en-GB" noProof="0" dirty="0"/>
              <a:t> </a:t>
            </a:r>
            <a:r>
              <a:rPr lang="en-GB" noProof="0" dirty="0" err="1"/>
              <a:t>tartalmának</a:t>
            </a:r>
            <a:r>
              <a:rPr lang="en-GB" noProof="0" dirty="0"/>
              <a:t> </a:t>
            </a:r>
            <a:r>
              <a:rPr lang="en-GB" noProof="0" dirty="0" err="1"/>
              <a:t>leírásához</a:t>
            </a:r>
            <a:r>
              <a:rPr lang="en-GB" noProof="0" dirty="0"/>
              <a:t>.</a:t>
            </a:r>
          </a:p>
          <a:p>
            <a:r>
              <a:rPr lang="en-GB" noProof="0" dirty="0"/>
              <a:t>Teachers Pay Teachers (</a:t>
            </a:r>
            <a:r>
              <a:rPr lang="en-GB" noProof="0" dirty="0" err="1"/>
              <a:t>TpT</a:t>
            </a:r>
            <a:r>
              <a:rPr lang="en-GB" noProof="0" dirty="0"/>
              <a:t>) </a:t>
            </a:r>
            <a:r>
              <a:rPr lang="hu-HU" noProof="0" dirty="0"/>
              <a:t>több millió tanár online közössége, akik megosztanak egymással tananyagokat, tanulást</a:t>
            </a:r>
            <a:r>
              <a:rPr lang="hu-HU" baseline="0" noProof="0" dirty="0"/>
              <a:t> segítő digitális segédanyagokat, óraterveket, dolgozatokat stb</a:t>
            </a:r>
            <a:r>
              <a:rPr lang="hu-HU" noProof="0" dirty="0"/>
              <a:t>. A </a:t>
            </a:r>
            <a:r>
              <a:rPr lang="hu-HU" noProof="0" dirty="0" err="1"/>
              <a:t>TpT</a:t>
            </a:r>
            <a:r>
              <a:rPr lang="hu-HU" noProof="0" dirty="0"/>
              <a:t> nyitott piactér, ahol a tanárok nemcsak ingyenesen, hanem</a:t>
            </a:r>
            <a:r>
              <a:rPr lang="hu-HU" baseline="0" noProof="0" dirty="0"/>
              <a:t> </a:t>
            </a:r>
            <a:r>
              <a:rPr lang="hu-HU" noProof="0" dirty="0"/>
              <a:t>pénzért is kínálják,</a:t>
            </a:r>
            <a:r>
              <a:rPr lang="hu-HU" baseline="0" noProof="0" dirty="0"/>
              <a:t> illetve </a:t>
            </a:r>
            <a:r>
              <a:rPr lang="hu-HU" noProof="0" dirty="0"/>
              <a:t>megvásárolják a feltöltött digitális oktatási tartalmakat. A hatékony keresés érdekében a szerzőknek több </a:t>
            </a:r>
            <a:r>
              <a:rPr lang="hu-HU" noProof="0" dirty="0" err="1"/>
              <a:t>metaadatot</a:t>
            </a:r>
            <a:r>
              <a:rPr lang="hu-HU" noProof="0" dirty="0"/>
              <a:t> (például korcsoportot, tárgyat, tanítási célokat stb.) kötelezően ki kell kitölteniük. Kattintson a képre a weboldal eléréséhez!</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2628367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1290853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fontAlgn="t"/>
            <a:r>
              <a:rPr lang="hu-HU" sz="1200" b="0" i="0" dirty="0">
                <a:effectLst/>
                <a:latin typeface="+mj-lt"/>
                <a:ea typeface="+mj-ea"/>
                <a:cs typeface="+mj-cs"/>
                <a:sym typeface="Calibri"/>
              </a:rPr>
              <a:t>.</a:t>
            </a:r>
            <a:endParaRPr lang="hu-HU" dirty="0"/>
          </a:p>
        </p:txBody>
      </p:sp>
    </p:spTree>
    <p:extLst>
      <p:ext uri="{BB962C8B-B14F-4D97-AF65-F5344CB8AC3E}">
        <p14:creationId xmlns:p14="http://schemas.microsoft.com/office/powerpoint/2010/main" val="2957526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xfrm>
            <a:off x="381000" y="685800"/>
            <a:ext cx="6096000" cy="3429000"/>
          </a:xfrm>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r>
              <a:rPr lang="en-US" dirty="0"/>
              <a:t>A </a:t>
            </a:r>
            <a:r>
              <a:rPr lang="en-US" dirty="0" err="1"/>
              <a:t>képre</a:t>
            </a:r>
            <a:r>
              <a:rPr lang="en-US" dirty="0"/>
              <a:t> </a:t>
            </a:r>
            <a:r>
              <a:rPr lang="en-US" dirty="0" err="1"/>
              <a:t>kattintva</a:t>
            </a:r>
            <a:r>
              <a:rPr lang="en-US" dirty="0"/>
              <a:t> </a:t>
            </a:r>
            <a:r>
              <a:rPr lang="en-US" dirty="0" err="1"/>
              <a:t>meglátogathatjuk</a:t>
            </a:r>
            <a:r>
              <a:rPr lang="hu-HU" dirty="0"/>
              <a:t> az</a:t>
            </a:r>
            <a:r>
              <a:rPr dirty="0"/>
              <a:t> Open University's (UK</a:t>
            </a:r>
            <a:r>
              <a:rPr lang="hu-HU" dirty="0"/>
              <a:t>) weboldalt- </a:t>
            </a:r>
            <a:r>
              <a:rPr lang="en-US" dirty="0"/>
              <a:t> </a:t>
            </a:r>
            <a:r>
              <a:rPr lang="hu-HU" dirty="0"/>
              <a:t>az </a:t>
            </a:r>
            <a:r>
              <a:rPr lang="en-US" b="1" dirty="0" err="1"/>
              <a:t>OpenLearn</a:t>
            </a:r>
            <a:r>
              <a:rPr lang="hu-HU" b="1" dirty="0" err="1"/>
              <a:t>-t</a:t>
            </a:r>
            <a:r>
              <a:rPr lang="en-US" dirty="0"/>
              <a:t> –</a:t>
            </a:r>
            <a:r>
              <a:rPr dirty="0"/>
              <a:t> </a:t>
            </a:r>
            <a:r>
              <a:rPr lang="hu-HU" dirty="0"/>
              <a:t>amely több száz, a tanulók és oktatók számára szabadon elérhető nyílt oktatási forrást</a:t>
            </a:r>
            <a:r>
              <a:rPr lang="hu-HU" baseline="0" dirty="0"/>
              <a:t> tartalmaz</a:t>
            </a:r>
            <a:r>
              <a:rPr lang="hu-HU" dirty="0"/>
              <a:t>. Ezen az oldalon minden tananyagot a "</a:t>
            </a:r>
            <a:r>
              <a:rPr lang="hu-HU" dirty="0" err="1"/>
              <a:t>Creative</a:t>
            </a:r>
            <a:r>
              <a:rPr lang="hu-HU" dirty="0"/>
              <a:t> </a:t>
            </a:r>
            <a:r>
              <a:rPr lang="hu-HU" dirty="0" err="1"/>
              <a:t>Commons</a:t>
            </a:r>
            <a:r>
              <a:rPr lang="hu-HU" dirty="0"/>
              <a:t> </a:t>
            </a:r>
            <a:r>
              <a:rPr lang="hu-HU" dirty="0" err="1"/>
              <a:t>Attribution-NonCommercial-ShareAlike</a:t>
            </a:r>
            <a:r>
              <a:rPr lang="hu-HU" dirty="0"/>
              <a:t> 2.0" (Nevezd meg! Ne add el! Így add tovább!) licenc alatt teszik közzé.</a:t>
            </a:r>
            <a:r>
              <a:rPr dirty="0"/>
              <a:t> </a:t>
            </a:r>
            <a:r>
              <a:rPr lang="hu-HU" dirty="0"/>
              <a:t>Több tantárgyhoz</a:t>
            </a:r>
            <a:r>
              <a:rPr lang="hu-HU" baseline="0" dirty="0"/>
              <a:t> találhatunk itt forrásokat</a:t>
            </a:r>
            <a:r>
              <a:rPr lang="hu-HU" dirty="0"/>
              <a:t>: Művészet és történelem, Üzleti és menedzsment, Oktatás, Egészség és életmód, Informatika és számítástechnika, Matematika és statisztika, Modern nyelvek, Tudomány és természet, Társadalom, Tanulmányi készségek és technológia.</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xfrm>
            <a:off x="381000" y="685800"/>
            <a:ext cx="6096000" cy="3429000"/>
          </a:xfrm>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r>
              <a:rPr b="1" dirty="0"/>
              <a:t>MIT OpenCourseWare </a:t>
            </a:r>
            <a:r>
              <a:rPr dirty="0"/>
              <a:t>(OCW) </a:t>
            </a:r>
            <a:r>
              <a:rPr lang="hu-HU" dirty="0"/>
              <a:t>a világhírű </a:t>
            </a:r>
            <a:r>
              <a:rPr lang="en-US" sz="1200" b="1" i="0" dirty="0">
                <a:effectLst/>
                <a:latin typeface="+mj-lt"/>
                <a:ea typeface="+mj-ea"/>
                <a:cs typeface="+mj-cs"/>
                <a:sym typeface="Calibri"/>
              </a:rPr>
              <a:t>Massachusetts </a:t>
            </a:r>
            <a:r>
              <a:rPr lang="en-US" sz="1200" b="1" i="0" dirty="0" err="1">
                <a:effectLst/>
                <a:latin typeface="+mj-lt"/>
                <a:ea typeface="+mj-ea"/>
                <a:cs typeface="+mj-cs"/>
                <a:sym typeface="Calibri"/>
              </a:rPr>
              <a:t>Műszaki</a:t>
            </a:r>
            <a:r>
              <a:rPr lang="en-US" sz="1200" b="1" i="0" dirty="0">
                <a:effectLst/>
                <a:latin typeface="+mj-lt"/>
                <a:ea typeface="+mj-ea"/>
                <a:cs typeface="+mj-cs"/>
                <a:sym typeface="Calibri"/>
              </a:rPr>
              <a:t> </a:t>
            </a:r>
            <a:r>
              <a:rPr lang="en-US" sz="1200" b="1" i="0" dirty="0" err="1">
                <a:effectLst/>
                <a:latin typeface="+mj-lt"/>
                <a:ea typeface="+mj-ea"/>
                <a:cs typeface="+mj-cs"/>
                <a:sym typeface="Calibri"/>
              </a:rPr>
              <a:t>Egyetem</a:t>
            </a:r>
            <a:r>
              <a:rPr lang="en-US" sz="1200" b="1" i="0" dirty="0">
                <a:effectLst/>
                <a:latin typeface="+mj-lt"/>
                <a:ea typeface="+mj-ea"/>
                <a:cs typeface="+mj-cs"/>
                <a:sym typeface="Calibri"/>
              </a:rPr>
              <a:t> (</a:t>
            </a:r>
            <a:r>
              <a:rPr lang="en-US" sz="1200" b="0" i="0" dirty="0" err="1">
                <a:effectLst/>
                <a:latin typeface="+mj-lt"/>
                <a:ea typeface="+mj-ea"/>
                <a:cs typeface="+mj-cs"/>
                <a:sym typeface="Calibri"/>
              </a:rPr>
              <a:t>angolul</a:t>
            </a:r>
            <a:r>
              <a:rPr lang="en-US" sz="1200" b="1" i="0" dirty="0">
                <a:effectLst/>
                <a:latin typeface="+mj-lt"/>
                <a:ea typeface="+mj-ea"/>
                <a:cs typeface="+mj-cs"/>
                <a:sym typeface="Calibri"/>
              </a:rPr>
              <a:t> </a:t>
            </a:r>
            <a:r>
              <a:rPr lang="hu-HU" dirty="0"/>
              <a:t>Massachusetts Institute of </a:t>
            </a:r>
            <a:r>
              <a:rPr lang="hu-HU" dirty="0" err="1"/>
              <a:t>Technology</a:t>
            </a:r>
            <a:r>
              <a:rPr lang="hu-HU" dirty="0"/>
              <a:t>, rövidítve MIT -ejtsd: </a:t>
            </a:r>
            <a:r>
              <a:rPr lang="hu-HU" dirty="0" err="1"/>
              <a:t>eM</a:t>
            </a:r>
            <a:r>
              <a:rPr lang="hu-HU" dirty="0"/>
              <a:t> </a:t>
            </a:r>
            <a:r>
              <a:rPr lang="hu-HU" dirty="0" err="1"/>
              <a:t>áJ</a:t>
            </a:r>
            <a:r>
              <a:rPr lang="hu-HU" dirty="0"/>
              <a:t> </a:t>
            </a:r>
            <a:r>
              <a:rPr lang="hu-HU" dirty="0" err="1"/>
              <a:t>Tí</a:t>
            </a:r>
            <a:r>
              <a:rPr lang="hu-HU" dirty="0"/>
              <a:t>) álta</a:t>
            </a:r>
            <a:r>
              <a:rPr lang="hu-HU" baseline="0" dirty="0"/>
              <a:t>l létrehozott online adatbázis, amelyben az egyetem összes kurzusa (az előadásokról készült videókkal) a világhon </a:t>
            </a:r>
            <a:r>
              <a:rPr lang="hu-HU" baseline="0" dirty="0" err="1"/>
              <a:t>bárkiszámára</a:t>
            </a:r>
            <a:r>
              <a:rPr lang="hu-HU" baseline="0" dirty="0"/>
              <a:t> ingyenesen elérhető.</a:t>
            </a:r>
            <a:endParaRPr lang="hu-HU" dirty="0"/>
          </a:p>
          <a:p>
            <a:r>
              <a:rPr dirty="0"/>
              <a:t>http://ocw</a:t>
            </a:r>
            <a:r>
              <a:rPr lang="hu-HU" dirty="0"/>
              <a:t>.</a:t>
            </a:r>
            <a:r>
              <a:rPr lang="hu-HU" dirty="0" err="1"/>
              <a:t>mit.edu</a:t>
            </a:r>
            <a:r>
              <a:rPr lang="hu-HU" dirty="0"/>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xfrm>
            <a:off x="381000" y="685800"/>
            <a:ext cx="6096000" cy="3429000"/>
          </a:xfrm>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r>
              <a:rPr b="1" dirty="0"/>
              <a:t>Merlot Multimedia Educational Resource </a:t>
            </a:r>
            <a:r>
              <a:rPr dirty="0"/>
              <a:t>for Learning and Online Teaching</a:t>
            </a:r>
            <a:r>
              <a:rPr lang="hu-HU" baseline="0" dirty="0"/>
              <a:t> - </a:t>
            </a:r>
            <a:r>
              <a:rPr lang="hu-HU" baseline="0" dirty="0" err="1"/>
              <a:t>Merlot</a:t>
            </a:r>
            <a:r>
              <a:rPr lang="hu-HU" baseline="0" dirty="0"/>
              <a:t> Multimédiás Oktatási Forrás a  Tanuláshoz és az Online Tanításhoz az egyik legnagyobb nemzetközi adattár. A MERLOT a Kaliforniai Állami Egyetem programja, a felsőoktatási intézményekkel, a szakmai társaságokkal és az iparral partnerségben.</a:t>
            </a:r>
            <a:r>
              <a:rPr dirty="0"/>
              <a:t> http://www.merlot.org/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xfrm>
            <a:off x="381000" y="685800"/>
            <a:ext cx="6096000" cy="3429000"/>
          </a:xfrm>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r>
              <a:rPr dirty="0"/>
              <a:t>The </a:t>
            </a:r>
            <a:r>
              <a:rPr b="1" dirty="0"/>
              <a:t>Learning Resource Exchange (LRE</a:t>
            </a:r>
            <a:r>
              <a:rPr dirty="0"/>
              <a:t>) </a:t>
            </a:r>
            <a:r>
              <a:rPr lang="hu-HU" dirty="0"/>
              <a:t> -</a:t>
            </a:r>
            <a:r>
              <a:rPr lang="hu-HU" baseline="0" dirty="0"/>
              <a:t> a Tanulási Segédanyagok Megosztása az </a:t>
            </a:r>
            <a:r>
              <a:rPr dirty="0"/>
              <a:t>European Schoolnet (EUN) </a:t>
            </a:r>
            <a:r>
              <a:rPr lang="hu-HU" dirty="0"/>
              <a:t>- az Európai Iskolahálózat </a:t>
            </a:r>
            <a:r>
              <a:rPr dirty="0"/>
              <a:t> </a:t>
            </a:r>
            <a:r>
              <a:rPr lang="hu-HU" dirty="0"/>
              <a:t>olyan szolgáltatás, amely lehetővé teszi az iskolák számára, hogy más országok pedagógusai által készített oktatási tartalmakhoz hozzáférjenek, vagy</a:t>
            </a:r>
            <a:r>
              <a:rPr lang="hu-HU" baseline="0" dirty="0"/>
              <a:t> ott a saját készítésű </a:t>
            </a:r>
            <a:r>
              <a:rPr lang="hu-HU" baseline="0" dirty="0" err="1"/>
              <a:t>anyagaikat</a:t>
            </a:r>
            <a:r>
              <a:rPr lang="hu-HU" baseline="0" dirty="0"/>
              <a:t> </a:t>
            </a:r>
            <a:r>
              <a:rPr lang="hu-HU" baseline="0" dirty="0" err="1"/>
              <a:t>megosszák</a:t>
            </a:r>
            <a:r>
              <a:rPr lang="hu-HU" baseline="0" dirty="0"/>
              <a:t>.</a:t>
            </a:r>
            <a:r>
              <a:rPr lang="hu-HU" dirty="0"/>
              <a:t> Az LRE fejlesztését az Európai Oktatási Minisztériumok és számos európai bizottsági finanszírozású projekt támogatta, mint például az ASPECT, a CELEBRATE, a CALIBRATE és a MELT.</a:t>
            </a:r>
            <a:r>
              <a:rPr lang="hu-HU" baseline="0" dirty="0"/>
              <a:t> </a:t>
            </a:r>
            <a:r>
              <a:rPr lang="hu-HU" dirty="0"/>
              <a:t>Bárki szabadon böngészhet az LRE</a:t>
            </a:r>
            <a:r>
              <a:rPr lang="hu-HU" baseline="0" dirty="0"/>
              <a:t> </a:t>
            </a:r>
            <a:r>
              <a:rPr lang="hu-HU" baseline="0" dirty="0" err="1"/>
              <a:t>repozitóriumokban</a:t>
            </a:r>
            <a:r>
              <a:rPr lang="hu-HU" baseline="0" dirty="0"/>
              <a:t>,</a:t>
            </a:r>
            <a:r>
              <a:rPr lang="hu-HU" dirty="0"/>
              <a:t> és aki regisztrál,</a:t>
            </a:r>
            <a:r>
              <a:rPr lang="hu-HU" baseline="0" dirty="0"/>
              <a:t> az</a:t>
            </a:r>
            <a:r>
              <a:rPr lang="hu-HU" dirty="0"/>
              <a:t> a LRE közösségi címkézéssel értékelheti</a:t>
            </a:r>
            <a:r>
              <a:rPr lang="hu-HU" baseline="0" dirty="0"/>
              <a:t> is</a:t>
            </a:r>
            <a:r>
              <a:rPr lang="hu-HU" dirty="0"/>
              <a:t> a feltöltött LRE tartalmat, elmentheti kedvenc forrásait, és megoszthatja ezeket barátaikkal és kollégáikkal</a:t>
            </a:r>
          </a:p>
          <a:p>
            <a:r>
              <a:rPr dirty="0"/>
              <a:t> (</a:t>
            </a:r>
            <a:r>
              <a:rPr u="sng" dirty="0">
                <a:solidFill>
                  <a:srgbClr val="0000FF"/>
                </a:solidFill>
                <a:uFill>
                  <a:solidFill>
                    <a:srgbClr val="0000FF"/>
                  </a:solidFill>
                </a:uFill>
                <a:hlinkClick r:id="rId3"/>
              </a:rPr>
              <a:t>http://lreforschools.eun.org/web/guest/about</a:t>
            </a:r>
            <a:r>
              <a:rPr dirty="0"/>
              <a:t> )</a:t>
            </a:r>
            <a:endParaRPr lang="hu-HU" dirty="0"/>
          </a:p>
          <a:p>
            <a:endParaRPr lang="hu-HU" dirty="0"/>
          </a:p>
          <a:p>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u-HU" dirty="0"/>
              <a:t>Magyar nyelven is egyre több ingyenes tananyagot kínál az Internet.</a:t>
            </a:r>
            <a:r>
              <a:rPr lang="hu-HU" baseline="0" dirty="0"/>
              <a:t> Egy példa erre a </a:t>
            </a:r>
            <a:r>
              <a:rPr lang="en-US" baseline="0" dirty="0"/>
              <a:t>https://</a:t>
            </a:r>
            <a:r>
              <a:rPr lang="en-US" baseline="0" dirty="0" err="1"/>
              <a:t>www.mateking.hu</a:t>
            </a:r>
            <a:r>
              <a:rPr lang="en-US" baseline="0" dirty="0"/>
              <a:t>/ </a:t>
            </a:r>
            <a:r>
              <a:rPr lang="en-US" baseline="0" dirty="0" err="1"/>
              <a:t>weboldal</a:t>
            </a:r>
            <a:r>
              <a:rPr lang="en-US" baseline="0" dirty="0"/>
              <a:t>, </a:t>
            </a:r>
            <a:r>
              <a:rPr lang="en-US" baseline="0" dirty="0" err="1"/>
              <a:t>ahol</a:t>
            </a:r>
            <a:r>
              <a:rPr lang="en-US" baseline="0" dirty="0"/>
              <a:t> </a:t>
            </a:r>
            <a:r>
              <a:rPr lang="en-US" baseline="0" dirty="0" err="1"/>
              <a:t>tehetséges</a:t>
            </a:r>
            <a:r>
              <a:rPr lang="en-US" baseline="0" dirty="0"/>
              <a:t> </a:t>
            </a:r>
            <a:r>
              <a:rPr lang="en-US" baseline="0" dirty="0" err="1"/>
              <a:t>fiatal</a:t>
            </a:r>
            <a:r>
              <a:rPr lang="en-US" baseline="0" dirty="0"/>
              <a:t> </a:t>
            </a:r>
            <a:r>
              <a:rPr lang="en-US" baseline="0" dirty="0" err="1"/>
              <a:t>matematika</a:t>
            </a:r>
            <a:r>
              <a:rPr lang="en-US" baseline="0" dirty="0"/>
              <a:t> </a:t>
            </a:r>
            <a:r>
              <a:rPr lang="en-US" baseline="0" dirty="0" err="1"/>
              <a:t>tanárok</a:t>
            </a:r>
            <a:r>
              <a:rPr lang="en-US" baseline="0" dirty="0"/>
              <a:t> </a:t>
            </a:r>
            <a:r>
              <a:rPr lang="en-US" baseline="0" dirty="0" err="1"/>
              <a:t>osztanak</a:t>
            </a:r>
            <a:r>
              <a:rPr lang="en-US" baseline="0" dirty="0"/>
              <a:t> meg </a:t>
            </a:r>
            <a:r>
              <a:rPr lang="en-US" baseline="0" dirty="0" err="1"/>
              <a:t>középiskolai</a:t>
            </a:r>
            <a:r>
              <a:rPr lang="en-US" baseline="0" dirty="0"/>
              <a:t> </a:t>
            </a:r>
            <a:r>
              <a:rPr lang="en-US" baseline="0" dirty="0" err="1"/>
              <a:t>és</a:t>
            </a:r>
            <a:r>
              <a:rPr lang="en-US" baseline="0" dirty="0"/>
              <a:t> </a:t>
            </a:r>
            <a:r>
              <a:rPr lang="en-US" baseline="0" dirty="0" err="1"/>
              <a:t>egyetemi</a:t>
            </a:r>
            <a:r>
              <a:rPr lang="en-US" baseline="0" dirty="0"/>
              <a:t> </a:t>
            </a:r>
            <a:r>
              <a:rPr lang="en-US" baseline="0" dirty="0" err="1"/>
              <a:t>szintű</a:t>
            </a:r>
            <a:r>
              <a:rPr lang="en-US" baseline="0" dirty="0"/>
              <a:t> </a:t>
            </a:r>
            <a:r>
              <a:rPr lang="en-US" baseline="0" dirty="0" err="1"/>
              <a:t>matematika</a:t>
            </a:r>
            <a:r>
              <a:rPr lang="en-US" baseline="0" dirty="0"/>
              <a:t> </a:t>
            </a:r>
            <a:r>
              <a:rPr lang="en-US" baseline="0" dirty="0" err="1"/>
              <a:t>tananyagokat</a:t>
            </a:r>
            <a:r>
              <a:rPr lang="en-US" baseline="0" dirty="0"/>
              <a:t>, </a:t>
            </a:r>
            <a:r>
              <a:rPr lang="en-US" baseline="0" dirty="0" err="1"/>
              <a:t>jól</a:t>
            </a:r>
            <a:r>
              <a:rPr lang="en-US" baseline="0" dirty="0"/>
              <a:t> </a:t>
            </a:r>
            <a:r>
              <a:rPr lang="en-US" baseline="0" dirty="0" err="1"/>
              <a:t>érthető</a:t>
            </a:r>
            <a:r>
              <a:rPr lang="en-US" baseline="0" dirty="0"/>
              <a:t>, </a:t>
            </a:r>
            <a:r>
              <a:rPr lang="en-US" baseline="0" dirty="0" err="1"/>
              <a:t>világos</a:t>
            </a:r>
            <a:r>
              <a:rPr lang="en-US" baseline="0" dirty="0"/>
              <a:t> </a:t>
            </a:r>
            <a:r>
              <a:rPr lang="en-US" baseline="0" dirty="0" err="1"/>
              <a:t>magyarázatokkal</a:t>
            </a:r>
            <a:r>
              <a:rPr lang="en-US" baseline="0" dirty="0"/>
              <a:t>.</a:t>
            </a:r>
            <a:endParaRPr lang="hu-HU" dirty="0"/>
          </a:p>
        </p:txBody>
      </p:sp>
    </p:spTree>
    <p:extLst>
      <p:ext uri="{BB962C8B-B14F-4D97-AF65-F5344CB8AC3E}">
        <p14:creationId xmlns:p14="http://schemas.microsoft.com/office/powerpoint/2010/main" val="652356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u-HU" dirty="0"/>
              <a:t>Egy másik példa a Nemzeti</a:t>
            </a:r>
            <a:r>
              <a:rPr lang="hu-HU" baseline="0" dirty="0"/>
              <a:t> Köznevelési Portál (</a:t>
            </a:r>
            <a:r>
              <a:rPr lang="en-US" baseline="0" dirty="0"/>
              <a:t>https://</a:t>
            </a:r>
            <a:r>
              <a:rPr lang="en-US" baseline="0" dirty="0" err="1"/>
              <a:t>portal.nkp.hu</a:t>
            </a:r>
            <a:r>
              <a:rPr lang="en-US" baseline="0" dirty="0"/>
              <a:t>/), </a:t>
            </a:r>
            <a:r>
              <a:rPr lang="en-US" baseline="0" dirty="0" err="1"/>
              <a:t>amely</a:t>
            </a:r>
            <a:r>
              <a:rPr lang="en-US" baseline="0" dirty="0"/>
              <a:t> a </a:t>
            </a:r>
            <a:r>
              <a:rPr lang="en-US" baseline="0" dirty="0" err="1"/>
              <a:t>tananyagokon</a:t>
            </a:r>
            <a:r>
              <a:rPr lang="en-US" baseline="0" dirty="0"/>
              <a:t> </a:t>
            </a:r>
            <a:r>
              <a:rPr lang="en-US" baseline="0" dirty="0" err="1"/>
              <a:t>kívül</a:t>
            </a:r>
            <a:r>
              <a:rPr lang="en-US" baseline="0" dirty="0"/>
              <a:t> </a:t>
            </a:r>
            <a:r>
              <a:rPr lang="en-US" baseline="0" dirty="0" err="1"/>
              <a:t>további</a:t>
            </a:r>
            <a:r>
              <a:rPr lang="en-US" baseline="0" dirty="0"/>
              <a:t> </a:t>
            </a:r>
            <a:r>
              <a:rPr lang="en-US" baseline="0" dirty="0" err="1"/>
              <a:t>lehetőségeket</a:t>
            </a:r>
            <a:r>
              <a:rPr lang="en-US" baseline="0" dirty="0"/>
              <a:t> </a:t>
            </a:r>
            <a:r>
              <a:rPr lang="en-US" baseline="0" dirty="0" err="1"/>
              <a:t>kínál</a:t>
            </a:r>
            <a:r>
              <a:rPr lang="en-US" baseline="0" dirty="0"/>
              <a:t> a </a:t>
            </a:r>
            <a:r>
              <a:rPr lang="en-US" baseline="0" dirty="0" err="1"/>
              <a:t>pedagógusok</a:t>
            </a:r>
            <a:r>
              <a:rPr lang="en-US" baseline="0" dirty="0"/>
              <a:t>, </a:t>
            </a:r>
            <a:r>
              <a:rPr lang="en-US" baseline="0" dirty="0" err="1"/>
              <a:t>diákok</a:t>
            </a:r>
            <a:r>
              <a:rPr lang="en-US" baseline="0" dirty="0"/>
              <a:t> </a:t>
            </a:r>
            <a:r>
              <a:rPr lang="en-US" baseline="0" dirty="0" err="1"/>
              <a:t>közötti</a:t>
            </a:r>
            <a:r>
              <a:rPr lang="en-US" baseline="0" dirty="0"/>
              <a:t> </a:t>
            </a:r>
            <a:r>
              <a:rPr lang="en-US" baseline="0" dirty="0" err="1"/>
              <a:t>együttműködésre</a:t>
            </a:r>
            <a:r>
              <a:rPr lang="en-US" baseline="0" dirty="0"/>
              <a:t>.</a:t>
            </a:r>
            <a:endParaRPr lang="hu-HU" dirty="0"/>
          </a:p>
        </p:txBody>
      </p:sp>
    </p:spTree>
    <p:extLst>
      <p:ext uri="{BB962C8B-B14F-4D97-AF65-F5344CB8AC3E}">
        <p14:creationId xmlns:p14="http://schemas.microsoft.com/office/powerpoint/2010/main" val="158633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u-HU" sz="1200" b="0" i="0" u="none" strike="noStrike" baseline="0" dirty="0">
                <a:latin typeface="+mj-lt"/>
                <a:ea typeface="+mj-ea"/>
                <a:cs typeface="+mj-cs"/>
                <a:sym typeface="Calibri"/>
              </a:rPr>
              <a:t>A taxonómia hierarchikus (faszerkezetű) osztályozási rendszer, a hétköznapi életünkben mindenütt jelen van - hogy ne menjünk túlságosan messzire: ilyen rendszerben tárolja a például a Windows a dokumentumainkat.</a:t>
            </a:r>
          </a:p>
          <a:p>
            <a:r>
              <a:rPr lang="hu-HU" sz="1200" b="0" i="0" u="none" strike="noStrike" baseline="0" dirty="0">
                <a:latin typeface="+mj-lt"/>
                <a:ea typeface="+mj-ea"/>
                <a:cs typeface="+mj-cs"/>
                <a:sym typeface="Calibri"/>
              </a:rPr>
              <a:t>A web 2.0 alkalmazások új megoldást kínálnak a rendszerezésre: a képekhez, videókhoz, szövegekhez a szerzők egy vagy több - az adott elemhez tartalmilag kapcsolódó címkét (angolul:tag) rendelhetünk. A visszakeresést a megjelenő </a:t>
            </a:r>
            <a:r>
              <a:rPr lang="hu-HU" sz="1200" b="1" i="0" u="none" strike="noStrike" baseline="0" dirty="0">
                <a:latin typeface="+mj-lt"/>
                <a:ea typeface="+mj-ea"/>
                <a:cs typeface="+mj-cs"/>
                <a:sym typeface="Calibri"/>
              </a:rPr>
              <a:t>szófelhő </a:t>
            </a:r>
            <a:r>
              <a:rPr lang="hu-HU" sz="1200" b="0" i="0" u="none" strike="noStrike" baseline="0" dirty="0">
                <a:latin typeface="+mj-lt"/>
                <a:ea typeface="+mj-ea"/>
                <a:cs typeface="+mj-cs"/>
                <a:sym typeface="Calibri"/>
              </a:rPr>
              <a:t>(angolul: </a:t>
            </a:r>
            <a:r>
              <a:rPr lang="hu-HU" sz="1200" b="0" i="0" u="none" strike="noStrike" baseline="0" dirty="0" err="1">
                <a:latin typeface="+mj-lt"/>
                <a:ea typeface="+mj-ea"/>
                <a:cs typeface="+mj-cs"/>
                <a:sym typeface="Calibri"/>
              </a:rPr>
              <a:t>cloud</a:t>
            </a:r>
            <a:r>
              <a:rPr lang="hu-HU" sz="1200" b="0" i="0" u="none" strike="noStrike" baseline="0" dirty="0">
                <a:latin typeface="+mj-lt"/>
                <a:ea typeface="+mj-ea"/>
                <a:cs typeface="+mj-cs"/>
                <a:sym typeface="Calibri"/>
              </a:rPr>
              <a:t>) segíti, amelyben betűk mérete az adott kategóriába sorolt elemek számát szimbolizálja. A rendszerezésnek ezt a közösségi módszerét, a jórészt spontán alakuló kategória-halmazt a taxonómia analógiájaként </a:t>
            </a:r>
            <a:r>
              <a:rPr lang="hu-HU" sz="1200" b="1" i="0" u="none" strike="noStrike" baseline="0" dirty="0" err="1">
                <a:latin typeface="+mj-lt"/>
                <a:ea typeface="+mj-ea"/>
                <a:cs typeface="+mj-cs"/>
                <a:sym typeface="Calibri"/>
              </a:rPr>
              <a:t>folkszonómiának</a:t>
            </a:r>
            <a:r>
              <a:rPr lang="hu-HU" sz="1200" b="1" i="0" u="none" strike="noStrike" baseline="0" dirty="0">
                <a:latin typeface="+mj-lt"/>
                <a:ea typeface="+mj-ea"/>
                <a:cs typeface="+mj-cs"/>
                <a:sym typeface="Calibri"/>
              </a:rPr>
              <a:t> </a:t>
            </a:r>
            <a:r>
              <a:rPr lang="hu-HU" sz="1200" b="0" i="0" u="none" strike="noStrike" baseline="0" dirty="0">
                <a:latin typeface="+mj-lt"/>
                <a:ea typeface="+mj-ea"/>
                <a:cs typeface="+mj-cs"/>
                <a:sym typeface="Calibri"/>
              </a:rPr>
              <a:t>nevezték el.</a:t>
            </a:r>
          </a:p>
          <a:p>
            <a:r>
              <a:rPr lang="hu-HU" sz="1200" b="0" i="0" dirty="0">
                <a:effectLst/>
                <a:latin typeface="+mj-lt"/>
                <a:ea typeface="+mj-ea"/>
                <a:cs typeface="+mj-cs"/>
                <a:sym typeface="Calibri"/>
              </a:rPr>
              <a:t>Példa a </a:t>
            </a:r>
            <a:r>
              <a:rPr lang="hu-HU" sz="1200" b="0" i="0" dirty="0" err="1">
                <a:effectLst/>
                <a:latin typeface="+mj-lt"/>
                <a:ea typeface="+mj-ea"/>
                <a:cs typeface="+mj-cs"/>
                <a:sym typeface="Calibri"/>
              </a:rPr>
              <a:t>folkszonómiára</a:t>
            </a:r>
            <a:r>
              <a:rPr lang="hu-HU" sz="1200" b="0" i="0" dirty="0">
                <a:effectLst/>
                <a:latin typeface="+mj-lt"/>
                <a:ea typeface="+mj-ea"/>
                <a:cs typeface="+mj-cs"/>
                <a:sym typeface="Calibri"/>
              </a:rPr>
              <a:t>: </a:t>
            </a:r>
            <a:r>
              <a:rPr lang="en-US" dirty="0"/>
              <a:t>Learning Resource Exchange of European </a:t>
            </a:r>
            <a:r>
              <a:rPr lang="en-US" dirty="0" err="1"/>
              <a:t>Schoolnet</a:t>
            </a:r>
            <a:r>
              <a:rPr lang="en-US" dirty="0"/>
              <a:t>.</a:t>
            </a:r>
          </a:p>
          <a:p>
            <a:pPr marL="0" marR="0" indent="0" defTabSz="91440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20821596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402119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b="1"/>
            </a:pPr>
            <a:r>
              <a:rPr lang="hu-HU" dirty="0"/>
              <a:t>Mit jelent az IKT?</a:t>
            </a:r>
          </a:p>
          <a:p>
            <a:pPr>
              <a:defRPr b="1"/>
            </a:pPr>
            <a:r>
              <a:rPr lang="hu-HU" b="0" dirty="0"/>
              <a:t>Információs és kommunikációs technológia</a:t>
            </a:r>
            <a:r>
              <a:rPr lang="hu-HU" b="0" baseline="0" dirty="0"/>
              <a:t> kezdőbetűiből áll</a:t>
            </a:r>
            <a:r>
              <a:rPr lang="hu-HU" b="0" dirty="0"/>
              <a:t>. Mi áll ennek</a:t>
            </a:r>
            <a:r>
              <a:rPr lang="hu-HU" b="0" baseline="0" dirty="0"/>
              <a:t> a </a:t>
            </a:r>
            <a:r>
              <a:rPr lang="hu-HU" b="0" dirty="0"/>
              <a:t> koncepciónak</a:t>
            </a:r>
            <a:r>
              <a:rPr lang="hu-HU" b="0" baseline="0" dirty="0"/>
              <a:t> az </a:t>
            </a:r>
            <a:r>
              <a:rPr lang="hu-HU" b="0" dirty="0"/>
              <a:t>evolúciója</a:t>
            </a:r>
            <a:r>
              <a:rPr lang="hu-HU" b="0" baseline="0" dirty="0"/>
              <a:t> mögött?</a:t>
            </a:r>
            <a:endParaRPr lang="en-US" b="0" dirty="0"/>
          </a:p>
        </p:txBody>
      </p:sp>
    </p:spTree>
    <p:extLst>
      <p:ext uri="{BB962C8B-B14F-4D97-AF65-F5344CB8AC3E}">
        <p14:creationId xmlns:p14="http://schemas.microsoft.com/office/powerpoint/2010/main" val="15784238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noRot="1" noChangeAspect="1"/>
          </p:cNvSpPr>
          <p:nvPr>
            <p:ph type="sldImg"/>
          </p:nvPr>
        </p:nvSpPr>
        <p:spPr>
          <a:xfrm>
            <a:off x="381000" y="685800"/>
            <a:ext cx="6096000" cy="3429000"/>
          </a:xfrm>
          <a:prstGeom prst="rect">
            <a:avLst/>
          </a:prstGeom>
        </p:spPr>
        <p:txBody>
          <a:bodyPr/>
          <a:lstStyle/>
          <a:p>
            <a:endParaRPr/>
          </a:p>
        </p:txBody>
      </p:sp>
      <p:sp>
        <p:nvSpPr>
          <p:cNvPr id="396" name="Shape 396"/>
          <p:cNvSpPr>
            <a:spLocks noGrp="1"/>
          </p:cNvSpPr>
          <p:nvPr>
            <p:ph type="body" sz="quarter" idx="1"/>
          </p:nvPr>
        </p:nvSpPr>
        <p:spPr>
          <a:prstGeom prst="rect">
            <a:avLst/>
          </a:prstGeom>
        </p:spPr>
        <p:txBody>
          <a:bodyPr/>
          <a:lstStyle/>
          <a:p>
            <a:r>
              <a:rPr b="1" dirty="0"/>
              <a:t>Internet4Classroom</a:t>
            </a:r>
            <a:r>
              <a:rPr dirty="0"/>
              <a:t>: </a:t>
            </a:r>
            <a:r>
              <a:rPr lang="hu-HU" dirty="0"/>
              <a:t>Az online nyelvtanulási eszközök, alkalmazások központja. Innen lehet elindulni különböző  </a:t>
            </a:r>
            <a:r>
              <a:rPr lang="hu-HU" dirty="0" err="1"/>
              <a:t>webhelyekhez</a:t>
            </a:r>
            <a:r>
              <a:rPr lang="hu-HU" dirty="0"/>
              <a:t>, például a német nyelvtudás teszteléséhez.</a:t>
            </a:r>
            <a:endParaRPr dirty="0"/>
          </a:p>
          <a:p>
            <a:endParaRPr dirty="0"/>
          </a:p>
          <a:p>
            <a:r>
              <a:rPr b="1" dirty="0" err="1"/>
              <a:t>Qizlet</a:t>
            </a:r>
            <a:r>
              <a:rPr dirty="0"/>
              <a:t>: </a:t>
            </a:r>
            <a:r>
              <a:rPr lang="hu-HU" dirty="0"/>
              <a:t>Nagyszerű eszköz a készségfejlesztéshez! Teszteket találhatók</a:t>
            </a:r>
            <a:r>
              <a:rPr lang="hu-HU" baseline="0" dirty="0"/>
              <a:t> ezen az oldalon </a:t>
            </a:r>
            <a:r>
              <a:rPr lang="hu-HU" dirty="0"/>
              <a:t>minden tantárgyhoz és korcsoporthoz vagy létrehozhatod a sajátodat is! Erről</a:t>
            </a:r>
            <a:r>
              <a:rPr lang="hu-HU" baseline="0" dirty="0"/>
              <a:t> az oldalról kiindulva további </a:t>
            </a:r>
            <a:r>
              <a:rPr lang="hu-HU" dirty="0"/>
              <a:t>webhelyekre navigálhatsz, ahol ki lehet választani a gyakorló eszközöket minden korosztály számára.</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12418484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xfrm>
            <a:off x="381000" y="685800"/>
            <a:ext cx="6096000" cy="3429000"/>
          </a:xfrm>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r>
              <a:rPr b="1" dirty="0"/>
              <a:t>Google Earth </a:t>
            </a:r>
            <a:r>
              <a:rPr lang="hu-HU" b="0" dirty="0"/>
              <a:t>A Föld felszínének különböző felbontású műholdas képeit jelenít meg, amelyek lehetővé teszik hogy az órákon, a világ különböző részein található városokat, házakat, objektumokat  három dimenziós nézetben, merőlegesen lefelé vagy ferde szögben, „madártávlatból” lássuk. A képek felbontása 15 méter felbontástól 15 centiméterig terjed.</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pPr marL="0" marR="0" indent="0" defTabSz="914400" eaLnBrk="1" fontAlgn="auto" latinLnBrk="0" hangingPunct="1">
              <a:lnSpc>
                <a:spcPct val="100000"/>
              </a:lnSpc>
              <a:spcBef>
                <a:spcPts val="0"/>
              </a:spcBef>
              <a:spcAft>
                <a:spcPts val="0"/>
              </a:spcAft>
              <a:buClrTx/>
              <a:buSzTx/>
              <a:buFontTx/>
              <a:buNone/>
              <a:tabLst/>
              <a:defRPr/>
            </a:pPr>
            <a:r>
              <a:rPr b="1" dirty="0"/>
              <a:t>LearningApps.org</a:t>
            </a:r>
            <a:endParaRPr lang="hu-HU" b="0" dirty="0"/>
          </a:p>
          <a:p>
            <a:pPr marL="0" marR="0" indent="0" defTabSz="914400" eaLnBrk="1" fontAlgn="auto" latinLnBrk="0" hangingPunct="1">
              <a:lnSpc>
                <a:spcPct val="100000"/>
              </a:lnSpc>
              <a:spcBef>
                <a:spcPts val="0"/>
              </a:spcBef>
              <a:spcAft>
                <a:spcPts val="0"/>
              </a:spcAft>
              <a:buClrTx/>
              <a:buSzTx/>
              <a:buFontTx/>
              <a:buNone/>
              <a:tabLst/>
              <a:defRPr/>
            </a:pPr>
            <a:r>
              <a:rPr lang="hu-HU" sz="1200" b="0" i="0" dirty="0">
                <a:effectLst/>
                <a:latin typeface="+mj-lt"/>
                <a:ea typeface="+mj-ea"/>
                <a:cs typeface="+mj-cs"/>
                <a:sym typeface="Calibri"/>
              </a:rPr>
              <a:t> Könnyen használható eszközök gyűjteménye, a tanároknak nincs szükségük programozásra vagy haladó IKT-készségekre ahhoz, hogy saját oktatási tartalmakat készítsenek az iskolán</a:t>
            </a:r>
            <a:r>
              <a:rPr lang="hu-HU" sz="1200" b="0" i="0" baseline="0" dirty="0">
                <a:effectLst/>
                <a:latin typeface="+mj-lt"/>
                <a:ea typeface="+mj-ea"/>
                <a:cs typeface="+mj-cs"/>
                <a:sym typeface="Calibri"/>
              </a:rPr>
              <a:t> kívüli tanuláshoz, gyakorláshoz. </a:t>
            </a:r>
            <a:r>
              <a:rPr lang="hu-HU" sz="1200" b="0" i="0" dirty="0">
                <a:effectLst/>
                <a:latin typeface="+mj-lt"/>
                <a:ea typeface="+mj-ea"/>
                <a:cs typeface="+mj-cs"/>
                <a:sym typeface="Calibri"/>
              </a:rPr>
              <a:t>A </a:t>
            </a:r>
            <a:r>
              <a:rPr lang="hu-HU" sz="1200" b="0" i="0" dirty="0" err="1">
                <a:effectLst/>
                <a:latin typeface="+mj-lt"/>
                <a:ea typeface="+mj-ea"/>
                <a:cs typeface="+mj-cs"/>
                <a:sym typeface="Calibri"/>
              </a:rPr>
              <a:t>LearningApps</a:t>
            </a:r>
            <a:r>
              <a:rPr lang="hu-HU" sz="1200" b="0" i="0" dirty="0">
                <a:effectLst/>
                <a:latin typeface="+mj-lt"/>
                <a:ea typeface="+mj-ea"/>
                <a:cs typeface="+mj-cs"/>
                <a:sym typeface="Calibri"/>
              </a:rPr>
              <a:t> Web 2.0, több európai nyelven elérhető alkalmazás, amely kis interaktív modulokkal támogatja a tanulási és tanítási folyamatot. Ezek a modulok közvetlenül felhasználhatók a tananyagokban, de önálló tanulásra,</a:t>
            </a:r>
            <a:r>
              <a:rPr lang="hu-HU" sz="1200" b="0" i="0" baseline="0" dirty="0">
                <a:effectLst/>
                <a:latin typeface="+mj-lt"/>
                <a:ea typeface="+mj-ea"/>
                <a:cs typeface="+mj-cs"/>
                <a:sym typeface="Calibri"/>
              </a:rPr>
              <a:t> gyakorlásra</a:t>
            </a:r>
            <a:r>
              <a:rPr lang="hu-HU" sz="1200" b="0" i="0" dirty="0">
                <a:effectLst/>
                <a:latin typeface="+mj-lt"/>
                <a:ea typeface="+mj-ea"/>
                <a:cs typeface="+mj-cs"/>
                <a:sym typeface="Calibri"/>
              </a:rPr>
              <a:t> is alkalmasak. A cél, az újra hasznosítható „tankockák”</a:t>
            </a:r>
            <a:r>
              <a:rPr lang="hu-HU" sz="1200" b="0" i="0" baseline="0" dirty="0">
                <a:effectLst/>
                <a:latin typeface="+mj-lt"/>
                <a:ea typeface="+mj-ea"/>
                <a:cs typeface="+mj-cs"/>
                <a:sym typeface="Calibri"/>
              </a:rPr>
              <a:t> </a:t>
            </a:r>
            <a:r>
              <a:rPr lang="hu-HU" sz="1200" b="0" i="0" dirty="0">
                <a:effectLst/>
                <a:latin typeface="+mj-lt"/>
                <a:ea typeface="+mj-ea"/>
                <a:cs typeface="+mj-cs"/>
                <a:sym typeface="Calibri"/>
              </a:rPr>
              <a:t>összegyűjtése és elérhetővé tétele mindenki számára. A tankockák nem önálló leckék, hanem valóban építőkockák, amelyek tetszőleges tanítási forgatókönyvbe </a:t>
            </a:r>
            <a:r>
              <a:rPr lang="hu-HU" sz="1200" b="0" i="0" dirty="0" err="1">
                <a:effectLst/>
                <a:latin typeface="+mj-lt"/>
                <a:ea typeface="+mj-ea"/>
                <a:cs typeface="+mj-cs"/>
                <a:sym typeface="Calibri"/>
              </a:rPr>
              <a:t>beilleszthetőek</a:t>
            </a:r>
            <a:r>
              <a:rPr lang="hu-HU" sz="1200" b="0" i="0" dirty="0">
                <a:effectLst/>
                <a:latin typeface="+mj-lt"/>
                <a:ea typeface="+mj-ea"/>
                <a:cs typeface="+mj-cs"/>
                <a:sym typeface="Calibri"/>
              </a:rPr>
              <a:t>.</a:t>
            </a:r>
          </a:p>
          <a:p>
            <a:pPr marL="0" marR="0" indent="0" defTabSz="914400" eaLnBrk="1" fontAlgn="auto" latinLnBrk="0" hangingPunct="1">
              <a:lnSpc>
                <a:spcPct val="100000"/>
              </a:lnSpc>
              <a:spcBef>
                <a:spcPts val="0"/>
              </a:spcBef>
              <a:spcAft>
                <a:spcPts val="0"/>
              </a:spcAft>
              <a:buClrTx/>
              <a:buSzTx/>
              <a:buFontTx/>
              <a:buNone/>
              <a:tabLst/>
              <a:defRPr/>
            </a:pPr>
            <a:r>
              <a:rPr lang="hu-HU" sz="1200" b="0" i="0" dirty="0">
                <a:effectLst/>
                <a:latin typeface="+mj-lt"/>
                <a:ea typeface="+mj-ea"/>
                <a:cs typeface="+mj-cs"/>
                <a:sym typeface="Calibri"/>
              </a:rPr>
              <a:t>Link a weboldalra: https://learningapps.org/about.php</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4052259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xfrm>
            <a:off x="381000" y="685800"/>
            <a:ext cx="6096000" cy="3429000"/>
          </a:xfrm>
          <a:prstGeom prst="rect">
            <a:avLst/>
          </a:prstGeom>
        </p:spPr>
        <p:txBody>
          <a:bodyPr/>
          <a:lstStyle/>
          <a:p>
            <a:endParaRPr/>
          </a:p>
        </p:txBody>
      </p:sp>
      <p:sp>
        <p:nvSpPr>
          <p:cNvPr id="423" name="Shape 423"/>
          <p:cNvSpPr>
            <a:spLocks noGrp="1"/>
          </p:cNvSpPr>
          <p:nvPr>
            <p:ph type="body" sz="quarter" idx="1"/>
          </p:nvPr>
        </p:nvSpPr>
        <p:spPr>
          <a:xfrm>
            <a:off x="914400" y="4343400"/>
            <a:ext cx="5250904" cy="4114800"/>
          </a:xfrm>
          <a:prstGeom prst="rect">
            <a:avLst/>
          </a:prstGeom>
        </p:spPr>
        <p:txBody>
          <a:bodyPr/>
          <a:lstStyle/>
          <a:p>
            <a:r>
              <a:rPr lang="hu-HU"/>
              <a:t>A </a:t>
            </a:r>
            <a:r>
              <a:rPr lang="hu-HU" dirty="0"/>
              <a:t>technológia napról napra változik, és az oktatásnak nagy rugalmasságra van szüksége ahhoz, hogy megpróbáljon lépést tartani az újabb és újabb megoldásokkal. Miközben a technológia a mindennapi munkát megkönnyíti, az igazi kihívás az, hogy hogyan lehet az eszközökkel a diákokat eredményesebben motiválni és aktivizálni. A technológiai eszközök lényege az, hogy segítsék a pedagógusokat a tanulóközpontú tanítási módszerek alkalmazásában, és a diákok magasabb szintű gondolkodási és probléma megoldási készségeinek fejlesztésében. A technológiában rejlő lehetőségek hasznosításának alapfeltététele az, hogy a pedagógusok a hagyományos tanítási módszereiket innovatív módszerekkel helyettesítsék. A diákokat meg kell tanítani az együttműködésre, a tanulásban való aktív, tevékeny és alkotó részvételre, ahelyett, hogy az órákon csak ülnének és hallgatnának. A pedagógusoknak pedig meg kell tanulniuk, hogy hogyan kell hatékonyan használni a technológiát az oktatás támogatására, konstruktivista, és inspiráló tanulási környezet kialakítására. Mindeközben egy percre sem szabad elfeledkezni arról, hogy a világon sehol sem létezik olyan technológia, amely az igazi pedagógusi munkát, a jó tanítást képes lenne kiváltani.</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xfrm>
            <a:off x="381000" y="685800"/>
            <a:ext cx="6096000" cy="3429000"/>
          </a:xfrm>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p>
            <a:pPr algn="l"/>
            <a:r>
              <a:rPr lang="hu-HU" dirty="0"/>
              <a:t>John Dewey (1859-1952) az amerikai oktatási reformer több mint egy évszázaddal ezelőtt így írt:” Ha a mai</a:t>
            </a:r>
            <a:r>
              <a:rPr lang="hu-HU" baseline="0" dirty="0"/>
              <a:t> </a:t>
            </a:r>
            <a:r>
              <a:rPr lang="hu-HU" dirty="0"/>
              <a:t>diákokat úgy tanítjuk, ahogyan azt tegnap tanultuk, akkor elraboljuk a gyerekeink jövőjét”</a:t>
            </a:r>
            <a:r>
              <a:rPr lang="hu-HU" baseline="0" dirty="0"/>
              <a:t> </a:t>
            </a:r>
            <a:r>
              <a:rPr dirty="0"/>
              <a:t>(Dewey, 1916). </a:t>
            </a:r>
            <a:r>
              <a:rPr lang="hu-HU" dirty="0"/>
              <a:t> J.</a:t>
            </a:r>
            <a:r>
              <a:rPr lang="hu-HU" baseline="0" dirty="0"/>
              <a:t> Dewey munkásságáról olvashat itt: </a:t>
            </a:r>
            <a:r>
              <a:rPr lang="en-US" sz="1200" b="0" i="0" dirty="0">
                <a:effectLst/>
                <a:latin typeface="+mj-lt"/>
                <a:ea typeface="+mj-ea"/>
                <a:cs typeface="+mj-cs"/>
                <a:sym typeface="Calibri"/>
              </a:rPr>
              <a:t>http://</a:t>
            </a:r>
            <a:r>
              <a:rPr lang="en-US" sz="1200" b="0" i="0" dirty="0" err="1">
                <a:effectLst/>
                <a:latin typeface="+mj-lt"/>
                <a:ea typeface="+mj-ea"/>
                <a:cs typeface="+mj-cs"/>
                <a:sym typeface="Calibri"/>
              </a:rPr>
              <a:t>bit.ly</a:t>
            </a:r>
            <a:r>
              <a:rPr lang="en-US" sz="1200" b="0" i="0" dirty="0">
                <a:effectLst/>
                <a:latin typeface="+mj-lt"/>
                <a:ea typeface="+mj-ea"/>
                <a:cs typeface="+mj-cs"/>
                <a:sym typeface="Calibri"/>
              </a:rPr>
              <a:t>/2BgJa76 </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19383347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xfrm>
            <a:off x="381000" y="685800"/>
            <a:ext cx="6096000" cy="3429000"/>
          </a:xfrm>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r>
              <a:rPr lang="hu-HU" noProof="0" dirty="0"/>
              <a:t> A szoftver akkor hasznos, ha a felhasználók elégedettek amikor dolgoznak vele, és képesek elvégezni</a:t>
            </a:r>
            <a:r>
              <a:rPr lang="hu-HU" baseline="0" noProof="0" dirty="0"/>
              <a:t> </a:t>
            </a:r>
            <a:r>
              <a:rPr lang="hu-HU" noProof="0" dirty="0"/>
              <a:t>azokat az feladatokat, amikre az alkalmazást tervezték. Az oktatásban</a:t>
            </a:r>
            <a:r>
              <a:rPr lang="hu-HU" baseline="0" noProof="0" dirty="0"/>
              <a:t> </a:t>
            </a:r>
            <a:r>
              <a:rPr lang="hu-HU" noProof="0" dirty="0"/>
              <a:t>a hasznosság fogalma két fő részre bontható: a pedagógiai használhatóság és a web alapú tanulás és tanítás hozzáadott értéke.</a:t>
            </a:r>
            <a:endParaRPr lang="en-GB" noProof="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xfrm>
            <a:off x="381000" y="685800"/>
            <a:ext cx="6096000" cy="3429000"/>
          </a:xfrm>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r>
              <a:rPr lang="hu-HU" dirty="0"/>
              <a:t>Az oktatási alkalmazások lényege</a:t>
            </a:r>
            <a:r>
              <a:rPr lang="hu-HU" baseline="0" dirty="0"/>
              <a:t> a</a:t>
            </a:r>
            <a:r>
              <a:rPr lang="hu-HU" dirty="0"/>
              <a:t> pedagógiai használhatóság.</a:t>
            </a:r>
            <a:r>
              <a:rPr lang="hu-HU" baseline="0" dirty="0"/>
              <a:t> Az alkalmazás pedagógiai haszna annál nagyobb, minél inkább képes a digitális megoldásban rejlő lehetőségeket a pedagógiai cél érdekében hasznosítani. Ennek általában ellentmond, ha az alkalmazás nem más, mint a hagyományos tanítási digitalizált változata.</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xfrm>
            <a:off x="381000" y="685800"/>
            <a:ext cx="6096000" cy="3429000"/>
          </a:xfrm>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r>
              <a:rPr lang="hu-HU" sz="1200" b="1" i="0" u="none" strike="noStrike" baseline="0" dirty="0">
                <a:latin typeface="+mj-lt"/>
                <a:ea typeface="+mj-ea"/>
                <a:cs typeface="+mj-cs"/>
                <a:sym typeface="Calibri"/>
              </a:rPr>
              <a:t>TECHNOLÓGIAI KONVERGENCIA, GLOBALIZÁCIÓ</a:t>
            </a:r>
          </a:p>
          <a:p>
            <a:r>
              <a:rPr lang="hu-HU" sz="1200" b="0" i="0" u="none" strike="noStrike" baseline="0" dirty="0">
                <a:latin typeface="+mj-lt"/>
                <a:ea typeface="+mj-ea"/>
                <a:cs typeface="+mj-cs"/>
                <a:sym typeface="Calibri"/>
              </a:rPr>
              <a:t>A XX. századot a társadalomkutatók a </a:t>
            </a:r>
            <a:r>
              <a:rPr lang="hu-HU" sz="1200" b="1" i="0" u="none" strike="noStrike" baseline="0" dirty="0">
                <a:latin typeface="+mj-lt"/>
                <a:ea typeface="+mj-ea"/>
                <a:cs typeface="+mj-cs"/>
                <a:sym typeface="Calibri"/>
              </a:rPr>
              <a:t>technológiai konvergencia</a:t>
            </a:r>
            <a:r>
              <a:rPr lang="hu-HU" sz="1200" b="0" i="0" u="none" strike="noStrike" baseline="0" dirty="0">
                <a:latin typeface="+mj-lt"/>
                <a:ea typeface="+mj-ea"/>
                <a:cs typeface="+mj-cs"/>
                <a:sym typeface="Calibri"/>
              </a:rPr>
              <a:t>, és </a:t>
            </a:r>
            <a:r>
              <a:rPr lang="hu-HU" sz="1200" b="1" i="0" u="none" strike="noStrike" baseline="0" dirty="0">
                <a:latin typeface="+mj-lt"/>
                <a:ea typeface="+mj-ea"/>
                <a:cs typeface="+mj-cs"/>
                <a:sym typeface="Calibri"/>
              </a:rPr>
              <a:t>globalizáció </a:t>
            </a:r>
            <a:r>
              <a:rPr lang="hu-HU" sz="1200" b="0" i="0" u="none" strike="noStrike" baseline="0" dirty="0">
                <a:latin typeface="+mj-lt"/>
                <a:ea typeface="+mj-ea"/>
                <a:cs typeface="+mj-cs"/>
                <a:sym typeface="Calibri"/>
              </a:rPr>
              <a:t>korszakának nevezik. A korábbi analóg technológiát fokozatosan felváltja a digitális technológia: megjelentek a digitális videók, televíziók, az analóg telefonvonalat felváltják digitális megoldások.</a:t>
            </a:r>
          </a:p>
          <a:p>
            <a:endParaRPr lang="hu-HU" sz="1200" b="0" i="0" u="none" strike="noStrike" baseline="0" noProof="0" dirty="0">
              <a:latin typeface="+mj-lt"/>
              <a:ea typeface="+mj-ea"/>
              <a:cs typeface="+mj-cs"/>
              <a:sym typeface="Calibri"/>
            </a:endParaRPr>
          </a:p>
          <a:p>
            <a:r>
              <a:rPr lang="hu-HU" sz="1200" b="0" i="0" u="none" strike="noStrike" baseline="0" dirty="0">
                <a:latin typeface="+mj-lt"/>
                <a:ea typeface="+mj-ea"/>
                <a:cs typeface="+mj-cs"/>
                <a:sym typeface="Calibri"/>
              </a:rPr>
              <a:t>A digitalizálás révén:</a:t>
            </a:r>
          </a:p>
          <a:p>
            <a:r>
              <a:rPr lang="hu-HU" sz="1200" b="0" i="0" u="none" strike="noStrike" baseline="0" dirty="0">
                <a:latin typeface="+mj-lt"/>
                <a:ea typeface="+mj-ea"/>
                <a:cs typeface="+mj-cs"/>
                <a:sym typeface="Calibri"/>
              </a:rPr>
              <a:t>• a számítástechnika, a számítógépes hálózatok,</a:t>
            </a:r>
          </a:p>
          <a:p>
            <a:r>
              <a:rPr lang="hu-HU" sz="1200" b="0" i="0" u="none" strike="noStrike" baseline="0" dirty="0">
                <a:latin typeface="+mj-lt"/>
                <a:ea typeface="+mj-ea"/>
                <a:cs typeface="+mj-cs"/>
                <a:sym typeface="Calibri"/>
              </a:rPr>
              <a:t>• a távközlés (telefon, fax),</a:t>
            </a:r>
          </a:p>
          <a:p>
            <a:r>
              <a:rPr lang="hu-HU" sz="1200" b="0" i="0" u="none" strike="noStrike" baseline="0" dirty="0">
                <a:latin typeface="+mj-lt"/>
                <a:ea typeface="+mj-ea"/>
                <a:cs typeface="+mj-cs"/>
                <a:sym typeface="Calibri"/>
              </a:rPr>
              <a:t>• az audiovizuális (TV, rádió, szórakoztatóelektronika)</a:t>
            </a:r>
          </a:p>
          <a:p>
            <a:r>
              <a:rPr lang="hu-HU" sz="1200" b="0" i="0" u="none" strike="noStrike" baseline="0" dirty="0">
                <a:latin typeface="+mj-lt"/>
                <a:ea typeface="+mj-ea"/>
                <a:cs typeface="+mj-cs"/>
                <a:sym typeface="Calibri"/>
              </a:rPr>
              <a:t>iparágak fokozatosan összeolvadnak - ezt nevezik technológiai konvergenciának. </a:t>
            </a:r>
          </a:p>
          <a:p>
            <a:r>
              <a:rPr lang="hu-HU" sz="1200" b="0" i="0" u="none" strike="noStrike" baseline="0" dirty="0">
                <a:latin typeface="+mj-lt"/>
                <a:ea typeface="+mj-ea"/>
                <a:cs typeface="+mj-cs"/>
                <a:sym typeface="Calibri"/>
              </a:rPr>
              <a:t>A mobiltelefonokkal fényképezünk, zenét hallgatunk, kis kommunikátorokkal csatlakozunk az Internetre, az Interneten keresztül nézzük a TV-t, hallgatjuk a rádiót, és telefonálunk.</a:t>
            </a:r>
            <a:endParaRPr lang="en-GB" noProof="0"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xfrm>
            <a:off x="381000" y="685800"/>
            <a:ext cx="6096000" cy="3429000"/>
          </a:xfrm>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r>
              <a:rPr lang="hu-HU" dirty="0"/>
              <a:t>Az amerikai weboldalon található  Technológiai Integrációs Mátrixot (TIM) azért fejlesztették ki, hogy segítse</a:t>
            </a:r>
            <a:r>
              <a:rPr lang="hu-HU" baseline="0" dirty="0"/>
              <a:t> a tanárokat abban, hogy az IKT eszközöket az osztályteremben alkalmazzák.</a:t>
            </a:r>
            <a:r>
              <a:rPr dirty="0"/>
              <a:t> </a:t>
            </a:r>
            <a:r>
              <a:rPr u="sng" dirty="0">
                <a:solidFill>
                  <a:srgbClr val="0000FF"/>
                </a:solidFill>
                <a:uFill>
                  <a:solidFill>
                    <a:srgbClr val="0000FF"/>
                  </a:solidFill>
                </a:uFill>
                <a:hlinkClick r:id="rId3"/>
              </a:rPr>
              <a:t>https://fcit.usf.edu/matrix/</a:t>
            </a:r>
            <a:r>
              <a:rPr lang="hu-HU" u="sng" dirty="0">
                <a:solidFill>
                  <a:srgbClr val="0000FF"/>
                </a:solidFill>
                <a:uFill>
                  <a:solidFill>
                    <a:srgbClr val="0000FF"/>
                  </a:solidFill>
                </a:uFill>
                <a:hlinkClick r:id="rId3"/>
              </a:rPr>
              <a:t>.</a:t>
            </a:r>
          </a:p>
          <a:p>
            <a:endParaRPr lang="hu-HU" u="sng" dirty="0">
              <a:solidFill>
                <a:srgbClr val="0000FF"/>
              </a:solidFill>
              <a:uFill>
                <a:solidFill>
                  <a:srgbClr val="0000FF"/>
                </a:solidFill>
              </a:uFill>
              <a:hlinkClick r:id="rId3"/>
            </a:endParaRPr>
          </a:p>
          <a:p>
            <a:r>
              <a:rPr lang="hu-HU" baseline="0" dirty="0"/>
              <a:t>A mátrix első sorában az IKT eszközök alkalmazásának szintjét tartalmazza, attól kezdve, hogy valaki éppen most kezdi használni az eszközöket, egészen odáig, hogy képes saját öteleivel kiegészíteni, saját igényeihez alakítani a felkínált eszközöket. A mátrix első oszlopa a tanulási célokhoz kapcsolódik: mit szeretnénk elérni az eszközök alkalmazásával:</a:t>
            </a:r>
          </a:p>
          <a:p>
            <a:r>
              <a:rPr lang="hu-HU" baseline="0" dirty="0" err="1"/>
              <a:t>aktivizálini</a:t>
            </a:r>
            <a:r>
              <a:rPr lang="hu-HU" baseline="0" dirty="0"/>
              <a:t>, együttműködésre ösztönözni, saját kreatív megoldást készíteni, a saját tanulásukat megkönnyíteni, vagy a saját feladataikat megtervezni, nyomon követni, értékelni, az eredményeiket elemezni. A mátrix egyes celláira kattintva videókat nézhetünk meg arról, hogy hogyan zajlik az óra a különböző tantárgyaknál, az adott szinten, az adott tanulási céllal.</a:t>
            </a:r>
          </a:p>
          <a:p>
            <a:endParaRPr lang="hu-HU" baseline="0" dirty="0"/>
          </a:p>
          <a:p>
            <a:r>
              <a:rPr lang="hu-HU" baseline="0" dirty="0"/>
              <a:t>A </a:t>
            </a:r>
            <a:r>
              <a:rPr lang="hu-HU" baseline="0" dirty="0" err="1"/>
              <a:t>főmenüből</a:t>
            </a:r>
            <a:r>
              <a:rPr lang="hu-HU" baseline="0" dirty="0"/>
              <a:t> </a:t>
            </a:r>
            <a:r>
              <a:rPr lang="hu-HU" baseline="0" dirty="0" err="1"/>
              <a:t>tantárgyankénti</a:t>
            </a:r>
            <a:r>
              <a:rPr lang="hu-HU" baseline="0" dirty="0"/>
              <a:t> (</a:t>
            </a:r>
            <a:r>
              <a:rPr lang="en-US" baseline="0" dirty="0"/>
              <a:t>https://</a:t>
            </a:r>
            <a:r>
              <a:rPr lang="en-US" baseline="0" dirty="0" err="1"/>
              <a:t>fcit.usf.edu</a:t>
            </a:r>
            <a:r>
              <a:rPr lang="en-US" baseline="0" dirty="0"/>
              <a:t>/matrix/matrix/subject-area-index/), </a:t>
            </a:r>
            <a:r>
              <a:rPr lang="en-US" baseline="0" dirty="0" err="1"/>
              <a:t>illetve</a:t>
            </a:r>
            <a:r>
              <a:rPr lang="en-US" baseline="0" dirty="0"/>
              <a:t> a </a:t>
            </a:r>
            <a:r>
              <a:rPr lang="en-US" baseline="0" dirty="0" err="1"/>
              <a:t>tanulók</a:t>
            </a:r>
            <a:r>
              <a:rPr lang="en-US" baseline="0" dirty="0"/>
              <a:t> </a:t>
            </a:r>
            <a:r>
              <a:rPr lang="en-US" baseline="0" dirty="0" err="1"/>
              <a:t>életkora</a:t>
            </a:r>
            <a:r>
              <a:rPr lang="en-US" baseline="0" dirty="0"/>
              <a:t> </a:t>
            </a:r>
            <a:r>
              <a:rPr lang="en-US" baseline="0" dirty="0" err="1"/>
              <a:t>szerinti</a:t>
            </a:r>
            <a:r>
              <a:rPr lang="en-US" baseline="0" dirty="0"/>
              <a:t> </a:t>
            </a:r>
            <a:r>
              <a:rPr lang="en-US" baseline="0" dirty="0" err="1"/>
              <a:t>csoportosításban</a:t>
            </a:r>
            <a:r>
              <a:rPr lang="en-US" baseline="0" dirty="0"/>
              <a:t> (https://</a:t>
            </a:r>
            <a:r>
              <a:rPr lang="en-US" baseline="0" dirty="0" err="1"/>
              <a:t>fcit.usf.edu</a:t>
            </a:r>
            <a:r>
              <a:rPr lang="en-US" baseline="0" dirty="0"/>
              <a:t>/matrix/matrix/grade-level-index/ )  is </a:t>
            </a:r>
            <a:r>
              <a:rPr lang="en-US" baseline="0" dirty="0" err="1"/>
              <a:t>megnézhetjük</a:t>
            </a:r>
            <a:r>
              <a:rPr lang="en-US" baseline="0" dirty="0"/>
              <a:t> a </a:t>
            </a:r>
            <a:r>
              <a:rPr lang="en-US" baseline="0" dirty="0" err="1"/>
              <a:t>videókat</a:t>
            </a:r>
            <a:r>
              <a:rPr lang="en-US" baseline="0" dirty="0"/>
              <a:t>. A </a:t>
            </a:r>
            <a:r>
              <a:rPr lang="en-US" baseline="0" dirty="0" err="1"/>
              <a:t>videók</a:t>
            </a:r>
            <a:r>
              <a:rPr lang="en-US" baseline="0" dirty="0"/>
              <a:t> </a:t>
            </a:r>
            <a:r>
              <a:rPr lang="en-US" baseline="0" dirty="0" err="1"/>
              <a:t>mellett</a:t>
            </a:r>
            <a:r>
              <a:rPr lang="en-US" baseline="0" dirty="0"/>
              <a:t> </a:t>
            </a:r>
            <a:r>
              <a:rPr lang="en-US" baseline="0" dirty="0" err="1"/>
              <a:t>kapunk</a:t>
            </a:r>
            <a:r>
              <a:rPr lang="en-US" baseline="0" dirty="0"/>
              <a:t> </a:t>
            </a:r>
            <a:r>
              <a:rPr lang="en-US" baseline="0" dirty="0" err="1"/>
              <a:t>egy</a:t>
            </a:r>
            <a:r>
              <a:rPr lang="en-US" baseline="0" dirty="0"/>
              <a:t> </a:t>
            </a:r>
            <a:r>
              <a:rPr lang="en-US" baseline="0" dirty="0" err="1"/>
              <a:t>rövid</a:t>
            </a:r>
            <a:r>
              <a:rPr lang="en-US" baseline="0" dirty="0"/>
              <a:t> </a:t>
            </a:r>
            <a:r>
              <a:rPr lang="en-US" baseline="0" dirty="0" err="1"/>
              <a:t>leírást</a:t>
            </a:r>
            <a:r>
              <a:rPr lang="en-US" baseline="0" dirty="0"/>
              <a:t> is </a:t>
            </a:r>
            <a:r>
              <a:rPr lang="en-US" baseline="0" dirty="0" err="1"/>
              <a:t>az</a:t>
            </a:r>
            <a:r>
              <a:rPr lang="en-US" baseline="0" dirty="0"/>
              <a:t> </a:t>
            </a:r>
            <a:r>
              <a:rPr lang="en-US" baseline="0" dirty="0" err="1"/>
              <a:t>óráról</a:t>
            </a:r>
            <a:r>
              <a:rPr lang="en-US" baseline="0" dirty="0"/>
              <a:t> (</a:t>
            </a:r>
            <a:r>
              <a:rPr lang="en-US" baseline="0" dirty="0" err="1"/>
              <a:t>angolul</a:t>
            </a:r>
            <a:r>
              <a:rPr lang="en-US" baseline="0" dirty="0"/>
              <a:t> </a:t>
            </a:r>
            <a:r>
              <a:rPr lang="en-US" baseline="0" dirty="0" err="1"/>
              <a:t>sajnos</a:t>
            </a:r>
            <a:r>
              <a:rPr lang="en-US" baseline="0" dirty="0"/>
              <a:t>).</a:t>
            </a:r>
            <a:endParaRPr lang="hu-HU" baseline="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2615000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xfrm>
            <a:off x="381000" y="685800"/>
            <a:ext cx="6096000" cy="3429000"/>
          </a:xfrm>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p>
            <a:r>
              <a:rPr lang="hu-HU" dirty="0"/>
              <a:t>Ritkán talál egy olyan terméket, amely megfelel az összes oktatási célnak. Amikor értékel egy eszközt, fontos, hogy a prioritásokat a középpontban tartsa. Állítsa be a céljait, hogy segítsen meghatározni, hogy mit szeretne elérni a technológia</a:t>
            </a:r>
            <a:r>
              <a:rPr lang="hu-HU" baseline="0" dirty="0"/>
              <a:t> alkalmazásával.</a:t>
            </a: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hu-HU"/>
              <a:t>a</a:t>
            </a:r>
          </a:p>
        </p:txBody>
      </p:sp>
    </p:spTree>
    <p:extLst>
      <p:ext uri="{BB962C8B-B14F-4D97-AF65-F5344CB8AC3E}">
        <p14:creationId xmlns:p14="http://schemas.microsoft.com/office/powerpoint/2010/main" val="1829758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25732914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27211430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8263063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a:xfrm>
            <a:off x="3884613" y="8685213"/>
            <a:ext cx="2971800" cy="457200"/>
          </a:xfrm>
          <a:prstGeom prst="rect">
            <a:avLst/>
          </a:prstGeom>
        </p:spPr>
        <p:txBody>
          <a:bodyPr/>
          <a:lstStyle/>
          <a:p>
            <a:fld id="{79A472E4-E8CF-4752-8D89-CC6C7CAD9C51}" type="slidenum">
              <a:rPr lang="hu-HU" smtClean="0"/>
              <a:t>57</a:t>
            </a:fld>
            <a:endParaRPr lang="hu-HU"/>
          </a:p>
        </p:txBody>
      </p:sp>
    </p:spTree>
    <p:extLst>
      <p:ext uri="{BB962C8B-B14F-4D97-AF65-F5344CB8AC3E}">
        <p14:creationId xmlns:p14="http://schemas.microsoft.com/office/powerpoint/2010/main" val="32868799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41941881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xfrm>
            <a:off x="381000" y="685800"/>
            <a:ext cx="6096000" cy="3429000"/>
          </a:xfrm>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xfrm>
            <a:off x="381000" y="685800"/>
            <a:ext cx="6096000" cy="3429000"/>
          </a:xfrm>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r>
              <a:rPr lang="hu-HU" sz="1200" b="0" i="0" dirty="0">
                <a:effectLst/>
                <a:latin typeface="+mj-lt"/>
                <a:ea typeface="+mj-ea"/>
                <a:cs typeface="+mj-cs"/>
                <a:sym typeface="Calibri"/>
              </a:rPr>
              <a:t>A tanároknak</a:t>
            </a:r>
            <a:r>
              <a:rPr lang="hu-HU" sz="1200" b="0" i="0" baseline="0" dirty="0">
                <a:effectLst/>
                <a:latin typeface="+mj-lt"/>
                <a:ea typeface="+mj-ea"/>
                <a:cs typeface="+mj-cs"/>
                <a:sym typeface="Calibri"/>
              </a:rPr>
              <a:t> számára nem egyszerű feladat </a:t>
            </a:r>
            <a:r>
              <a:rPr lang="hu-HU" sz="1200" b="0" i="0" dirty="0">
                <a:effectLst/>
                <a:latin typeface="+mj-lt"/>
                <a:ea typeface="+mj-ea"/>
                <a:cs typeface="+mj-cs"/>
                <a:sym typeface="Calibri"/>
              </a:rPr>
              <a:t>a diákok felkészítése a jövőbeli munkahelyekre.</a:t>
            </a:r>
            <a:r>
              <a:rPr lang="hu-HU" sz="1200" b="0" i="0" baseline="0" dirty="0">
                <a:effectLst/>
                <a:latin typeface="+mj-lt"/>
                <a:ea typeface="+mj-ea"/>
                <a:cs typeface="+mj-cs"/>
                <a:sym typeface="Calibri"/>
              </a:rPr>
              <a:t> </a:t>
            </a:r>
            <a:r>
              <a:rPr lang="hu-HU" sz="1200" b="0" i="0" dirty="0">
                <a:effectLst/>
                <a:latin typeface="+mj-lt"/>
                <a:ea typeface="+mj-ea"/>
                <a:cs typeface="+mj-cs"/>
                <a:sym typeface="Calibri"/>
              </a:rPr>
              <a:t>A "</a:t>
            </a:r>
            <a:r>
              <a:rPr lang="hu-HU" sz="1200" b="0" i="0" dirty="0" err="1">
                <a:effectLst/>
                <a:latin typeface="+mj-lt"/>
                <a:ea typeface="+mj-ea"/>
                <a:cs typeface="+mj-cs"/>
                <a:sym typeface="Calibri"/>
              </a:rPr>
              <a:t>Future</a:t>
            </a:r>
            <a:r>
              <a:rPr lang="hu-HU" sz="1200" b="0" i="0" dirty="0">
                <a:effectLst/>
                <a:latin typeface="+mj-lt"/>
                <a:ea typeface="+mj-ea"/>
                <a:cs typeface="+mj-cs"/>
                <a:sym typeface="Calibri"/>
              </a:rPr>
              <a:t> </a:t>
            </a:r>
            <a:r>
              <a:rPr lang="hu-HU" sz="1200" b="0" i="0" dirty="0" err="1">
                <a:effectLst/>
                <a:latin typeface="+mj-lt"/>
                <a:ea typeface="+mj-ea"/>
                <a:cs typeface="+mj-cs"/>
                <a:sym typeface="Calibri"/>
              </a:rPr>
              <a:t>Skills</a:t>
            </a:r>
            <a:r>
              <a:rPr lang="hu-HU" sz="1200" b="0" i="0" dirty="0">
                <a:effectLst/>
                <a:latin typeface="+mj-lt"/>
                <a:ea typeface="+mj-ea"/>
                <a:cs typeface="+mj-cs"/>
                <a:sym typeface="Calibri"/>
              </a:rPr>
              <a:t> 2020" című jelentés elemzi azokat a kulcsfontosságú tényezőket, amelyek átformálják a munkaterületeket, és meghatározzák a munkaerőpiacon az elkövetkező tíz évben szükséges kulcskompetenciákat,</a:t>
            </a:r>
            <a:r>
              <a:rPr lang="hu-HU" sz="1200" b="0" i="0" baseline="0" dirty="0">
                <a:effectLst/>
                <a:latin typeface="+mj-lt"/>
                <a:ea typeface="+mj-ea"/>
                <a:cs typeface="+mj-cs"/>
                <a:sym typeface="Calibri"/>
              </a:rPr>
              <a:t> nevezetesen: adaptív gondolkodás, szociális intelligencia, számítógépes gondolkodás, új média műveltség, kultúrákon átívelő szemlélet, virtuális együttműködés, </a:t>
            </a:r>
            <a:r>
              <a:rPr lang="hu-HU" sz="1200" b="0" i="0" baseline="0" dirty="0" err="1">
                <a:effectLst/>
                <a:latin typeface="+mj-lt"/>
                <a:ea typeface="+mj-ea"/>
                <a:cs typeface="+mj-cs"/>
                <a:sym typeface="Calibri"/>
              </a:rPr>
              <a:t>transzdisziplináris</a:t>
            </a:r>
            <a:r>
              <a:rPr lang="hu-HU" sz="1200" b="0" i="0" baseline="0" dirty="0">
                <a:effectLst/>
                <a:latin typeface="+mj-lt"/>
                <a:ea typeface="+mj-ea"/>
                <a:cs typeface="+mj-cs"/>
                <a:sym typeface="Calibri"/>
              </a:rPr>
              <a:t> szemlélet, tervezői gondolkodásmód, a kognitív leterheltség kezelése, logikus gondolkodás.</a:t>
            </a:r>
            <a:endParaRPr lang="hu-H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sz="1200" b="0" i="0" noProof="0" dirty="0">
                <a:effectLst/>
                <a:latin typeface="+mj-lt"/>
                <a:ea typeface="+mj-ea"/>
                <a:cs typeface="+mj-cs"/>
                <a:sym typeface="Calibri"/>
              </a:rPr>
              <a:t>A „digitális bennszülöttek" gyorsan és könnyen megtalálják az információkat az interneten, az Internet a mindennapi életük része</a:t>
            </a:r>
            <a:r>
              <a:rPr lang="hu-HU" sz="1200" b="0" i="0" baseline="0" noProof="0" dirty="0">
                <a:effectLst/>
                <a:latin typeface="+mj-lt"/>
                <a:ea typeface="+mj-ea"/>
                <a:cs typeface="+mj-cs"/>
                <a:sym typeface="Calibri"/>
              </a:rPr>
              <a:t> </a:t>
            </a:r>
            <a:r>
              <a:rPr lang="hu-HU" sz="1200" b="0" i="0" noProof="0" dirty="0">
                <a:effectLst/>
                <a:latin typeface="+mj-lt"/>
                <a:ea typeface="+mj-ea"/>
                <a:cs typeface="+mj-cs"/>
                <a:sym typeface="Calibri"/>
              </a:rPr>
              <a:t>és elképzelhetetlen mobil</a:t>
            </a:r>
            <a:r>
              <a:rPr lang="hu-HU" sz="1200" b="0" i="0" baseline="0" noProof="0" dirty="0">
                <a:effectLst/>
                <a:latin typeface="+mj-lt"/>
                <a:ea typeface="+mj-ea"/>
                <a:cs typeface="+mj-cs"/>
                <a:sym typeface="Calibri"/>
              </a:rPr>
              <a:t> telefon, számítógép </a:t>
            </a:r>
            <a:r>
              <a:rPr lang="hu-HU" sz="1200" b="0" i="0" noProof="0" dirty="0">
                <a:effectLst/>
                <a:latin typeface="+mj-lt"/>
                <a:ea typeface="+mj-ea"/>
                <a:cs typeface="+mj-cs"/>
                <a:sym typeface="Calibri"/>
              </a:rPr>
              <a:t>nélkül. A tanárokat kihívás elé állítja a diákok új generációja. Ha szeretnék felkészíteni a tanulókat a sikeres életpályára, akkor fel kell hagyniuk a hagyományos pedagógiai módszereken alapuló tradicionális</a:t>
            </a:r>
            <a:r>
              <a:rPr lang="hu-HU" sz="1200" b="0" i="0" baseline="0" noProof="0" dirty="0">
                <a:effectLst/>
                <a:latin typeface="+mj-lt"/>
                <a:ea typeface="+mj-ea"/>
                <a:cs typeface="+mj-cs"/>
                <a:sym typeface="Calibri"/>
              </a:rPr>
              <a:t> pedagógiai módszerekkel.</a:t>
            </a:r>
            <a:endParaRPr lang="en-GB" noProof="0" dirty="0"/>
          </a:p>
        </p:txBody>
      </p:sp>
    </p:spTree>
    <p:extLst>
      <p:ext uri="{BB962C8B-B14F-4D97-AF65-F5344CB8AC3E}">
        <p14:creationId xmlns:p14="http://schemas.microsoft.com/office/powerpoint/2010/main" val="2444100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r>
              <a:rPr lang="hu-HU" dirty="0"/>
              <a:t>A generációk elméletét a 90-es évek elején amerikai szociológusok, Neil </a:t>
            </a:r>
            <a:r>
              <a:rPr lang="hu-HU" dirty="0" err="1"/>
              <a:t>Howe</a:t>
            </a:r>
            <a:r>
              <a:rPr lang="hu-HU" dirty="0"/>
              <a:t> és William Strauss dolgozták ki. Mindegyik generációnak van saját "karaktere" - a legfontosabb gazdasági, társadalmi és kulturális tevékenységeik és attitűdjeik által kialakított karakter, azonban nincsenek éles évszámbeli határok a generációk elkülönítésére.</a:t>
            </a:r>
          </a:p>
          <a:p>
            <a:endParaRPr lang="hu-HU" dirty="0"/>
          </a:p>
          <a:p>
            <a:r>
              <a:rPr lang="hu-HU" dirty="0"/>
              <a:t>Baby </a:t>
            </a:r>
            <a:r>
              <a:rPr lang="hu-HU" dirty="0" err="1"/>
              <a:t>Boomers</a:t>
            </a:r>
            <a:r>
              <a:rPr lang="hu-HU" dirty="0"/>
              <a:t> (</a:t>
            </a:r>
            <a:r>
              <a:rPr lang="mr-IN" sz="1200" dirty="0">
                <a:effectLst/>
                <a:latin typeface="+mj-lt"/>
                <a:ea typeface="+mj-ea"/>
                <a:cs typeface="+mj-cs"/>
                <a:sym typeface="Calibri"/>
              </a:rPr>
              <a:t>1946-1964</a:t>
            </a:r>
            <a:r>
              <a:rPr lang="hu-HU" sz="1200" dirty="0">
                <a:effectLst/>
                <a:latin typeface="+mj-lt"/>
                <a:ea typeface="+mj-ea"/>
                <a:cs typeface="+mj-cs"/>
                <a:sym typeface="Calibri"/>
              </a:rPr>
              <a:t> között születettek)</a:t>
            </a:r>
            <a:endParaRPr lang="mr-IN" sz="1200" dirty="0">
              <a:effectLst/>
              <a:latin typeface="+mj-lt"/>
              <a:ea typeface="+mj-ea"/>
              <a:cs typeface="+mj-cs"/>
              <a:sym typeface="Calibri"/>
            </a:endParaRPr>
          </a:p>
          <a:p>
            <a:pPr marL="0" marR="0" indent="0" defTabSz="914400" eaLnBrk="1" fontAlgn="auto" latinLnBrk="0" hangingPunct="1">
              <a:lnSpc>
                <a:spcPct val="100000"/>
              </a:lnSpc>
              <a:spcBef>
                <a:spcPts val="0"/>
              </a:spcBef>
              <a:spcAft>
                <a:spcPts val="0"/>
              </a:spcAft>
              <a:buClrTx/>
              <a:buSzTx/>
              <a:buFontTx/>
              <a:buNone/>
              <a:tabLst/>
              <a:defRPr/>
            </a:pPr>
            <a:r>
              <a:rPr lang="hu-HU" dirty="0"/>
              <a:t>X generáció (</a:t>
            </a:r>
            <a:r>
              <a:rPr lang="mr-IN" sz="1200" dirty="0">
                <a:effectLst/>
                <a:latin typeface="+mj-lt"/>
                <a:ea typeface="+mj-ea"/>
                <a:cs typeface="+mj-cs"/>
                <a:sym typeface="Calibri"/>
              </a:rPr>
              <a:t>965-1980</a:t>
            </a:r>
            <a:r>
              <a:rPr lang="hu-HU" sz="1200" dirty="0">
                <a:effectLst/>
                <a:latin typeface="+mj-lt"/>
                <a:ea typeface="+mj-ea"/>
                <a:cs typeface="+mj-cs"/>
                <a:sym typeface="Calibri"/>
              </a:rPr>
              <a:t> között születettek)</a:t>
            </a:r>
            <a:endParaRPr lang="mr-IN" sz="1200" dirty="0">
              <a:effectLst/>
              <a:latin typeface="+mj-lt"/>
              <a:ea typeface="+mj-ea"/>
              <a:cs typeface="+mj-cs"/>
              <a:sym typeface="Calibri"/>
            </a:endParaRPr>
          </a:p>
          <a:p>
            <a:pPr marL="0" marR="0" indent="0" defTabSz="914400" eaLnBrk="1" fontAlgn="auto" latinLnBrk="0" hangingPunct="1">
              <a:lnSpc>
                <a:spcPct val="100000"/>
              </a:lnSpc>
              <a:spcBef>
                <a:spcPts val="0"/>
              </a:spcBef>
              <a:spcAft>
                <a:spcPts val="0"/>
              </a:spcAft>
              <a:buClrTx/>
              <a:buSzTx/>
              <a:buFontTx/>
              <a:buNone/>
              <a:tabLst/>
              <a:defRPr/>
            </a:pPr>
            <a:r>
              <a:rPr lang="hu-HU" dirty="0"/>
              <a:t>Y vagy millenniumi  generáció (</a:t>
            </a:r>
            <a:r>
              <a:rPr lang="mr-IN" sz="1200" dirty="0">
                <a:effectLst/>
                <a:latin typeface="+mj-lt"/>
                <a:ea typeface="+mj-ea"/>
                <a:cs typeface="+mj-cs"/>
                <a:sym typeface="Calibri"/>
              </a:rPr>
              <a:t>1981-1995</a:t>
            </a:r>
            <a:r>
              <a:rPr lang="hu-HU" sz="1200" dirty="0">
                <a:effectLst/>
                <a:latin typeface="+mj-lt"/>
                <a:ea typeface="+mj-ea"/>
                <a:cs typeface="+mj-cs"/>
                <a:sym typeface="Calibri"/>
              </a:rPr>
              <a:t> között születettek)</a:t>
            </a:r>
            <a:endParaRPr lang="mr-IN" sz="1200" dirty="0">
              <a:effectLst/>
              <a:latin typeface="+mj-lt"/>
              <a:ea typeface="+mj-ea"/>
              <a:cs typeface="+mj-cs"/>
              <a:sym typeface="Calibri"/>
            </a:endParaRPr>
          </a:p>
          <a:p>
            <a:r>
              <a:rPr lang="hu-HU" dirty="0"/>
              <a:t>Generáció Z (</a:t>
            </a:r>
            <a:r>
              <a:rPr lang="mr-IN" sz="1200" dirty="0">
                <a:effectLst/>
                <a:latin typeface="+mj-lt"/>
                <a:ea typeface="+mj-ea"/>
                <a:cs typeface="+mj-cs"/>
                <a:sym typeface="Calibri"/>
              </a:rPr>
              <a:t>19</a:t>
            </a:r>
            <a:r>
              <a:rPr lang="hu-HU" sz="1200" dirty="0">
                <a:effectLst/>
                <a:latin typeface="+mj-lt"/>
                <a:ea typeface="+mj-ea"/>
                <a:cs typeface="+mj-cs"/>
                <a:sym typeface="Calibri"/>
              </a:rPr>
              <a:t>95</a:t>
            </a:r>
            <a:r>
              <a:rPr lang="hu-HU" sz="1200" baseline="0" dirty="0">
                <a:effectLst/>
                <a:latin typeface="+mj-lt"/>
                <a:ea typeface="+mj-ea"/>
                <a:cs typeface="+mj-cs"/>
                <a:sym typeface="Calibri"/>
              </a:rPr>
              <a:t> </a:t>
            </a:r>
            <a:r>
              <a:rPr lang="hu-HU" sz="1200" dirty="0">
                <a:effectLst/>
                <a:latin typeface="+mj-lt"/>
                <a:ea typeface="+mj-ea"/>
                <a:cs typeface="+mj-cs"/>
                <a:sym typeface="Calibri"/>
              </a:rPr>
              <a:t>után  születettek)</a:t>
            </a:r>
            <a:endParaRPr lang="mr-IN" sz="1200" dirty="0">
              <a:effectLst/>
              <a:latin typeface="+mj-lt"/>
              <a:ea typeface="+mj-ea"/>
              <a:cs typeface="+mj-cs"/>
              <a:sym typeface="Calibri"/>
            </a:endParaRPr>
          </a:p>
          <a:p>
            <a:endParaRPr lang="hu-HU" dirty="0"/>
          </a:p>
          <a:p>
            <a:r>
              <a:rPr lang="hu-HU" dirty="0"/>
              <a:t>Az X generációt egy ismeretlen tényezőnek nevezték el, az Y és a Z betűt aszerint választották,</a:t>
            </a:r>
            <a:r>
              <a:rPr lang="hu-HU" baseline="0" dirty="0"/>
              <a:t> hogy a X után jönnek</a:t>
            </a:r>
            <a:r>
              <a:rPr lang="hu-HU" dirty="0"/>
              <a:t>. A „Z”</a:t>
            </a:r>
            <a:r>
              <a:rPr lang="hu-HU" baseline="0" dirty="0"/>
              <a:t> Generációt </a:t>
            </a:r>
            <a:r>
              <a:rPr lang="hu-HU" dirty="0"/>
              <a:t>gyakran "digitális generációnak" nevezik, mivel úgy nőnek</a:t>
            </a:r>
            <a:r>
              <a:rPr lang="hu-HU" baseline="0" dirty="0"/>
              <a:t> fel, hogy könnyen hozzáférnek </a:t>
            </a:r>
            <a:r>
              <a:rPr lang="hu-HU" dirty="0"/>
              <a:t>a digitális információs és kommunikációs technológiákhoz. Digitálisan - végtelen lehetőségekkel rendelkező, hálózatba kapcsolt és </a:t>
            </a:r>
            <a:r>
              <a:rPr lang="hu-HU" dirty="0" err="1"/>
              <a:t>globalizált</a:t>
            </a:r>
            <a:r>
              <a:rPr lang="hu-HU" dirty="0"/>
              <a:t> világba születnek és az előző generációktól eltérő módon tanulnak és kommunikálnak.</a:t>
            </a:r>
          </a:p>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pPr algn="just"/>
            <a:r>
              <a:rPr lang="hu-HU" dirty="0"/>
              <a:t>A millenniumi generáció:</a:t>
            </a:r>
          </a:p>
          <a:p>
            <a:pPr algn="just"/>
            <a:endParaRPr lang="hu-HU" dirty="0"/>
          </a:p>
          <a:p>
            <a:pPr marL="171450" indent="-171450" algn="just">
              <a:buFont typeface="Arial" panose="020B0604020202020204" pitchFamily="34" charset="0"/>
              <a:buChar char="•"/>
            </a:pPr>
            <a:r>
              <a:rPr lang="hu-HU" dirty="0"/>
              <a:t>Lenyűgözi</a:t>
            </a:r>
            <a:r>
              <a:rPr lang="hu-HU" baseline="0" dirty="0"/>
              <a:t> őket</a:t>
            </a:r>
            <a:r>
              <a:rPr lang="hu-HU" dirty="0"/>
              <a:t> az új technológia: intuitív módon használják az informatikai eszközöket és navigálnak az interneten, mivel naponta sok órát töltenek internetes videojátékokkal.</a:t>
            </a:r>
          </a:p>
          <a:p>
            <a:pPr marL="171450" indent="-171450" algn="just">
              <a:buFont typeface="Arial" panose="020B0604020202020204" pitchFamily="34" charset="0"/>
              <a:buChar char="•"/>
            </a:pPr>
            <a:r>
              <a:rPr lang="hu-HU" dirty="0"/>
              <a:t>Nem nagyon foglalkozik azzal, ahogyan a technológiai eszközök működnek és többnyire nem is érdekli</a:t>
            </a:r>
            <a:r>
              <a:rPr lang="hu-HU" baseline="0" dirty="0"/>
              <a:t> őket.</a:t>
            </a:r>
            <a:endParaRPr lang="hu-HU" dirty="0"/>
          </a:p>
          <a:p>
            <a:pPr marL="171450" indent="-171450" algn="just">
              <a:buFont typeface="Arial" panose="020B0604020202020204" pitchFamily="34" charset="0"/>
              <a:buChar char="•"/>
            </a:pPr>
            <a:r>
              <a:rPr lang="hu-HU" dirty="0"/>
              <a:t>Nem szívesen olvasnak nagy mennyiségű szöveget, inkább vizuálisan írástudók, a korábbi generációkhoz</a:t>
            </a:r>
            <a:r>
              <a:rPr lang="hu-HU" baseline="0" dirty="0"/>
              <a:t> képest.</a:t>
            </a:r>
            <a:endParaRPr lang="hu-HU" dirty="0"/>
          </a:p>
          <a:p>
            <a:pPr marL="171450" indent="-171450" algn="just">
              <a:buFont typeface="Arial" panose="020B0604020202020204" pitchFamily="34" charset="0"/>
              <a:buChar char="•"/>
            </a:pPr>
            <a:r>
              <a:rPr lang="hu-HU" dirty="0"/>
              <a:t>Gyakran egynél több adathordozót is használnak: televíziót, mobiltelefonon beszélgetnek, zenét vagy rádiót hallgatnak egyszerre – kedvelik a "</a:t>
            </a:r>
            <a:r>
              <a:rPr lang="hu-HU" dirty="0" err="1"/>
              <a:t>multitasking</a:t>
            </a:r>
            <a:r>
              <a:rPr lang="hu-HU" dirty="0"/>
              <a:t>" </a:t>
            </a:r>
            <a:r>
              <a:rPr lang="hu-HU" dirty="0" err="1"/>
              <a:t>-ot</a:t>
            </a:r>
            <a:r>
              <a:rPr lang="hu-HU" dirty="0"/>
              <a:t>.</a:t>
            </a:r>
          </a:p>
          <a:p>
            <a:pPr marL="171450" indent="-171450" algn="just">
              <a:buFont typeface="Arial" panose="020B0604020202020204" pitchFamily="34" charset="0"/>
              <a:buChar char="•"/>
            </a:pPr>
            <a:r>
              <a:rPr lang="hu-HU" dirty="0"/>
              <a:t>Gyors információfogyasztók: nagyon gyorsan használják az információkat, és azonnali válaszokat várnak.</a:t>
            </a:r>
          </a:p>
          <a:p>
            <a:pPr marL="171450" indent="-171450" algn="just">
              <a:buFont typeface="Arial" panose="020B0604020202020204" pitchFamily="34" charset="0"/>
              <a:buChar char="•"/>
            </a:pPr>
            <a:r>
              <a:rPr lang="hu-HU" dirty="0"/>
              <a:t>Intenzíven használják a technológiát a szocializációjukhoz: hajlandóak csatlakozni a fizikai, virtuális és hibrid közösségekhez is.</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3" name="Rectangle 6"/>
          <p:cNvSpPr/>
          <p:nvPr/>
        </p:nvSpPr>
        <p:spPr>
          <a:xfrm>
            <a:off x="0" y="6400800"/>
            <a:ext cx="12192003"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14" name="Rectangle 7"/>
          <p:cNvSpPr/>
          <p:nvPr/>
        </p:nvSpPr>
        <p:spPr>
          <a:xfrm>
            <a:off x="0" y="6334316"/>
            <a:ext cx="12192003" cy="66486"/>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15" name="Title Text"/>
          <p:cNvSpPr txBox="1">
            <a:spLocks noGrp="1"/>
          </p:cNvSpPr>
          <p:nvPr>
            <p:ph type="title"/>
          </p:nvPr>
        </p:nvSpPr>
        <p:spPr>
          <a:xfrm>
            <a:off x="1097280" y="758951"/>
            <a:ext cx="10058401" cy="3566162"/>
          </a:xfrm>
          <a:prstGeom prst="rect">
            <a:avLst/>
          </a:prstGeom>
        </p:spPr>
        <p:txBody>
          <a:bodyPr lIns="45718" tIns="45718" rIns="45718" bIns="45718"/>
          <a:lstStyle>
            <a:lvl1pPr>
              <a:defRPr sz="8000">
                <a:solidFill>
                  <a:srgbClr val="262626"/>
                </a:solidFill>
              </a:defRPr>
            </a:lvl1pPr>
          </a:lstStyle>
          <a:p>
            <a:r>
              <a:t>Title Text</a:t>
            </a:r>
          </a:p>
        </p:txBody>
      </p:sp>
      <p:sp>
        <p:nvSpPr>
          <p:cNvPr id="16" name="Body Level One…"/>
          <p:cNvSpPr txBox="1">
            <a:spLocks noGrp="1"/>
          </p:cNvSpPr>
          <p:nvPr>
            <p:ph type="body" sz="quarter" idx="1"/>
          </p:nvPr>
        </p:nvSpPr>
        <p:spPr>
          <a:xfrm>
            <a:off x="1100050" y="4455621"/>
            <a:ext cx="10058401" cy="1143002"/>
          </a:xfrm>
          <a:prstGeom prst="rect">
            <a:avLst/>
          </a:prstGeom>
        </p:spPr>
        <p:txBody>
          <a:bodyPr lIns="45718" tIns="45718" rIns="45718" bIns="45718"/>
          <a:lstStyle>
            <a:lvl1pPr marL="0" indent="0">
              <a:buClrTx/>
              <a:buSzTx/>
              <a:buFontTx/>
              <a:buNone/>
              <a:defRPr sz="2400" cap="all" spc="200">
                <a:solidFill>
                  <a:srgbClr val="344068"/>
                </a:solidFill>
              </a:defRPr>
            </a:lvl1pPr>
            <a:lvl2pPr marL="0" indent="0">
              <a:buClrTx/>
              <a:buSzTx/>
              <a:buFontTx/>
              <a:buNone/>
              <a:defRPr sz="2400" cap="all" spc="200">
                <a:solidFill>
                  <a:srgbClr val="344068"/>
                </a:solidFill>
              </a:defRPr>
            </a:lvl2pPr>
            <a:lvl3pPr marL="0" indent="0">
              <a:buClrTx/>
              <a:buSzTx/>
              <a:buFontTx/>
              <a:buNone/>
              <a:defRPr sz="2400" cap="all" spc="200">
                <a:solidFill>
                  <a:srgbClr val="344068"/>
                </a:solidFill>
              </a:defRPr>
            </a:lvl3pPr>
            <a:lvl4pPr marL="0" indent="0">
              <a:buClrTx/>
              <a:buSzTx/>
              <a:buFontTx/>
              <a:buNone/>
              <a:defRPr sz="2400" cap="all" spc="200">
                <a:solidFill>
                  <a:srgbClr val="344068"/>
                </a:solidFill>
              </a:defRPr>
            </a:lvl4pPr>
            <a:lvl5pPr marL="0" indent="0">
              <a:buClrTx/>
              <a:buSzTx/>
              <a:buFontTx/>
              <a:buNone/>
              <a:defRPr sz="2400" cap="all" spc="200">
                <a:solidFill>
                  <a:srgbClr val="344068"/>
                </a:solidFill>
              </a:defRPr>
            </a:lvl5pPr>
          </a:lstStyle>
          <a:p>
            <a:r>
              <a:t>Body Level One</a:t>
            </a:r>
          </a:p>
          <a:p>
            <a:pPr lvl="1"/>
            <a:r>
              <a:t>Body Level Two</a:t>
            </a:r>
          </a:p>
          <a:p>
            <a:pPr lvl="2"/>
            <a:r>
              <a:t>Body Level Three</a:t>
            </a:r>
          </a:p>
          <a:p>
            <a:pPr lvl="3"/>
            <a:r>
              <a:t>Body Level Four</a:t>
            </a:r>
          </a:p>
          <a:p>
            <a:pPr lvl="4"/>
            <a:r>
              <a:t>Body Level Five</a:t>
            </a:r>
          </a:p>
        </p:txBody>
      </p:sp>
      <p:sp>
        <p:nvSpPr>
          <p:cNvPr id="17" name="Straight Connector 8"/>
          <p:cNvSpPr/>
          <p:nvPr/>
        </p:nvSpPr>
        <p:spPr>
          <a:xfrm>
            <a:off x="1207657" y="4343400"/>
            <a:ext cx="9875523" cy="0"/>
          </a:xfrm>
          <a:prstGeom prst="line">
            <a:avLst/>
          </a:prstGeom>
          <a:ln w="6350">
            <a:solidFill>
              <a:srgbClr val="808080"/>
            </a:solidFill>
          </a:ln>
        </p:spPr>
        <p:txBody>
          <a:bodyPr lIns="45718" tIns="45718" rIns="45718" bIns="45718"/>
          <a:lstStyle/>
          <a:p>
            <a:endParaRPr/>
          </a:p>
        </p:txBody>
      </p:sp>
      <p:sp>
        <p:nvSpPr>
          <p:cNvPr id="18"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118"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119"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120" name="Straight Connector 9"/>
          <p:cNvSpPr/>
          <p:nvPr/>
        </p:nvSpPr>
        <p:spPr>
          <a:xfrm>
            <a:off x="1193532" y="1737845"/>
            <a:ext cx="9966960" cy="1"/>
          </a:xfrm>
          <a:prstGeom prst="line">
            <a:avLst/>
          </a:prstGeom>
          <a:ln w="6350">
            <a:solidFill>
              <a:srgbClr val="808080"/>
            </a:solidFill>
          </a:ln>
        </p:spPr>
        <p:txBody>
          <a:bodyPr lIns="45718" tIns="45718" rIns="45718" bIns="45718"/>
          <a:lstStyle/>
          <a:p>
            <a:endParaRPr/>
          </a:p>
        </p:txBody>
      </p:sp>
      <p:sp>
        <p:nvSpPr>
          <p:cNvPr id="121" name="Title Text"/>
          <p:cNvSpPr txBox="1">
            <a:spLocks noGrp="1"/>
          </p:cNvSpPr>
          <p:nvPr>
            <p:ph type="title"/>
          </p:nvPr>
        </p:nvSpPr>
        <p:spPr>
          <a:xfrm>
            <a:off x="1097280" y="286603"/>
            <a:ext cx="10058401" cy="1450757"/>
          </a:xfrm>
          <a:prstGeom prst="rect">
            <a:avLst/>
          </a:prstGeom>
        </p:spPr>
        <p:txBody>
          <a:bodyPr lIns="45718" tIns="45718" rIns="45718" bIns="45718"/>
          <a:lstStyle/>
          <a:p>
            <a:r>
              <a:t>Title Text</a:t>
            </a:r>
          </a:p>
        </p:txBody>
      </p:sp>
      <p:sp>
        <p:nvSpPr>
          <p:cNvPr id="122" name="Body Level One…"/>
          <p:cNvSpPr txBox="1">
            <a:spLocks noGrp="1"/>
          </p:cNvSpPr>
          <p:nvPr>
            <p:ph type="body" idx="1"/>
          </p:nvPr>
        </p:nvSpPr>
        <p:spPr>
          <a:xfrm>
            <a:off x="1097280" y="1845734"/>
            <a:ext cx="10058401" cy="4023360"/>
          </a:xfrm>
          <a:prstGeom prst="rect">
            <a:avLst/>
          </a:prstGeom>
        </p:spPr>
        <p:txBody>
          <a:bodyPr/>
          <a:lstStyle>
            <a:lvl1pPr marL="91438" indent="-91438"/>
            <a:lvl3pPr marL="645304" indent="-261256"/>
            <a:lvl4pPr marL="828185" indent="-261257"/>
            <a:lvl5pPr marL="1011065" indent="-261257"/>
          </a:lstStyle>
          <a:p>
            <a:r>
              <a:t>Body Level One</a:t>
            </a:r>
          </a:p>
          <a:p>
            <a:pPr lvl="1"/>
            <a:r>
              <a:t>Body Level Two</a:t>
            </a:r>
          </a:p>
          <a:p>
            <a:pPr lvl="2"/>
            <a:r>
              <a:t>Body Level Three</a:t>
            </a:r>
          </a:p>
          <a:p>
            <a:pPr lvl="3"/>
            <a:r>
              <a:t>Body Level Four</a:t>
            </a:r>
          </a:p>
          <a:p>
            <a:pPr lvl="4"/>
            <a:r>
              <a:t>Body Level Five</a:t>
            </a:r>
          </a:p>
        </p:txBody>
      </p:sp>
      <p:sp>
        <p:nvSpPr>
          <p:cNvPr id="123"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130"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131" name="Rectangle 7"/>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132" name="Title Text"/>
          <p:cNvSpPr txBox="1">
            <a:spLocks noGrp="1"/>
          </p:cNvSpPr>
          <p:nvPr>
            <p:ph type="title"/>
          </p:nvPr>
        </p:nvSpPr>
        <p:spPr>
          <a:xfrm>
            <a:off x="8724900" y="412302"/>
            <a:ext cx="2628900" cy="5759899"/>
          </a:xfrm>
          <a:prstGeom prst="rect">
            <a:avLst/>
          </a:prstGeom>
        </p:spPr>
        <p:txBody>
          <a:bodyPr lIns="45718" tIns="45718" rIns="45718" bIns="45718"/>
          <a:lstStyle/>
          <a:p>
            <a:r>
              <a:t>Title Text</a:t>
            </a:r>
          </a:p>
        </p:txBody>
      </p:sp>
      <p:sp>
        <p:nvSpPr>
          <p:cNvPr id="133" name="Body Level One…"/>
          <p:cNvSpPr txBox="1">
            <a:spLocks noGrp="1"/>
          </p:cNvSpPr>
          <p:nvPr>
            <p:ph type="body" idx="1"/>
          </p:nvPr>
        </p:nvSpPr>
        <p:spPr>
          <a:xfrm>
            <a:off x="838200" y="412302"/>
            <a:ext cx="7734300" cy="5759899"/>
          </a:xfrm>
          <a:prstGeom prst="rect">
            <a:avLst/>
          </a:prstGeom>
        </p:spPr>
        <p:txBody>
          <a:bodyPr/>
          <a:lstStyle>
            <a:lvl1pPr marL="91438" indent="-91438"/>
            <a:lvl3pPr marL="645304" indent="-261256"/>
            <a:lvl4pPr marL="828185" indent="-261257"/>
            <a:lvl5pPr marL="1011065" indent="-261257"/>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57" name="Straight Connector 9"/>
          <p:cNvSpPr/>
          <p:nvPr/>
        </p:nvSpPr>
        <p:spPr>
          <a:xfrm>
            <a:off x="1193532" y="1737845"/>
            <a:ext cx="9966960" cy="1"/>
          </a:xfrm>
          <a:prstGeom prst="line">
            <a:avLst/>
          </a:prstGeom>
          <a:ln w="6350">
            <a:solidFill>
              <a:srgbClr val="808080"/>
            </a:solidFill>
          </a:ln>
        </p:spPr>
        <p:txBody>
          <a:bodyPr lIns="45719" rIns="45719"/>
          <a:lstStyle/>
          <a:p>
            <a:pPr>
              <a:defRPr>
                <a:latin typeface="+mj-lt"/>
                <a:ea typeface="+mj-ea"/>
                <a:cs typeface="+mj-cs"/>
                <a:sym typeface="Calibri"/>
              </a:defRPr>
            </a:pPr>
            <a:endParaRPr/>
          </a:p>
        </p:txBody>
      </p:sp>
      <p:sp>
        <p:nvSpPr>
          <p:cNvPr id="158" name="Title Text"/>
          <p:cNvSpPr txBox="1">
            <a:spLocks noGrp="1"/>
          </p:cNvSpPr>
          <p:nvPr>
            <p:ph type="title"/>
          </p:nvPr>
        </p:nvSpPr>
        <p:spPr>
          <a:xfrm>
            <a:off x="1097280" y="286603"/>
            <a:ext cx="10058401" cy="1450757"/>
          </a:xfrm>
          <a:prstGeom prst="rect">
            <a:avLst/>
          </a:prstGeom>
        </p:spPr>
        <p:txBody>
          <a:bodyPr/>
          <a:lstStyle/>
          <a:p>
            <a:r>
              <a:t>Title Text</a:t>
            </a:r>
          </a:p>
        </p:txBody>
      </p:sp>
      <p:sp>
        <p:nvSpPr>
          <p:cNvPr id="159" name="Body Level One…"/>
          <p:cNvSpPr txBox="1">
            <a:spLocks noGrp="1"/>
          </p:cNvSpPr>
          <p:nvPr>
            <p:ph type="body" sz="quarter" idx="1"/>
          </p:nvPr>
        </p:nvSpPr>
        <p:spPr>
          <a:xfrm>
            <a:off x="1097280" y="1846052"/>
            <a:ext cx="4937760" cy="736283"/>
          </a:xfrm>
          <a:prstGeom prst="rect">
            <a:avLst/>
          </a:prstGeom>
        </p:spPr>
        <p:txBody>
          <a:bodyPr lIns="45719" tIns="45719" rIns="45719" bIns="45719" anchor="ctr"/>
          <a:lstStyle>
            <a:lvl1pPr marL="0" indent="0">
              <a:buClrTx/>
              <a:buSzTx/>
              <a:buFontTx/>
              <a:buNone/>
              <a:defRPr cap="all">
                <a:solidFill>
                  <a:srgbClr val="344068"/>
                </a:solidFill>
              </a:defRPr>
            </a:lvl1pPr>
            <a:lvl2pPr marL="0" indent="457200">
              <a:buClrTx/>
              <a:buSzTx/>
              <a:buFontTx/>
              <a:buNone/>
              <a:defRPr cap="all">
                <a:solidFill>
                  <a:srgbClr val="344068"/>
                </a:solidFill>
              </a:defRPr>
            </a:lvl2pPr>
            <a:lvl3pPr marL="0" indent="914400">
              <a:buClrTx/>
              <a:buSzTx/>
              <a:buFontTx/>
              <a:buNone/>
              <a:defRPr cap="all">
                <a:solidFill>
                  <a:srgbClr val="344068"/>
                </a:solidFill>
              </a:defRPr>
            </a:lvl3pPr>
            <a:lvl4pPr marL="0" indent="1371600">
              <a:buClrTx/>
              <a:buSzTx/>
              <a:buFontTx/>
              <a:buNone/>
              <a:defRPr cap="all">
                <a:solidFill>
                  <a:srgbClr val="344068"/>
                </a:solidFill>
              </a:defRPr>
            </a:lvl4pPr>
            <a:lvl5pPr marL="0" indent="1828800">
              <a:buClrTx/>
              <a:buSzTx/>
              <a:buFontTx/>
              <a:buNone/>
              <a:defRPr cap="all">
                <a:solidFill>
                  <a:srgbClr val="344068"/>
                </a:solidFill>
              </a:defRPr>
            </a:lvl5pPr>
          </a:lstStyle>
          <a:p>
            <a:r>
              <a:t>Body Level One</a:t>
            </a:r>
          </a:p>
          <a:p>
            <a:pPr lvl="1"/>
            <a:r>
              <a:t>Body Level Two</a:t>
            </a:r>
          </a:p>
          <a:p>
            <a:pPr lvl="2"/>
            <a:r>
              <a:t>Body Level Three</a:t>
            </a:r>
          </a:p>
          <a:p>
            <a:pPr lvl="3"/>
            <a:r>
              <a:t>Body Level Four</a:t>
            </a:r>
          </a:p>
          <a:p>
            <a:pPr lvl="4"/>
            <a:r>
              <a:t>Body Level Five</a:t>
            </a:r>
          </a:p>
        </p:txBody>
      </p:sp>
      <p:sp>
        <p:nvSpPr>
          <p:cNvPr id="160" name="Text Placeholder 4"/>
          <p:cNvSpPr>
            <a:spLocks noGrp="1"/>
          </p:cNvSpPr>
          <p:nvPr>
            <p:ph type="body" sz="quarter" idx="13"/>
          </p:nvPr>
        </p:nvSpPr>
        <p:spPr>
          <a:xfrm>
            <a:off x="6217920" y="1846052"/>
            <a:ext cx="4937761" cy="736283"/>
          </a:xfrm>
          <a:prstGeom prst="rect">
            <a:avLst/>
          </a:prstGeom>
        </p:spPr>
        <p:txBody>
          <a:bodyPr lIns="45719" tIns="45719" rIns="45719" bIns="45719" anchor="ctr"/>
          <a:lstStyle/>
          <a:p>
            <a:pPr marL="0" indent="0">
              <a:buClrTx/>
              <a:buSzTx/>
              <a:buFontTx/>
              <a:buNone/>
              <a:defRPr cap="all">
                <a:solidFill>
                  <a:srgbClr val="344068"/>
                </a:solidFill>
              </a:defRPr>
            </a:pPr>
            <a:endParaRPr/>
          </a:p>
        </p:txBody>
      </p:sp>
      <p:sp>
        <p:nvSpPr>
          <p:cNvPr id="161"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endParaRPr lang="en-GB"/>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GB"/>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a:xfrm>
            <a:off x="838200" y="6356350"/>
            <a:ext cx="2743200" cy="365125"/>
          </a:xfrm>
          <a:prstGeom prst="rect">
            <a:avLst/>
          </a:prstGeom>
        </p:spPr>
        <p:txBody>
          <a:bodyPr/>
          <a:lstStyle/>
          <a:p>
            <a:fld id="{1210A405-A071-46C1-A22F-10AC8F996B2D}" type="datetimeFigureOut">
              <a:rPr lang="en-GB" smtClean="0"/>
              <a:t>30/11/2017</a:t>
            </a:fld>
            <a:endParaRPr lang="en-GB"/>
          </a:p>
        </p:txBody>
      </p:sp>
      <p:sp>
        <p:nvSpPr>
          <p:cNvPr id="6" name="Élőláb helye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Dia számának helye 6"/>
          <p:cNvSpPr>
            <a:spLocks noGrp="1"/>
          </p:cNvSpPr>
          <p:nvPr>
            <p:ph type="sldNum" sz="quarter" idx="12"/>
          </p:nvPr>
        </p:nvSpPr>
        <p:spPr/>
        <p:txBody>
          <a:bodyPr/>
          <a:lstStyle/>
          <a:p>
            <a:fld id="{381802EA-EF5D-4977-BE74-B5FECD74056C}" type="slidenum">
              <a:rPr lang="en-GB" smtClean="0"/>
              <a:t>‹#›</a:t>
            </a:fld>
            <a:endParaRPr lang="en-GB"/>
          </a:p>
        </p:txBody>
      </p:sp>
    </p:spTree>
    <p:extLst>
      <p:ext uri="{BB962C8B-B14F-4D97-AF65-F5344CB8AC3E}">
        <p14:creationId xmlns:p14="http://schemas.microsoft.com/office/powerpoint/2010/main" val="3080624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5"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26"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27" name="Straight Connector 9"/>
          <p:cNvSpPr/>
          <p:nvPr/>
        </p:nvSpPr>
        <p:spPr>
          <a:xfrm>
            <a:off x="1193532" y="1737845"/>
            <a:ext cx="9966960" cy="1"/>
          </a:xfrm>
          <a:prstGeom prst="line">
            <a:avLst/>
          </a:prstGeom>
          <a:ln w="6350">
            <a:solidFill>
              <a:srgbClr val="808080"/>
            </a:solidFill>
          </a:ln>
        </p:spPr>
        <p:txBody>
          <a:bodyPr lIns="45718" tIns="45718" rIns="45718" bIns="45718"/>
          <a:lstStyle/>
          <a:p>
            <a:endParaRPr/>
          </a:p>
        </p:txBody>
      </p:sp>
      <p:sp>
        <p:nvSpPr>
          <p:cNvPr id="28" name="Title Text"/>
          <p:cNvSpPr txBox="1">
            <a:spLocks noGrp="1"/>
          </p:cNvSpPr>
          <p:nvPr>
            <p:ph type="title"/>
          </p:nvPr>
        </p:nvSpPr>
        <p:spPr>
          <a:xfrm>
            <a:off x="1097280" y="286603"/>
            <a:ext cx="10058401" cy="1450757"/>
          </a:xfrm>
          <a:prstGeom prst="rect">
            <a:avLst/>
          </a:prstGeom>
        </p:spPr>
        <p:txBody>
          <a:bodyPr lIns="45718" tIns="45718" rIns="45718" bIns="45718"/>
          <a:lstStyle/>
          <a:p>
            <a:r>
              <a:t>Title Text</a:t>
            </a:r>
          </a:p>
        </p:txBody>
      </p:sp>
      <p:sp>
        <p:nvSpPr>
          <p:cNvPr id="29" name="Body Level One…"/>
          <p:cNvSpPr txBox="1">
            <a:spLocks noGrp="1"/>
          </p:cNvSpPr>
          <p:nvPr>
            <p:ph type="body" idx="1"/>
          </p:nvPr>
        </p:nvSpPr>
        <p:spPr>
          <a:xfrm>
            <a:off x="1097280" y="1845734"/>
            <a:ext cx="10058401" cy="4023360"/>
          </a:xfrm>
          <a:prstGeom prst="rect">
            <a:avLst/>
          </a:prstGeom>
        </p:spPr>
        <p:txBody>
          <a:bodyPr/>
          <a:lstStyle>
            <a:lvl1pPr marL="91438" indent="-91438"/>
            <a:lvl3pPr marL="645304" indent="-261256"/>
            <a:lvl4pPr marL="828185" indent="-261257"/>
            <a:lvl5pPr marL="1011065" indent="-261257"/>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7"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38" name="Rectangle 7"/>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39" name="Title Text"/>
          <p:cNvSpPr txBox="1">
            <a:spLocks noGrp="1"/>
          </p:cNvSpPr>
          <p:nvPr>
            <p:ph type="title"/>
          </p:nvPr>
        </p:nvSpPr>
        <p:spPr>
          <a:xfrm>
            <a:off x="1097280" y="758951"/>
            <a:ext cx="10058401" cy="3566162"/>
          </a:xfrm>
          <a:prstGeom prst="rect">
            <a:avLst/>
          </a:prstGeom>
        </p:spPr>
        <p:txBody>
          <a:bodyPr lIns="45718" tIns="45718" rIns="45718" bIns="45718"/>
          <a:lstStyle>
            <a:lvl1pPr>
              <a:defRPr sz="8000">
                <a:solidFill>
                  <a:srgbClr val="262626"/>
                </a:solidFill>
              </a:defRPr>
            </a:lvl1pPr>
          </a:lstStyle>
          <a:p>
            <a:r>
              <a:t>Title Text</a:t>
            </a:r>
          </a:p>
        </p:txBody>
      </p:sp>
      <p:sp>
        <p:nvSpPr>
          <p:cNvPr id="40" name="Body Level One…"/>
          <p:cNvSpPr txBox="1">
            <a:spLocks noGrp="1"/>
          </p:cNvSpPr>
          <p:nvPr>
            <p:ph type="body" sz="quarter" idx="1"/>
          </p:nvPr>
        </p:nvSpPr>
        <p:spPr>
          <a:xfrm>
            <a:off x="1097280" y="4453128"/>
            <a:ext cx="10058401" cy="1143002"/>
          </a:xfrm>
          <a:prstGeom prst="rect">
            <a:avLst/>
          </a:prstGeom>
        </p:spPr>
        <p:txBody>
          <a:bodyPr lIns="45718" tIns="45718" rIns="45718" bIns="45718"/>
          <a:lstStyle>
            <a:lvl1pPr marL="0" indent="0">
              <a:buClrTx/>
              <a:buSzTx/>
              <a:buFontTx/>
              <a:buNone/>
              <a:defRPr sz="2400" cap="all" spc="200">
                <a:solidFill>
                  <a:srgbClr val="344068"/>
                </a:solidFill>
              </a:defRPr>
            </a:lvl1pPr>
            <a:lvl2pPr marL="0" indent="0">
              <a:buClrTx/>
              <a:buSzTx/>
              <a:buFontTx/>
              <a:buNone/>
              <a:defRPr sz="2400" cap="all" spc="200">
                <a:solidFill>
                  <a:srgbClr val="344068"/>
                </a:solidFill>
              </a:defRPr>
            </a:lvl2pPr>
            <a:lvl3pPr marL="0" indent="0">
              <a:buClrTx/>
              <a:buSzTx/>
              <a:buFontTx/>
              <a:buNone/>
              <a:defRPr sz="2400" cap="all" spc="200">
                <a:solidFill>
                  <a:srgbClr val="344068"/>
                </a:solidFill>
              </a:defRPr>
            </a:lvl3pPr>
            <a:lvl4pPr marL="0" indent="0">
              <a:buClrTx/>
              <a:buSzTx/>
              <a:buFontTx/>
              <a:buNone/>
              <a:defRPr sz="2400" cap="all" spc="200">
                <a:solidFill>
                  <a:srgbClr val="344068"/>
                </a:solidFill>
              </a:defRPr>
            </a:lvl4pPr>
            <a:lvl5pPr marL="0" indent="0">
              <a:buClrTx/>
              <a:buSzTx/>
              <a:buFontTx/>
              <a:buNone/>
              <a:defRPr sz="2400" cap="all" spc="200">
                <a:solidFill>
                  <a:srgbClr val="344068"/>
                </a:solidFill>
              </a:defRPr>
            </a:lvl5pPr>
          </a:lstStyle>
          <a:p>
            <a:r>
              <a:t>Body Level One</a:t>
            </a:r>
          </a:p>
          <a:p>
            <a:pPr lvl="1"/>
            <a:r>
              <a:t>Body Level Two</a:t>
            </a:r>
          </a:p>
          <a:p>
            <a:pPr lvl="2"/>
            <a:r>
              <a:t>Body Level Three</a:t>
            </a:r>
          </a:p>
          <a:p>
            <a:pPr lvl="3"/>
            <a:r>
              <a:t>Body Level Four</a:t>
            </a:r>
          </a:p>
          <a:p>
            <a:pPr lvl="4"/>
            <a:r>
              <a:t>Body Level Five</a:t>
            </a:r>
          </a:p>
        </p:txBody>
      </p:sp>
      <p:sp>
        <p:nvSpPr>
          <p:cNvPr id="41" name="Straight Connector 8"/>
          <p:cNvSpPr/>
          <p:nvPr/>
        </p:nvSpPr>
        <p:spPr>
          <a:xfrm>
            <a:off x="1207657" y="4343400"/>
            <a:ext cx="9875523" cy="0"/>
          </a:xfrm>
          <a:prstGeom prst="line">
            <a:avLst/>
          </a:prstGeom>
          <a:ln w="6350">
            <a:solidFill>
              <a:srgbClr val="808080"/>
            </a:solidFill>
          </a:ln>
        </p:spPr>
        <p:txBody>
          <a:bodyPr lIns="45718" tIns="45718" rIns="45718" bIns="45718"/>
          <a:lstStyle/>
          <a:p>
            <a:endParaRPr/>
          </a:p>
        </p:txBody>
      </p:sp>
      <p:sp>
        <p:nvSpPr>
          <p:cNvPr id="42"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9"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50"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51" name="Straight Connector 9"/>
          <p:cNvSpPr/>
          <p:nvPr/>
        </p:nvSpPr>
        <p:spPr>
          <a:xfrm>
            <a:off x="1193532" y="1737845"/>
            <a:ext cx="9966960" cy="1"/>
          </a:xfrm>
          <a:prstGeom prst="line">
            <a:avLst/>
          </a:prstGeom>
          <a:ln w="6350">
            <a:solidFill>
              <a:srgbClr val="808080"/>
            </a:solidFill>
          </a:ln>
        </p:spPr>
        <p:txBody>
          <a:bodyPr lIns="45718" tIns="45718" rIns="45718" bIns="45718"/>
          <a:lstStyle/>
          <a:p>
            <a:endParaRPr/>
          </a:p>
        </p:txBody>
      </p:sp>
      <p:sp>
        <p:nvSpPr>
          <p:cNvPr id="52" name="Title Text"/>
          <p:cNvSpPr txBox="1">
            <a:spLocks noGrp="1"/>
          </p:cNvSpPr>
          <p:nvPr>
            <p:ph type="title"/>
          </p:nvPr>
        </p:nvSpPr>
        <p:spPr>
          <a:xfrm>
            <a:off x="1097280" y="286603"/>
            <a:ext cx="10058401" cy="1450757"/>
          </a:xfrm>
          <a:prstGeom prst="rect">
            <a:avLst/>
          </a:prstGeom>
        </p:spPr>
        <p:txBody>
          <a:bodyPr lIns="45718" tIns="45718" rIns="45718" bIns="45718"/>
          <a:lstStyle/>
          <a:p>
            <a:r>
              <a:t>Title Text</a:t>
            </a:r>
          </a:p>
        </p:txBody>
      </p:sp>
      <p:sp>
        <p:nvSpPr>
          <p:cNvPr id="53" name="Body Level One…"/>
          <p:cNvSpPr txBox="1">
            <a:spLocks noGrp="1"/>
          </p:cNvSpPr>
          <p:nvPr>
            <p:ph type="body" sz="half" idx="1"/>
          </p:nvPr>
        </p:nvSpPr>
        <p:spPr>
          <a:xfrm>
            <a:off x="1097280" y="1845734"/>
            <a:ext cx="4937760" cy="4023360"/>
          </a:xfrm>
          <a:prstGeom prst="rect">
            <a:avLst/>
          </a:prstGeom>
        </p:spPr>
        <p:txBody>
          <a:bodyPr/>
          <a:lstStyle>
            <a:lvl1pPr marL="91438" indent="-91438"/>
            <a:lvl3pPr marL="645304" indent="-261256"/>
            <a:lvl4pPr marL="828185" indent="-261257"/>
            <a:lvl5pPr marL="1011065" indent="-261257"/>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61"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62"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63" name="Straight Connector 9"/>
          <p:cNvSpPr/>
          <p:nvPr/>
        </p:nvSpPr>
        <p:spPr>
          <a:xfrm>
            <a:off x="1193532" y="1737845"/>
            <a:ext cx="9966960" cy="1"/>
          </a:xfrm>
          <a:prstGeom prst="line">
            <a:avLst/>
          </a:prstGeom>
          <a:ln w="6350">
            <a:solidFill>
              <a:srgbClr val="808080"/>
            </a:solidFill>
          </a:ln>
        </p:spPr>
        <p:txBody>
          <a:bodyPr lIns="45718" tIns="45718" rIns="45718" bIns="45718"/>
          <a:lstStyle/>
          <a:p>
            <a:endParaRPr/>
          </a:p>
        </p:txBody>
      </p:sp>
      <p:sp>
        <p:nvSpPr>
          <p:cNvPr id="64" name="Title Text"/>
          <p:cNvSpPr txBox="1">
            <a:spLocks noGrp="1"/>
          </p:cNvSpPr>
          <p:nvPr>
            <p:ph type="title"/>
          </p:nvPr>
        </p:nvSpPr>
        <p:spPr>
          <a:xfrm>
            <a:off x="1097280" y="286603"/>
            <a:ext cx="10058401" cy="1450757"/>
          </a:xfrm>
          <a:prstGeom prst="rect">
            <a:avLst/>
          </a:prstGeom>
        </p:spPr>
        <p:txBody>
          <a:bodyPr lIns="45718" tIns="45718" rIns="45718" bIns="45718"/>
          <a:lstStyle/>
          <a:p>
            <a:r>
              <a:t>Title Text</a:t>
            </a:r>
          </a:p>
        </p:txBody>
      </p:sp>
      <p:sp>
        <p:nvSpPr>
          <p:cNvPr id="65" name="Body Level One…"/>
          <p:cNvSpPr txBox="1">
            <a:spLocks noGrp="1"/>
          </p:cNvSpPr>
          <p:nvPr>
            <p:ph type="body" sz="quarter" idx="1"/>
          </p:nvPr>
        </p:nvSpPr>
        <p:spPr>
          <a:xfrm>
            <a:off x="1097280" y="1846052"/>
            <a:ext cx="4937760" cy="736284"/>
          </a:xfrm>
          <a:prstGeom prst="rect">
            <a:avLst/>
          </a:prstGeom>
        </p:spPr>
        <p:txBody>
          <a:bodyPr lIns="45718" tIns="45718" rIns="45718" bIns="45718" anchor="ctr"/>
          <a:lstStyle>
            <a:lvl1pPr marL="0" indent="0">
              <a:buClrTx/>
              <a:buSzTx/>
              <a:buFontTx/>
              <a:buNone/>
              <a:defRPr cap="all">
                <a:solidFill>
                  <a:srgbClr val="344068"/>
                </a:solidFill>
              </a:defRPr>
            </a:lvl1pPr>
            <a:lvl2pPr marL="0" indent="0">
              <a:buClrTx/>
              <a:buSzTx/>
              <a:buFontTx/>
              <a:buNone/>
              <a:defRPr cap="all">
                <a:solidFill>
                  <a:srgbClr val="344068"/>
                </a:solidFill>
              </a:defRPr>
            </a:lvl2pPr>
            <a:lvl3pPr marL="0" indent="0">
              <a:buClrTx/>
              <a:buSzTx/>
              <a:buFontTx/>
              <a:buNone/>
              <a:defRPr cap="all">
                <a:solidFill>
                  <a:srgbClr val="344068"/>
                </a:solidFill>
              </a:defRPr>
            </a:lvl3pPr>
            <a:lvl4pPr marL="0" indent="0">
              <a:buClrTx/>
              <a:buSzTx/>
              <a:buFontTx/>
              <a:buNone/>
              <a:defRPr cap="all">
                <a:solidFill>
                  <a:srgbClr val="344068"/>
                </a:solidFill>
              </a:defRPr>
            </a:lvl4pPr>
            <a:lvl5pPr marL="0" indent="0">
              <a:buClrTx/>
              <a:buSzTx/>
              <a:buFontTx/>
              <a:buNone/>
              <a:defRPr cap="all">
                <a:solidFill>
                  <a:srgbClr val="344068"/>
                </a:solidFill>
              </a:defRPr>
            </a:lvl5pPr>
          </a:lstStyle>
          <a:p>
            <a:r>
              <a:t>Body Level One</a:t>
            </a:r>
          </a:p>
          <a:p>
            <a:pPr lvl="1"/>
            <a:r>
              <a:t>Body Level Two</a:t>
            </a:r>
          </a:p>
          <a:p>
            <a:pPr lvl="2"/>
            <a:r>
              <a:t>Body Level Three</a:t>
            </a:r>
          </a:p>
          <a:p>
            <a:pPr lvl="3"/>
            <a:r>
              <a:t>Body Level Four</a:t>
            </a:r>
          </a:p>
          <a:p>
            <a:pPr lvl="4"/>
            <a:r>
              <a:t>Body Level Five</a:t>
            </a:r>
          </a:p>
        </p:txBody>
      </p:sp>
      <p:sp>
        <p:nvSpPr>
          <p:cNvPr id="66" name="Text Placeholder 4"/>
          <p:cNvSpPr>
            <a:spLocks noGrp="1"/>
          </p:cNvSpPr>
          <p:nvPr>
            <p:ph type="body" sz="quarter" idx="13"/>
          </p:nvPr>
        </p:nvSpPr>
        <p:spPr>
          <a:xfrm>
            <a:off x="6217920" y="1846052"/>
            <a:ext cx="4937762" cy="736284"/>
          </a:xfrm>
          <a:prstGeom prst="rect">
            <a:avLst/>
          </a:prstGeom>
        </p:spPr>
        <p:txBody>
          <a:bodyPr lIns="45718" tIns="45718" rIns="45718" bIns="45718" anchor="ctr"/>
          <a:lstStyle/>
          <a:p>
            <a:pPr marL="91438" indent="-91438"/>
            <a:endParaRPr/>
          </a:p>
        </p:txBody>
      </p:sp>
      <p:sp>
        <p:nvSpPr>
          <p:cNvPr id="67"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74"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75"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76" name="Straight Connector 9"/>
          <p:cNvSpPr/>
          <p:nvPr/>
        </p:nvSpPr>
        <p:spPr>
          <a:xfrm>
            <a:off x="1193532" y="1737845"/>
            <a:ext cx="9966960" cy="1"/>
          </a:xfrm>
          <a:prstGeom prst="line">
            <a:avLst/>
          </a:prstGeom>
          <a:ln w="6350">
            <a:solidFill>
              <a:srgbClr val="808080"/>
            </a:solidFill>
          </a:ln>
        </p:spPr>
        <p:txBody>
          <a:bodyPr lIns="45718" tIns="45718" rIns="45718" bIns="45718"/>
          <a:lstStyle/>
          <a:p>
            <a:endParaRPr/>
          </a:p>
        </p:txBody>
      </p:sp>
      <p:sp>
        <p:nvSpPr>
          <p:cNvPr id="77" name="Title Text"/>
          <p:cNvSpPr txBox="1">
            <a:spLocks noGrp="1"/>
          </p:cNvSpPr>
          <p:nvPr>
            <p:ph type="title"/>
          </p:nvPr>
        </p:nvSpPr>
        <p:spPr>
          <a:xfrm>
            <a:off x="1097280" y="286603"/>
            <a:ext cx="10058401" cy="1450757"/>
          </a:xfrm>
          <a:prstGeom prst="rect">
            <a:avLst/>
          </a:prstGeom>
        </p:spPr>
        <p:txBody>
          <a:bodyPr lIns="45718" tIns="45718" rIns="45718" bIns="45718"/>
          <a:lstStyle/>
          <a:p>
            <a:r>
              <a:t>Title Text</a:t>
            </a:r>
          </a:p>
        </p:txBody>
      </p:sp>
      <p:sp>
        <p:nvSpPr>
          <p:cNvPr id="78"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85" name="Rectangle 4"/>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86" name="Rectangle 5"/>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87"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94" name="Rectangle 7"/>
          <p:cNvSpPr/>
          <p:nvPr/>
        </p:nvSpPr>
        <p:spPr>
          <a:xfrm>
            <a:off x="14" y="0"/>
            <a:ext cx="4050795" cy="68580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95" name="Rectangle 8"/>
          <p:cNvSpPr/>
          <p:nvPr/>
        </p:nvSpPr>
        <p:spPr>
          <a:xfrm>
            <a:off x="4040070" y="0"/>
            <a:ext cx="64010" cy="685800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96" name="Title Text"/>
          <p:cNvSpPr txBox="1">
            <a:spLocks noGrp="1"/>
          </p:cNvSpPr>
          <p:nvPr>
            <p:ph type="title"/>
          </p:nvPr>
        </p:nvSpPr>
        <p:spPr>
          <a:xfrm>
            <a:off x="457200" y="594359"/>
            <a:ext cx="3200400" cy="2286001"/>
          </a:xfrm>
          <a:prstGeom prst="rect">
            <a:avLst/>
          </a:prstGeom>
        </p:spPr>
        <p:txBody>
          <a:bodyPr lIns="45718" tIns="45718" rIns="45718" bIns="45718"/>
          <a:lstStyle>
            <a:lvl1pPr>
              <a:defRPr sz="3600">
                <a:solidFill>
                  <a:srgbClr val="FFFFFF"/>
                </a:solidFill>
              </a:defRPr>
            </a:lvl1pPr>
          </a:lstStyle>
          <a:p>
            <a:r>
              <a:t>Title Text</a:t>
            </a:r>
          </a:p>
        </p:txBody>
      </p:sp>
      <p:sp>
        <p:nvSpPr>
          <p:cNvPr id="97" name="Body Level One…"/>
          <p:cNvSpPr txBox="1">
            <a:spLocks noGrp="1"/>
          </p:cNvSpPr>
          <p:nvPr>
            <p:ph type="body" idx="1"/>
          </p:nvPr>
        </p:nvSpPr>
        <p:spPr>
          <a:xfrm>
            <a:off x="4800600" y="731519"/>
            <a:ext cx="6492241" cy="5257802"/>
          </a:xfrm>
          <a:prstGeom prst="rect">
            <a:avLst/>
          </a:prstGeom>
        </p:spPr>
        <p:txBody>
          <a:bodyPr/>
          <a:lstStyle>
            <a:lvl1pPr marL="91438" indent="-91438"/>
            <a:lvl3pPr marL="645304" indent="-261256"/>
            <a:lvl4pPr marL="828185" indent="-261257"/>
            <a:lvl5pPr marL="1011065" indent="-261257"/>
          </a:lstStyle>
          <a:p>
            <a:r>
              <a:t>Body Level One</a:t>
            </a:r>
          </a:p>
          <a:p>
            <a:pPr lvl="1"/>
            <a:r>
              <a:t>Body Level Two</a:t>
            </a:r>
          </a:p>
          <a:p>
            <a:pPr lvl="2"/>
            <a:r>
              <a:t>Body Level Three</a:t>
            </a:r>
          </a:p>
          <a:p>
            <a:pPr lvl="3"/>
            <a:r>
              <a:t>Body Level Four</a:t>
            </a:r>
          </a:p>
          <a:p>
            <a:pPr lvl="4"/>
            <a:r>
              <a:t>Body Level Five</a:t>
            </a:r>
          </a:p>
        </p:txBody>
      </p:sp>
      <p:sp>
        <p:nvSpPr>
          <p:cNvPr id="98" name="Text Placeholder 3"/>
          <p:cNvSpPr>
            <a:spLocks noGrp="1"/>
          </p:cNvSpPr>
          <p:nvPr>
            <p:ph type="body" sz="quarter" idx="13"/>
          </p:nvPr>
        </p:nvSpPr>
        <p:spPr>
          <a:xfrm>
            <a:off x="457200" y="2926079"/>
            <a:ext cx="3200400" cy="3379125"/>
          </a:xfrm>
          <a:prstGeom prst="rect">
            <a:avLst/>
          </a:prstGeom>
        </p:spPr>
        <p:txBody>
          <a:bodyPr lIns="45718" tIns="45718" rIns="45718" bIns="45718"/>
          <a:lstStyle/>
          <a:p>
            <a:pPr marL="91438" indent="-91438"/>
            <a:endParaRPr/>
          </a:p>
        </p:txBody>
      </p:sp>
      <p:sp>
        <p:nvSpPr>
          <p:cNvPr id="99"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lvl1pPr>
              <a:defRPr>
                <a:solidFill>
                  <a:srgbClr val="344068"/>
                </a:solidFill>
              </a:defRPr>
            </a:lvl1pPr>
          </a:lstStyle>
          <a:p>
            <a:fld id="{86CB4B4D-7CA3-9044-876B-883B54F8677D}" type="slidenum">
              <a:r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06" name="Rectangle 7"/>
          <p:cNvSpPr/>
          <p:nvPr/>
        </p:nvSpPr>
        <p:spPr>
          <a:xfrm>
            <a:off x="0" y="4953000"/>
            <a:ext cx="12188825" cy="19050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107" name="Rectangle 8"/>
          <p:cNvSpPr/>
          <p:nvPr/>
        </p:nvSpPr>
        <p:spPr>
          <a:xfrm>
            <a:off x="13" y="4915075"/>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108" name="Title Text"/>
          <p:cNvSpPr txBox="1">
            <a:spLocks noGrp="1"/>
          </p:cNvSpPr>
          <p:nvPr>
            <p:ph type="title"/>
          </p:nvPr>
        </p:nvSpPr>
        <p:spPr>
          <a:xfrm>
            <a:off x="1097280" y="5074920"/>
            <a:ext cx="10113645" cy="822962"/>
          </a:xfrm>
          <a:prstGeom prst="rect">
            <a:avLst/>
          </a:prstGeom>
        </p:spPr>
        <p:txBody>
          <a:bodyPr lIns="0" tIns="0" rIns="0" bIns="0"/>
          <a:lstStyle>
            <a:lvl1pPr>
              <a:defRPr sz="3600">
                <a:solidFill>
                  <a:srgbClr val="FFFFFF"/>
                </a:solidFill>
              </a:defRPr>
            </a:lvl1pPr>
          </a:lstStyle>
          <a:p>
            <a:r>
              <a:t>Title Text</a:t>
            </a:r>
          </a:p>
        </p:txBody>
      </p:sp>
      <p:sp>
        <p:nvSpPr>
          <p:cNvPr id="109" name="Picture Placeholder 2"/>
          <p:cNvSpPr>
            <a:spLocks noGrp="1"/>
          </p:cNvSpPr>
          <p:nvPr>
            <p:ph type="pic" idx="13"/>
          </p:nvPr>
        </p:nvSpPr>
        <p:spPr>
          <a:xfrm>
            <a:off x="13" y="0"/>
            <a:ext cx="12191988" cy="4915076"/>
          </a:xfrm>
          <a:prstGeom prst="rect">
            <a:avLst/>
          </a:prstGeom>
        </p:spPr>
        <p:txBody>
          <a:bodyPr lIns="91439" tIns="45719" rIns="91439" bIns="45719">
            <a:noAutofit/>
          </a:bodyPr>
          <a:lstStyle/>
          <a:p>
            <a:endParaRPr/>
          </a:p>
        </p:txBody>
      </p:sp>
      <p:sp>
        <p:nvSpPr>
          <p:cNvPr id="110" name="Body Level One…"/>
          <p:cNvSpPr txBox="1">
            <a:spLocks noGrp="1"/>
          </p:cNvSpPr>
          <p:nvPr>
            <p:ph type="body" sz="quarter" idx="1"/>
          </p:nvPr>
        </p:nvSpPr>
        <p:spPr>
          <a:xfrm>
            <a:off x="1097280" y="5907023"/>
            <a:ext cx="10113265" cy="594362"/>
          </a:xfrm>
          <a:prstGeom prst="rect">
            <a:avLst/>
          </a:prstGeom>
        </p:spPr>
        <p:txBody>
          <a:bodyPr/>
          <a:lstStyle>
            <a:lvl1pPr marL="0" indent="0">
              <a:spcBef>
                <a:spcPts val="600"/>
              </a:spcBef>
              <a:buClrTx/>
              <a:buSzTx/>
              <a:buFontTx/>
              <a:buNone/>
              <a:defRPr sz="1500">
                <a:solidFill>
                  <a:srgbClr val="FFFFFF"/>
                </a:solidFill>
              </a:defRPr>
            </a:lvl1pPr>
            <a:lvl2pPr marL="0" indent="0">
              <a:spcBef>
                <a:spcPts val="600"/>
              </a:spcBef>
              <a:buClrTx/>
              <a:buSzTx/>
              <a:buFontTx/>
              <a:buNone/>
              <a:defRPr sz="1500">
                <a:solidFill>
                  <a:srgbClr val="FFFFFF"/>
                </a:solidFill>
              </a:defRPr>
            </a:lvl2pPr>
            <a:lvl3pPr marL="0" indent="0">
              <a:spcBef>
                <a:spcPts val="600"/>
              </a:spcBef>
              <a:buClrTx/>
              <a:buSzTx/>
              <a:buFontTx/>
              <a:buNone/>
              <a:defRPr sz="1500">
                <a:solidFill>
                  <a:srgbClr val="FFFFFF"/>
                </a:solidFill>
              </a:defRPr>
            </a:lvl3pPr>
            <a:lvl4pPr marL="0" indent="0">
              <a:spcBef>
                <a:spcPts val="600"/>
              </a:spcBef>
              <a:buClrTx/>
              <a:buSzTx/>
              <a:buFontTx/>
              <a:buNone/>
              <a:defRPr sz="1500">
                <a:solidFill>
                  <a:srgbClr val="FFFFFF"/>
                </a:solidFill>
              </a:defRPr>
            </a:lvl4pPr>
            <a:lvl5pPr marL="0" indent="0">
              <a:spcBef>
                <a:spcPts val="600"/>
              </a:spcBef>
              <a:buClrTx/>
              <a:buSzTx/>
              <a:buFontTx/>
              <a:buNone/>
              <a:defRPr sz="15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1"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4"/>
          <p:cNvSpPr/>
          <p:nvPr/>
        </p:nvSpPr>
        <p:spPr>
          <a:xfrm>
            <a:off x="3175" y="6400800"/>
            <a:ext cx="12188825" cy="457200"/>
          </a:xfrm>
          <a:prstGeom prst="rect">
            <a:avLst/>
          </a:prstGeom>
          <a:solidFill>
            <a:schemeClr val="accent2"/>
          </a:solidFill>
          <a:ln w="12700">
            <a:miter lim="400000"/>
          </a:ln>
        </p:spPr>
        <p:txBody>
          <a:bodyPr lIns="45719" rIns="45719"/>
          <a:lstStyle/>
          <a:p>
            <a:pPr>
              <a:defRPr>
                <a:latin typeface="+mj-lt"/>
                <a:ea typeface="+mj-ea"/>
                <a:cs typeface="+mj-cs"/>
                <a:sym typeface="Calibri"/>
              </a:defRPr>
            </a:pPr>
            <a:endParaRPr/>
          </a:p>
        </p:txBody>
      </p:sp>
      <p:sp>
        <p:nvSpPr>
          <p:cNvPr id="3" name="Rectangle 5"/>
          <p:cNvSpPr/>
          <p:nvPr/>
        </p:nvSpPr>
        <p:spPr>
          <a:xfrm>
            <a:off x="14" y="6334316"/>
            <a:ext cx="12188826" cy="64009"/>
          </a:xfrm>
          <a:prstGeom prst="rect">
            <a:avLst/>
          </a:prstGeom>
          <a:solidFill>
            <a:schemeClr val="accent1"/>
          </a:solidFill>
          <a:ln w="12700">
            <a:miter lim="400000"/>
          </a:ln>
        </p:spPr>
        <p:txBody>
          <a:bodyPr lIns="45719" rIns="45719"/>
          <a:lstStyle/>
          <a:p>
            <a:pPr>
              <a:defRPr>
                <a:latin typeface="+mj-lt"/>
                <a:ea typeface="+mj-ea"/>
                <a:cs typeface="+mj-cs"/>
                <a:sym typeface="Calibri"/>
              </a:defRPr>
            </a:pPr>
            <a:endParaRPr/>
          </a:p>
        </p:txBody>
      </p:sp>
      <p:sp>
        <p:nvSpPr>
          <p:cNvPr id="4" name="Title Text"/>
          <p:cNvSpPr txBox="1">
            <a:spLocks noGrp="1"/>
          </p:cNvSpPr>
          <p:nvPr>
            <p:ph type="title"/>
          </p:nvPr>
        </p:nvSpPr>
        <p:spPr>
          <a:xfrm>
            <a:off x="609600" y="0"/>
            <a:ext cx="10972800" cy="1417638"/>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a:bodyPr>
          <a:lstStyle/>
          <a:p>
            <a:r>
              <a:t>Title Text</a:t>
            </a:r>
          </a:p>
        </p:txBody>
      </p:sp>
      <p:sp>
        <p:nvSpPr>
          <p:cNvPr id="5"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0979606" y="6514078"/>
            <a:ext cx="232878" cy="256541"/>
          </a:xfrm>
          <a:prstGeom prst="rect">
            <a:avLst/>
          </a:prstGeom>
          <a:ln w="12700">
            <a:miter lim="400000"/>
          </a:ln>
        </p:spPr>
        <p:txBody>
          <a:bodyPr wrap="none" lIns="45719" rIns="45719" anchor="ctr">
            <a:spAutoFit/>
          </a:bodyPr>
          <a:lstStyle>
            <a:lvl1pPr algn="r">
              <a:defRPr sz="1000">
                <a:solidFill>
                  <a:srgbClr val="FFFFFF"/>
                </a:solidFill>
                <a:latin typeface="+mj-lt"/>
                <a:ea typeface="+mj-ea"/>
                <a:cs typeface="+mj-cs"/>
                <a:sym typeface="Calibri"/>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Lst>
  <p:transition spd="med"/>
  <p:txStyles>
    <p:titleStyle>
      <a:lvl1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1pPr>
      <a:lvl2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2pPr>
      <a:lvl3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3pPr>
      <a:lvl4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4pPr>
      <a:lvl5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5pPr>
      <a:lvl6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6pPr>
      <a:lvl7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7pPr>
      <a:lvl8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8pPr>
      <a:lvl9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9pPr>
    </p:titleStyle>
    <p:bodyStyle>
      <a:lvl1pPr marL="91439" marR="0" indent="-91439" algn="l" defTabSz="914400" latinLnBrk="0">
        <a:lnSpc>
          <a:spcPct val="90000"/>
        </a:lnSpc>
        <a:spcBef>
          <a:spcPts val="1200"/>
        </a:spcBef>
        <a:spcAft>
          <a:spcPts val="0"/>
        </a:spcAft>
        <a:buClr>
          <a:schemeClr val="accent1"/>
        </a:buClr>
        <a:buSzPct val="100000"/>
        <a:buFont typeface="Calibri"/>
        <a:buChar char=" "/>
        <a:tabLst/>
        <a:defRPr sz="2000" b="0" i="0" u="none" strike="noStrike" cap="none" spc="0" baseline="0">
          <a:ln>
            <a:noFill/>
          </a:ln>
          <a:solidFill>
            <a:srgbClr val="404040"/>
          </a:solidFill>
          <a:uFillTx/>
          <a:latin typeface="+mj-lt"/>
          <a:ea typeface="+mj-ea"/>
          <a:cs typeface="+mj-cs"/>
          <a:sym typeface="Calibri"/>
        </a:defRPr>
      </a:lvl1pPr>
      <a:lvl2pPr marL="404368" marR="0" indent="-203200"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2pPr>
      <a:lvl3pPr marL="645305" marR="0" indent="-261257"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3pPr>
      <a:lvl4pPr marL="828185" marR="0" indent="-261257"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4pPr>
      <a:lvl5pPr marL="1011065" marR="0" indent="-261257"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5pPr>
      <a:lvl6pPr marL="1197971" marR="0" indent="-326571"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6pPr>
      <a:lvl7pPr marL="1397971" marR="0" indent="-326571"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7pPr>
      <a:lvl8pPr marL="1597971" marR="0" indent="-326571"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8pPr>
      <a:lvl9pPr marL="1797971" marR="0" indent="-326571"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9pPr>
    </p:bodyStyle>
    <p:otherStyle>
      <a:lvl1pPr marL="0" marR="0" indent="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1pPr>
      <a:lvl2pPr marL="0" marR="0" indent="4572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2pPr>
      <a:lvl3pPr marL="0" marR="0" indent="9144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3pPr>
      <a:lvl4pPr marL="0" marR="0" indent="13716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4pPr>
      <a:lvl5pPr marL="0" marR="0" indent="18288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5pPr>
      <a:lvl6pPr marL="0" marR="0" indent="22860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6pPr>
      <a:lvl7pPr marL="0" marR="0" indent="27432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7pPr>
      <a:lvl8pPr marL="0" marR="0" indent="32004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8pPr>
      <a:lvl9pPr marL="0" marR="0" indent="36576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dGCJ46vyR9o"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www.ryan-jenkins.com/about/"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www.zgeneracio.hu/tanulmanyok"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zgeneracio.hu/tanulmanyok"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youtube.com/watch?v=XLolPx4lbOQ&amp;t=1364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hyperlink" Target="https://www.openeducationeuropa.eu"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eur-lex.europa.eu/legal-content/EN/TXT/?uri=CELEX:52013DC0654"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www.oecd.org/edu/ceri/"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hyperlink" Target="https://mdde.wikispaces.com/MDDE+622+Openness+in+Education"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3" Type="http://schemas.openxmlformats.org/officeDocument/2006/relationships/hyperlink" Target="https://www.teacherspayteachers.com/"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www.open.edu/openlearn/"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hyperlink" Target="https://ocw.mit.edu/index.htm"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hyperlink" Target="http://www.merlot.org"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hyperlink" Target="http://lreforschools.eun.org/web/guest/about"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ixl.com/?partner=google&amp;campaign=55761185&amp;adGroup=9818640665&amp;gclid=CIamk7GP39QCFQUW0wodCogNoA" TargetMode="External"/><Relationship Id="rId7" Type="http://schemas.openxmlformats.org/officeDocument/2006/relationships/hyperlink" Target="http://internet4classrooms.com/"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hyperlink" Target="http://www.curriculumbits.com/prodimages/details/german/ger0006.html" TargetMode="External"/><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hyperlink" Target="https://quizlet.co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phet.colorado.edu/en/simulations/category/new"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hyperlink" Target="http://www.ryan-jenkins.com/"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hyperlink" Target="http://www.adobeeducate.com/genz/global-education-genz" TargetMode="External"/><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hyperlink" Target="http://tenegen.eu/sites/tenegen.eu/files/tenegen/books/R10_Tenegen_Book_HU_CD.pdf" TargetMode="External"/><Relationship Id="rId4" Type="http://schemas.openxmlformats.org/officeDocument/2006/relationships/hyperlink" Target="http://eur-lex.europa.eu/legal-content/HU/TXT/HTML/?uri=CELEX:52013DC0654&amp;from=EN"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www.teacherspayteachers.com/About-Us" TargetMode="External"/><Relationship Id="rId3" Type="http://schemas.openxmlformats.org/officeDocument/2006/relationships/image" Target="../media/image2.jpeg"/><Relationship Id="rId7" Type="http://schemas.openxmlformats.org/officeDocument/2006/relationships/hyperlink" Target="https://creativecommons.org/"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hyperlink" Target="http://www.open.edu/openlearn/" TargetMode="External"/><Relationship Id="rId5" Type="http://schemas.openxmlformats.org/officeDocument/2006/relationships/hyperlink" Target="http://www.arcademics.com/" TargetMode="External"/><Relationship Id="rId10" Type="http://schemas.openxmlformats.org/officeDocument/2006/relationships/hyperlink" Target="http://bit.ly/2sixSel" TargetMode="External"/><Relationship Id="rId4" Type="http://schemas.openxmlformats.org/officeDocument/2006/relationships/hyperlink" Target="https://commons.wikimedia.org/wiki/Main_Page" TargetMode="External"/><Relationship Id="rId9" Type="http://schemas.openxmlformats.org/officeDocument/2006/relationships/hyperlink" Target="https://learningapps.org/about.php"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lreforschools.eun.org/web/guest"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hyperlink" Target="https://www.oercommons.org/" TargetMode="External"/><Relationship Id="rId5" Type="http://schemas.openxmlformats.org/officeDocument/2006/relationships/hyperlink" Target="https://fcit.usf.edu/matrix/" TargetMode="External"/><Relationship Id="rId4" Type="http://schemas.openxmlformats.org/officeDocument/2006/relationships/hyperlink" Target="http://educatio.itstudy.hu/"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14.xml"/><Relationship Id="rId5" Type="http://schemas.openxmlformats.org/officeDocument/2006/relationships/image" Target="../media/image51.jpg"/><Relationship Id="rId4" Type="http://schemas.openxmlformats.org/officeDocument/2006/relationships/image" Target="../media/image2.jpe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4" descr="Picture 4"/>
          <p:cNvPicPr>
            <a:picLocks noChangeAspect="1"/>
          </p:cNvPicPr>
          <p:nvPr/>
        </p:nvPicPr>
        <p:blipFill>
          <a:blip r:embed="rId3">
            <a:extLst/>
          </a:blip>
          <a:stretch>
            <a:fillRect/>
          </a:stretch>
        </p:blipFill>
        <p:spPr>
          <a:xfrm>
            <a:off x="903942" y="527240"/>
            <a:ext cx="3826001" cy="2315328"/>
          </a:xfrm>
          <a:prstGeom prst="rect">
            <a:avLst/>
          </a:prstGeom>
          <a:ln w="12700">
            <a:miter lim="400000"/>
          </a:ln>
        </p:spPr>
      </p:pic>
      <p:pic>
        <p:nvPicPr>
          <p:cNvPr id="178" name="Kép 1" descr="Kép 1"/>
          <p:cNvPicPr>
            <a:picLocks noChangeAspect="1"/>
          </p:cNvPicPr>
          <p:nvPr/>
        </p:nvPicPr>
        <p:blipFill>
          <a:blip r:embed="rId4">
            <a:extLst/>
          </a:blip>
          <a:srcRect r="85412"/>
          <a:stretch>
            <a:fillRect/>
          </a:stretch>
        </p:blipFill>
        <p:spPr>
          <a:xfrm>
            <a:off x="-1" y="3723937"/>
            <a:ext cx="609602" cy="3134063"/>
          </a:xfrm>
          <a:prstGeom prst="rect">
            <a:avLst/>
          </a:prstGeom>
          <a:ln w="12700">
            <a:miter lim="400000"/>
          </a:ln>
        </p:spPr>
      </p:pic>
      <p:sp>
        <p:nvSpPr>
          <p:cNvPr id="179" name="Téglalap 7"/>
          <p:cNvSpPr/>
          <p:nvPr/>
        </p:nvSpPr>
        <p:spPr>
          <a:xfrm>
            <a:off x="-2" y="6035040"/>
            <a:ext cx="9459887" cy="822962"/>
          </a:xfrm>
          <a:prstGeom prst="rect">
            <a:avLst/>
          </a:prstGeom>
          <a:solidFill>
            <a:srgbClr val="FFFFFF"/>
          </a:solidFill>
          <a:ln w="15875">
            <a:solidFill>
              <a:srgbClr val="FFFFFF"/>
            </a:solidFill>
          </a:ln>
        </p:spPr>
        <p:txBody>
          <a:bodyPr lIns="45718" tIns="45718" rIns="45718" bIns="45718" anchor="ctr"/>
          <a:lstStyle/>
          <a:p>
            <a:pPr algn="ctr">
              <a:defRPr>
                <a:latin typeface="+mj-lt"/>
                <a:ea typeface="+mj-ea"/>
                <a:cs typeface="+mj-cs"/>
                <a:sym typeface="Calibri"/>
              </a:defRPr>
            </a:pPr>
            <a:endParaRPr dirty="0"/>
          </a:p>
        </p:txBody>
      </p:sp>
      <p:pic>
        <p:nvPicPr>
          <p:cNvPr id="180" name="Kép 6" descr="Kép 6"/>
          <p:cNvPicPr>
            <a:picLocks noChangeAspect="1"/>
          </p:cNvPicPr>
          <p:nvPr/>
        </p:nvPicPr>
        <p:blipFill>
          <a:blip r:embed="rId5">
            <a:extLst/>
          </a:blip>
          <a:stretch>
            <a:fillRect/>
          </a:stretch>
        </p:blipFill>
        <p:spPr>
          <a:xfrm>
            <a:off x="-3" y="5874129"/>
            <a:ext cx="9044250" cy="983871"/>
          </a:xfrm>
          <a:prstGeom prst="rect">
            <a:avLst/>
          </a:prstGeom>
          <a:ln w="12700">
            <a:miter lim="400000"/>
          </a:ln>
        </p:spPr>
      </p:pic>
      <p:sp>
        <p:nvSpPr>
          <p:cNvPr id="181" name="Téglalap 8"/>
          <p:cNvSpPr txBox="1"/>
          <p:nvPr/>
        </p:nvSpPr>
        <p:spPr>
          <a:xfrm>
            <a:off x="5087153" y="1084739"/>
            <a:ext cx="6709896" cy="11963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solidFill>
                  <a:srgbClr val="808080"/>
                </a:solidFill>
              </a:defRPr>
            </a:pPr>
            <a:r>
              <a:rPr lang="hu-HU" dirty="0"/>
              <a:t>LÉGY INNOVATÍV! </a:t>
            </a:r>
          </a:p>
          <a:p>
            <a:pPr>
              <a:defRPr sz="2400">
                <a:solidFill>
                  <a:srgbClr val="808080"/>
                </a:solidFill>
              </a:defRPr>
            </a:pPr>
            <a:r>
              <a:rPr lang="hu-HU" dirty="0"/>
              <a:t>Kreativitás, innováció és vállalkozói készségek fejlesztése általános iskolai pedagógusoknak</a:t>
            </a:r>
          </a:p>
        </p:txBody>
      </p:sp>
      <p:sp>
        <p:nvSpPr>
          <p:cNvPr id="182" name="Title 1"/>
          <p:cNvSpPr txBox="1"/>
          <p:nvPr/>
        </p:nvSpPr>
        <p:spPr>
          <a:xfrm>
            <a:off x="1097280" y="2953136"/>
            <a:ext cx="10058401" cy="137197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defTabSz="914400">
              <a:lnSpc>
                <a:spcPct val="68000"/>
              </a:lnSpc>
              <a:defRPr sz="6200" spc="-100">
                <a:solidFill>
                  <a:srgbClr val="262626"/>
                </a:solidFill>
                <a:latin typeface="+mj-lt"/>
                <a:ea typeface="+mj-ea"/>
                <a:cs typeface="+mj-cs"/>
                <a:sym typeface="Calibri"/>
              </a:defRPr>
            </a:lvl1pPr>
          </a:lstStyle>
          <a:p>
            <a:pPr>
              <a:defRPr sz="6200" spc="-100">
                <a:solidFill>
                  <a:srgbClr val="262626"/>
                </a:solidFill>
              </a:defRPr>
            </a:pPr>
            <a:r>
              <a:rPr lang="hu-HU" sz="5400" dirty="0"/>
              <a:t>Tanegység „U2”: Innovatív tanítás</a:t>
            </a:r>
          </a:p>
        </p:txBody>
      </p:sp>
      <p:sp>
        <p:nvSpPr>
          <p:cNvPr id="183" name="Text Placeholder 2"/>
          <p:cNvSpPr txBox="1"/>
          <p:nvPr/>
        </p:nvSpPr>
        <p:spPr>
          <a:xfrm>
            <a:off x="1198288" y="4486021"/>
            <a:ext cx="10058401" cy="114300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defTabSz="914400">
              <a:lnSpc>
                <a:spcPct val="90000"/>
              </a:lnSpc>
              <a:spcBef>
                <a:spcPts val="1200"/>
              </a:spcBef>
              <a:defRPr sz="2400" cap="all" spc="200">
                <a:solidFill>
                  <a:srgbClr val="344068"/>
                </a:solidFill>
                <a:latin typeface="+mj-lt"/>
                <a:ea typeface="+mj-ea"/>
                <a:cs typeface="+mj-cs"/>
                <a:sym typeface="Calibri"/>
              </a:defRPr>
            </a:pPr>
            <a:r>
              <a:rPr lang="hu-HU" sz="2200" dirty="0"/>
              <a:t>TANAGYAGELEM </a:t>
            </a:r>
            <a:r>
              <a:rPr sz="2200" dirty="0"/>
              <a:t>„E2”: </a:t>
            </a:r>
            <a:r>
              <a:rPr lang="hu-HU" sz="2200" dirty="0"/>
              <a:t>AZ IKT </a:t>
            </a:r>
            <a:r>
              <a:rPr lang="hu-HU" sz="2200" dirty="0" err="1"/>
              <a:t>INNOVATíV</a:t>
            </a:r>
            <a:r>
              <a:rPr lang="hu-HU" sz="2200" dirty="0"/>
              <a:t> HASZNÁLATA A </a:t>
            </a:r>
            <a:r>
              <a:rPr lang="hu-HU" sz="2200" dirty="0" err="1"/>
              <a:t>TANíTÁSBAN</a:t>
            </a:r>
            <a:endParaRPr sz="2200" dirty="0"/>
          </a:p>
          <a:p>
            <a:pPr algn="r" defTabSz="914400">
              <a:lnSpc>
                <a:spcPct val="90000"/>
              </a:lnSpc>
              <a:spcBef>
                <a:spcPts val="1200"/>
              </a:spcBef>
              <a:defRPr sz="2000" cap="all" spc="200">
                <a:solidFill>
                  <a:srgbClr val="344068"/>
                </a:solidFill>
                <a:latin typeface="+mj-lt"/>
                <a:ea typeface="+mj-ea"/>
                <a:cs typeface="+mj-cs"/>
                <a:sym typeface="Calibri"/>
              </a:defRPr>
            </a:pPr>
            <a:r>
              <a:rPr lang="hu-HU" sz="2000" cap="all" spc="200" dirty="0">
                <a:solidFill>
                  <a:srgbClr val="344068"/>
                </a:solidFill>
                <a:sym typeface="Calibri"/>
              </a:rPr>
              <a:t>Összeállította: </a:t>
            </a:r>
            <a:r>
              <a:rPr lang="hu-HU" sz="2000" cap="all" spc="200" dirty="0" err="1">
                <a:solidFill>
                  <a:srgbClr val="344068"/>
                </a:solidFill>
                <a:sym typeface="Calibri"/>
              </a:rPr>
              <a:t>Hartyányi</a:t>
            </a:r>
            <a:r>
              <a:rPr lang="hu-HU" sz="2000" cap="all" spc="200" dirty="0">
                <a:solidFill>
                  <a:srgbClr val="344068"/>
                </a:solidFill>
                <a:sym typeface="Calibri"/>
              </a:rPr>
              <a:t> Mária (ITSTUDY)</a:t>
            </a:r>
          </a:p>
          <a:p>
            <a:pPr algn="r" defTabSz="914400">
              <a:lnSpc>
                <a:spcPct val="90000"/>
              </a:lnSpc>
              <a:spcBef>
                <a:spcPts val="1200"/>
              </a:spcBef>
              <a:defRPr sz="2000" cap="all" spc="200">
                <a:solidFill>
                  <a:srgbClr val="344068"/>
                </a:solidFill>
                <a:latin typeface="+mj-lt"/>
                <a:ea typeface="+mj-ea"/>
                <a:cs typeface="+mj-cs"/>
                <a:sym typeface="Calibri"/>
              </a:defRPr>
            </a:pPr>
            <a:endParaRPr dirty="0"/>
          </a:p>
        </p:txBody>
      </p:sp>
      <p:sp>
        <p:nvSpPr>
          <p:cNvPr id="9" name="Szövegdoboz 8"/>
          <p:cNvSpPr txBox="1"/>
          <p:nvPr/>
        </p:nvSpPr>
        <p:spPr>
          <a:xfrm>
            <a:off x="3400045" y="6123355"/>
            <a:ext cx="6044591" cy="64632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vi-VN" sz="1200" dirty="0">
                <a:solidFill>
                  <a:schemeClr val="tx2">
                    <a:lumMod val="50000"/>
                  </a:schemeClr>
                </a:solidFill>
              </a:rPr>
              <a:t>Az Európai Bizottság támogatást nyújtott ennek a projektnek a költségeihez. </a:t>
            </a:r>
            <a:endParaRPr lang="hu-HU" sz="1200" dirty="0">
              <a:solidFill>
                <a:schemeClr val="tx2">
                  <a:lumMod val="50000"/>
                </a:schemeClr>
              </a:solidFill>
            </a:endParaRPr>
          </a:p>
          <a:p>
            <a:r>
              <a:rPr lang="vi-VN" sz="1200" dirty="0">
                <a:solidFill>
                  <a:schemeClr val="tx2">
                    <a:lumMod val="50000"/>
                  </a:schemeClr>
                </a:solidFill>
              </a:rPr>
              <a:t>Ez a kiadvány a szerző nézeteit tükrözi, és az Európai Bizottság nem tehető felelőssé</a:t>
            </a:r>
            <a:r>
              <a:rPr lang="hu-HU" sz="1200" dirty="0">
                <a:solidFill>
                  <a:schemeClr val="tx2">
                    <a:lumMod val="50000"/>
                  </a:schemeClr>
                </a:solidFill>
              </a:rPr>
              <a:t> </a:t>
            </a:r>
          </a:p>
          <a:p>
            <a:r>
              <a:rPr lang="vi-VN" sz="1200" dirty="0">
                <a:solidFill>
                  <a:schemeClr val="tx2">
                    <a:lumMod val="50000"/>
                  </a:schemeClr>
                </a:solidFill>
              </a:rPr>
              <a:t>az abban foglaltak bárminemű felhasználásáért.</a:t>
            </a:r>
            <a:endParaRPr kumimoji="0" lang="hu-HU" sz="1200" b="0" i="0" u="none" strike="noStrike" cap="none" spc="0" normalizeH="0" baseline="0" dirty="0">
              <a:ln>
                <a:noFill/>
              </a:ln>
              <a:solidFill>
                <a:schemeClr val="tx2">
                  <a:lumMod val="50000"/>
                </a:schemeClr>
              </a:solidFill>
              <a:effectLst/>
              <a:uFillTx/>
              <a:sym typeface="Calibri"/>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Screenshot 2017-07-02 22.45.12.png" descr="Screenshot 2017-07-02 22.45.12.png">
            <a:hlinkClick r:id="rId3"/>
          </p:cNvPr>
          <p:cNvPicPr>
            <a:picLocks noChangeAspect="1"/>
          </p:cNvPicPr>
          <p:nvPr/>
        </p:nvPicPr>
        <p:blipFill>
          <a:blip r:embed="rId4">
            <a:extLst/>
          </a:blip>
          <a:stretch>
            <a:fillRect/>
          </a:stretch>
        </p:blipFill>
        <p:spPr>
          <a:xfrm>
            <a:off x="2430010" y="529326"/>
            <a:ext cx="7482414" cy="4634194"/>
          </a:xfrm>
          <a:prstGeom prst="rect">
            <a:avLst/>
          </a:prstGeom>
          <a:ln w="12700">
            <a:miter lim="400000"/>
          </a:ln>
        </p:spPr>
      </p:pic>
      <p:sp>
        <p:nvSpPr>
          <p:cNvPr id="274" name="Michael Wesch in collaboration with 200 students at Kansas State University."/>
          <p:cNvSpPr txBox="1"/>
          <p:nvPr/>
        </p:nvSpPr>
        <p:spPr>
          <a:xfrm>
            <a:off x="3660559" y="5163520"/>
            <a:ext cx="4870881" cy="451402"/>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lnSpc>
                <a:spcPts val="2800"/>
              </a:lnSpc>
              <a:defRPr sz="1200" b="1">
                <a:latin typeface="Times"/>
                <a:ea typeface="Times"/>
                <a:cs typeface="Times"/>
                <a:sym typeface="Times"/>
              </a:defRPr>
            </a:lvl1pPr>
          </a:lstStyle>
          <a:p>
            <a:r>
              <a:rPr dirty="0"/>
              <a:t>Michael </a:t>
            </a:r>
            <a:r>
              <a:rPr dirty="0" err="1"/>
              <a:t>Wesch</a:t>
            </a:r>
            <a:r>
              <a:rPr dirty="0"/>
              <a:t> 200 </a:t>
            </a:r>
            <a:r>
              <a:rPr lang="hu-HU" dirty="0"/>
              <a:t>diákkal működik együtt a </a:t>
            </a:r>
            <a:r>
              <a:rPr dirty="0"/>
              <a:t>Kansas State University</a:t>
            </a:r>
            <a:r>
              <a:rPr lang="hu-HU" dirty="0" err="1"/>
              <a:t>-n</a:t>
            </a:r>
            <a:endParaRPr dirty="0"/>
          </a:p>
        </p:txBody>
      </p:sp>
      <p:sp>
        <p:nvSpPr>
          <p:cNvPr id="4" name="Rectangle 3">
            <a:extLst>
              <a:ext uri="{FF2B5EF4-FFF2-40B4-BE49-F238E27FC236}">
                <a16:creationId xmlns:a16="http://schemas.microsoft.com/office/drawing/2014/main" id="{78A14CA7-0896-41E7-B461-39D2F0A848BE}"/>
              </a:ext>
            </a:extLst>
          </p:cNvPr>
          <p:cNvSpPr/>
          <p:nvPr/>
        </p:nvSpPr>
        <p:spPr>
          <a:xfrm rot="21199733">
            <a:off x="3361799" y="3688024"/>
            <a:ext cx="5715763" cy="369328"/>
          </a:xfrm>
          <a:prstGeom prst="rect">
            <a:avLst/>
          </a:prstGeom>
          <a:solidFill>
            <a:srgbClr val="FFFFFF"/>
          </a:solidFill>
          <a:ln w="25400" cap="flat">
            <a:solidFill>
              <a:schemeClr val="accent1"/>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hu-HU" sz="1800" b="0" i="0" u="none" strike="noStrike" cap="none" spc="0" normalizeH="0" baseline="0" dirty="0">
                <a:ln>
                  <a:noFill/>
                </a:ln>
                <a:solidFill>
                  <a:srgbClr val="000000"/>
                </a:solidFill>
                <a:effectLst/>
                <a:uFillTx/>
                <a:latin typeface="+mn-lt"/>
                <a:ea typeface="+mn-ea"/>
                <a:cs typeface="+mn-cs"/>
                <a:sym typeface="Helvetica"/>
              </a:rPr>
              <a:t>A számomra kijelölt olvasmányok 49%-át olvastam el.</a:t>
            </a: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
        <p:nvSpPr>
          <p:cNvPr id="2" name="Szövegdoboz 1">
            <a:extLst>
              <a:ext uri="{FF2B5EF4-FFF2-40B4-BE49-F238E27FC236}">
                <a16:creationId xmlns:a16="http://schemas.microsoft.com/office/drawing/2014/main" id="{A6E0FF72-2EA2-4FCC-85D7-BBE7EDC69A48}"/>
              </a:ext>
            </a:extLst>
          </p:cNvPr>
          <p:cNvSpPr txBox="1"/>
          <p:nvPr/>
        </p:nvSpPr>
        <p:spPr>
          <a:xfrm>
            <a:off x="1343472" y="5795976"/>
            <a:ext cx="928903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hu-HU" dirty="0"/>
              <a:t>Video a </a:t>
            </a:r>
            <a:r>
              <a:rPr lang="hu-HU" dirty="0" err="1"/>
              <a:t>Youtube-on</a:t>
            </a:r>
            <a:r>
              <a:rPr lang="hu-HU" dirty="0"/>
              <a:t>: </a:t>
            </a:r>
            <a:r>
              <a:rPr lang="hu-HU" dirty="0">
                <a:hlinkClick r:id="rId3"/>
              </a:rPr>
              <a:t>https://www.youtube.com/watch?v=dGCJ46vyR9o</a:t>
            </a:r>
            <a:endParaRPr kumimoji="0" lang="hu-HU" sz="1800" b="0" i="0" u="none" strike="noStrike" cap="none" spc="0" normalizeH="0" baseline="0" dirty="0">
              <a:ln>
                <a:noFill/>
              </a:ln>
              <a:solidFill>
                <a:srgbClr val="000000"/>
              </a:solidFill>
              <a:effectLst/>
              <a:uFillTx/>
              <a:latin typeface="+mn-lt"/>
              <a:ea typeface="+mn-ea"/>
              <a:cs typeface="+mn-cs"/>
              <a:sym typeface="Helvetica"/>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How-Generation-Z-is-Different-From-Millennials.jpg" descr="How-Generation-Z-is-Different-From-Millennials.jpg"/>
          <p:cNvPicPr>
            <a:picLocks noChangeAspect="1"/>
          </p:cNvPicPr>
          <p:nvPr/>
        </p:nvPicPr>
        <p:blipFill>
          <a:blip r:embed="rId3">
            <a:extLst/>
          </a:blip>
          <a:stretch>
            <a:fillRect/>
          </a:stretch>
        </p:blipFill>
        <p:spPr>
          <a:xfrm>
            <a:off x="5533719" y="2466953"/>
            <a:ext cx="6556341" cy="3767118"/>
          </a:xfrm>
          <a:prstGeom prst="rect">
            <a:avLst/>
          </a:prstGeom>
          <a:ln w="12700">
            <a:miter lim="400000"/>
          </a:ln>
        </p:spPr>
      </p:pic>
      <p:pic>
        <p:nvPicPr>
          <p:cNvPr id="279" name="Children_at_school_(8720604364).jpg" descr="Children_at_school_(8720604364).jpg"/>
          <p:cNvPicPr>
            <a:picLocks noChangeAspect="1"/>
          </p:cNvPicPr>
          <p:nvPr/>
        </p:nvPicPr>
        <p:blipFill>
          <a:blip r:embed="rId4">
            <a:extLst/>
          </a:blip>
          <a:stretch>
            <a:fillRect/>
          </a:stretch>
        </p:blipFill>
        <p:spPr>
          <a:xfrm>
            <a:off x="514409" y="2207656"/>
            <a:ext cx="4939983" cy="3292352"/>
          </a:xfrm>
          <a:prstGeom prst="rect">
            <a:avLst/>
          </a:prstGeom>
          <a:ln w="12700">
            <a:miter lim="400000"/>
          </a:ln>
        </p:spPr>
      </p:pic>
      <p:sp>
        <p:nvSpPr>
          <p:cNvPr id="280" name="Title 1"/>
          <p:cNvSpPr txBox="1"/>
          <p:nvPr/>
        </p:nvSpPr>
        <p:spPr>
          <a:xfrm>
            <a:off x="863198" y="761887"/>
            <a:ext cx="10977110" cy="72571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914400">
              <a:lnSpc>
                <a:spcPct val="85000"/>
              </a:lnSpc>
              <a:defRPr sz="4800" spc="-100">
                <a:solidFill>
                  <a:srgbClr val="404040"/>
                </a:solidFill>
                <a:latin typeface="+mj-lt"/>
                <a:ea typeface="+mj-ea"/>
                <a:cs typeface="+mj-cs"/>
                <a:sym typeface="Calibri"/>
              </a:defRPr>
            </a:pPr>
            <a:r>
              <a:rPr dirty="0"/>
              <a:t>Z </a:t>
            </a:r>
            <a:r>
              <a:rPr lang="hu-HU" dirty="0"/>
              <a:t>generáció </a:t>
            </a:r>
            <a:r>
              <a:rPr sz="3600" spc="-75" dirty="0"/>
              <a:t>(</a:t>
            </a:r>
            <a:r>
              <a:rPr lang="hu-HU" sz="3600" spc="-75" dirty="0" err="1"/>
              <a:t>Post-Milleniumi</a:t>
            </a:r>
            <a:r>
              <a:rPr lang="hu-HU" sz="3600" spc="-75" dirty="0"/>
              <a:t> generáció</a:t>
            </a:r>
            <a:r>
              <a:rPr sz="3600" spc="-75" dirty="0"/>
              <a:t>, </a:t>
            </a:r>
            <a:r>
              <a:rPr sz="3600" spc="-75" dirty="0" err="1"/>
              <a:t>iG</a:t>
            </a:r>
            <a:r>
              <a:rPr lang="hu-HU" sz="3600" spc="-75" dirty="0" err="1"/>
              <a:t>eneráció</a:t>
            </a:r>
            <a:r>
              <a:rPr sz="3600" spc="-75" dirty="0"/>
              <a:t>)</a:t>
            </a:r>
          </a:p>
        </p:txBody>
      </p:sp>
      <p:sp>
        <p:nvSpPr>
          <p:cNvPr id="281" name="2000 -"/>
          <p:cNvSpPr txBox="1"/>
          <p:nvPr/>
        </p:nvSpPr>
        <p:spPr>
          <a:xfrm>
            <a:off x="8652950" y="1727818"/>
            <a:ext cx="1713368" cy="8407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defTabSz="914400">
              <a:lnSpc>
                <a:spcPct val="85000"/>
              </a:lnSpc>
              <a:defRPr sz="4800" b="1" spc="-100">
                <a:solidFill>
                  <a:srgbClr val="1D6295"/>
                </a:solidFill>
                <a:latin typeface="+mj-lt"/>
                <a:ea typeface="+mj-ea"/>
                <a:cs typeface="+mj-cs"/>
                <a:sym typeface="Calibri"/>
              </a:defRPr>
            </a:lvl1pPr>
          </a:lstStyle>
          <a:p>
            <a:pPr>
              <a:defRPr>
                <a:solidFill>
                  <a:srgbClr val="404040"/>
                </a:solidFill>
              </a:defRPr>
            </a:pPr>
            <a:r>
              <a:rPr dirty="0">
                <a:solidFill>
                  <a:srgbClr val="1D6295"/>
                </a:solidFill>
              </a:rPr>
              <a:t> 2000 -</a:t>
            </a:r>
          </a:p>
        </p:txBody>
      </p:sp>
      <p:sp>
        <p:nvSpPr>
          <p:cNvPr id="282" name="http://www.ryan-jenkins.com/about/"/>
          <p:cNvSpPr txBox="1"/>
          <p:nvPr/>
        </p:nvSpPr>
        <p:spPr>
          <a:xfrm>
            <a:off x="9122308" y="5926298"/>
            <a:ext cx="2878348" cy="30777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u="sng">
                <a:solidFill>
                  <a:srgbClr val="0000FF"/>
                </a:solidFill>
                <a:uFill>
                  <a:solidFill>
                    <a:srgbClr val="0000FF"/>
                  </a:solidFill>
                </a:uFill>
                <a:hlinkClick r:id="rId5"/>
              </a:defRPr>
            </a:lvl1pPr>
          </a:lstStyle>
          <a:p>
            <a:pPr>
              <a:defRPr u="none">
                <a:solidFill>
                  <a:srgbClr val="000000"/>
                </a:solidFill>
                <a:uFillTx/>
              </a:defRPr>
            </a:pPr>
            <a:r>
              <a:rPr sz="1400" u="sng">
                <a:solidFill>
                  <a:srgbClr val="0000FF"/>
                </a:solidFill>
                <a:uFill>
                  <a:solidFill>
                    <a:srgbClr val="0000FF"/>
                  </a:solidFill>
                </a:uFill>
                <a:hlinkClick r:id="rId5"/>
              </a:rPr>
              <a:t>http://www.ryan-jenkins.com/about/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icons-842860__480.png" descr="icons-842860__480.png"/>
          <p:cNvPicPr>
            <a:picLocks noChangeAspect="1"/>
          </p:cNvPicPr>
          <p:nvPr/>
        </p:nvPicPr>
        <p:blipFill>
          <a:blip r:embed="rId3">
            <a:extLst/>
          </a:blip>
          <a:stretch>
            <a:fillRect/>
          </a:stretch>
        </p:blipFill>
        <p:spPr>
          <a:xfrm>
            <a:off x="10587061" y="746223"/>
            <a:ext cx="917788" cy="917789"/>
          </a:xfrm>
          <a:prstGeom prst="rect">
            <a:avLst/>
          </a:prstGeom>
          <a:ln w="12700">
            <a:miter lim="400000"/>
          </a:ln>
        </p:spPr>
      </p:pic>
      <p:sp>
        <p:nvSpPr>
          <p:cNvPr id="288" name="Rectangle 2"/>
          <p:cNvSpPr txBox="1"/>
          <p:nvPr/>
        </p:nvSpPr>
        <p:spPr>
          <a:xfrm>
            <a:off x="1039734" y="668090"/>
            <a:ext cx="10465115" cy="353943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8000" b="1" spc="-50">
                <a:solidFill>
                  <a:srgbClr val="1D6295"/>
                </a:solidFill>
                <a:latin typeface="+mj-lt"/>
                <a:ea typeface="+mj-ea"/>
                <a:cs typeface="+mj-cs"/>
                <a:sym typeface="Calibri"/>
              </a:defRPr>
            </a:pPr>
            <a:r>
              <a:rPr dirty="0"/>
              <a:t> 1</a:t>
            </a:r>
            <a:r>
              <a:rPr lang="hu-HU" dirty="0"/>
              <a:t>. feladat</a:t>
            </a:r>
            <a:endParaRPr dirty="0">
              <a:solidFill>
                <a:srgbClr val="262626"/>
              </a:solidFill>
            </a:endParaRPr>
          </a:p>
          <a:p>
            <a:pPr>
              <a:defRPr sz="8000" spc="-50">
                <a:solidFill>
                  <a:srgbClr val="262626"/>
                </a:solidFill>
                <a:latin typeface="+mj-lt"/>
                <a:ea typeface="+mj-ea"/>
                <a:cs typeface="+mj-cs"/>
                <a:sym typeface="Calibri"/>
              </a:defRPr>
            </a:pPr>
            <a:r>
              <a:rPr dirty="0"/>
              <a:t>----------------------------------</a:t>
            </a:r>
          </a:p>
          <a:p>
            <a:pPr>
              <a:defRPr sz="6400" spc="-40">
                <a:solidFill>
                  <a:srgbClr val="1D6295"/>
                </a:solidFill>
                <a:latin typeface="+mj-lt"/>
                <a:ea typeface="+mj-ea"/>
                <a:cs typeface="+mj-cs"/>
                <a:sym typeface="Calibri"/>
              </a:defRPr>
            </a:pPr>
            <a:r>
              <a:rPr lang="hu-HU" dirty="0"/>
              <a:t>A „Z” generáció tanulási igényei</a:t>
            </a:r>
            <a:endParaRPr dirty="0"/>
          </a:p>
        </p:txBody>
      </p:sp>
      <p:sp>
        <p:nvSpPr>
          <p:cNvPr id="2" name="TextBox 1"/>
          <p:cNvSpPr txBox="1"/>
          <p:nvPr/>
        </p:nvSpPr>
        <p:spPr>
          <a:xfrm>
            <a:off x="3503712" y="4463819"/>
            <a:ext cx="659410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kumimoji="0" lang="hu-HU" sz="1800" b="0" i="0" u="none" strike="noStrike" cap="none" spc="0" normalizeH="0" baseline="0" dirty="0">
                <a:ln>
                  <a:noFill/>
                </a:ln>
                <a:solidFill>
                  <a:srgbClr val="000000"/>
                </a:solidFill>
                <a:effectLst/>
                <a:uFillTx/>
                <a:latin typeface="+mn-lt"/>
                <a:ea typeface="+mn-ea"/>
                <a:cs typeface="+mn-cs"/>
                <a:sym typeface="Helvetica"/>
              </a:rPr>
              <a:t>Magyarországi</a:t>
            </a:r>
            <a:r>
              <a:rPr kumimoji="0" lang="hu-HU" sz="1800" b="0" i="0" u="none" strike="noStrike" cap="none" spc="0" normalizeH="0" dirty="0">
                <a:ln>
                  <a:noFill/>
                </a:ln>
                <a:solidFill>
                  <a:srgbClr val="000000"/>
                </a:solidFill>
                <a:effectLst/>
                <a:uFillTx/>
                <a:latin typeface="+mn-lt"/>
                <a:ea typeface="+mn-ea"/>
                <a:cs typeface="+mn-cs"/>
                <a:sym typeface="Helvetica"/>
              </a:rPr>
              <a:t> források: </a:t>
            </a:r>
            <a:r>
              <a:rPr lang="en-US" dirty="0">
                <a:hlinkClick r:id="rId4"/>
              </a:rPr>
              <a:t>http://www.zgeneracio.hu/tanulmanyok</a:t>
            </a:r>
            <a:r>
              <a:rPr lang="en-US" dirty="0"/>
              <a:t> </a:t>
            </a:r>
            <a:endParaRPr kumimoji="0" lang="hu-HU" sz="1800" b="0" i="0" u="none" strike="noStrike" cap="none" spc="0" normalizeH="0" baseline="0" dirty="0">
              <a:ln>
                <a:noFill/>
              </a:ln>
              <a:solidFill>
                <a:srgbClr val="000000"/>
              </a:solidFill>
              <a:effectLst/>
              <a:uFillTx/>
              <a:latin typeface="+mn-lt"/>
              <a:ea typeface="+mn-ea"/>
              <a:cs typeface="+mn-cs"/>
              <a:sym typeface="Helvetica"/>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Guide to solve Exercise 1"/>
          <p:cNvSpPr txBox="1">
            <a:spLocks noGrp="1"/>
          </p:cNvSpPr>
          <p:nvPr>
            <p:ph type="title"/>
          </p:nvPr>
        </p:nvSpPr>
        <p:spPr>
          <a:prstGeom prst="rect">
            <a:avLst/>
          </a:prstGeom>
        </p:spPr>
        <p:txBody>
          <a:bodyPr/>
          <a:lstStyle/>
          <a:p>
            <a:r>
              <a:rPr lang="hu-HU" dirty="0"/>
              <a:t>Útmutató az 1. feladat megoldásához</a:t>
            </a:r>
            <a:endParaRPr dirty="0"/>
          </a:p>
        </p:txBody>
      </p:sp>
      <p:sp>
        <p:nvSpPr>
          <p:cNvPr id="295" name="1. Visit the website of “Adobe Education Creativity Study” about the results of the survey involving 2,500+ Gen Z students aged 11-17, and 1,000+ Gen Z teachers to investigate how they feel about learning, creativity and the future:…"/>
          <p:cNvSpPr txBox="1">
            <a:spLocks noGrp="1"/>
          </p:cNvSpPr>
          <p:nvPr>
            <p:ph type="body" idx="1"/>
          </p:nvPr>
        </p:nvSpPr>
        <p:spPr>
          <a:prstGeom prst="rect">
            <a:avLst/>
          </a:prstGeom>
        </p:spPr>
        <p:txBody>
          <a:bodyPr>
            <a:normAutofit fontScale="55000" lnSpcReduction="20000"/>
          </a:bodyPr>
          <a:lstStyle/>
          <a:p>
            <a:pPr marL="0" indent="0" defTabSz="731520">
              <a:lnSpc>
                <a:spcPct val="100000"/>
              </a:lnSpc>
              <a:spcBef>
                <a:spcPts val="0"/>
              </a:spcBef>
              <a:buClrTx/>
              <a:buSzTx/>
              <a:buFontTx/>
              <a:buNone/>
              <a:defRPr sz="1920">
                <a:solidFill>
                  <a:srgbClr val="000000"/>
                </a:solidFill>
              </a:defRPr>
            </a:pPr>
            <a:endParaRPr dirty="0"/>
          </a:p>
          <a:p>
            <a:pPr marL="0" indent="0" defTabSz="731520">
              <a:lnSpc>
                <a:spcPct val="100000"/>
              </a:lnSpc>
              <a:spcBef>
                <a:spcPts val="0"/>
              </a:spcBef>
              <a:buClrTx/>
              <a:buSzTx/>
              <a:buFontTx/>
              <a:buNone/>
              <a:defRPr sz="1920">
                <a:solidFill>
                  <a:srgbClr val="000000"/>
                </a:solidFill>
              </a:defRPr>
            </a:pPr>
            <a:endParaRPr dirty="0"/>
          </a:p>
          <a:p>
            <a:pPr marL="0" indent="0" defTabSz="731520">
              <a:lnSpc>
                <a:spcPct val="100000"/>
              </a:lnSpc>
              <a:spcBef>
                <a:spcPts val="0"/>
              </a:spcBef>
              <a:buClrTx/>
              <a:buSzTx/>
              <a:buNone/>
              <a:defRPr sz="1920">
                <a:solidFill>
                  <a:srgbClr val="000000"/>
                </a:solidFill>
              </a:defRPr>
            </a:pPr>
            <a:r>
              <a:rPr lang="hu-HU" sz="3300" dirty="0"/>
              <a:t>Keressen az interneten a Z-generációval kapcsolatos tanulmányokat, felméréseket, kutatásokat, nézzen meg ezzel kapcsolatos előadásokat a </a:t>
            </a:r>
            <a:r>
              <a:rPr lang="hu-HU" sz="3300" dirty="0" err="1"/>
              <a:t>Youtube-on</a:t>
            </a:r>
            <a:r>
              <a:rPr lang="hu-HU" sz="3300" dirty="0"/>
              <a:t>.</a:t>
            </a:r>
          </a:p>
          <a:p>
            <a:pPr marL="0" indent="0" defTabSz="731520">
              <a:lnSpc>
                <a:spcPct val="100000"/>
              </a:lnSpc>
              <a:spcBef>
                <a:spcPts val="0"/>
              </a:spcBef>
              <a:buClrTx/>
              <a:buSzTx/>
              <a:buNone/>
              <a:defRPr sz="1920">
                <a:solidFill>
                  <a:srgbClr val="000000"/>
                </a:solidFill>
              </a:defRPr>
            </a:pPr>
            <a:endParaRPr lang="hu-HU" sz="3300" dirty="0"/>
          </a:p>
          <a:p>
            <a:pPr marL="0" indent="0" defTabSz="731520">
              <a:lnSpc>
                <a:spcPct val="100000"/>
              </a:lnSpc>
              <a:spcBef>
                <a:spcPts val="0"/>
              </a:spcBef>
              <a:buClrTx/>
              <a:buSzTx/>
              <a:buNone/>
              <a:defRPr sz="1920">
                <a:solidFill>
                  <a:srgbClr val="000000"/>
                </a:solidFill>
              </a:defRPr>
            </a:pPr>
            <a:r>
              <a:rPr lang="hu-HU" sz="3300" dirty="0"/>
              <a:t>Javaslat:</a:t>
            </a:r>
          </a:p>
          <a:p>
            <a:pPr marL="0" indent="0" defTabSz="731520">
              <a:lnSpc>
                <a:spcPct val="100000"/>
              </a:lnSpc>
              <a:spcBef>
                <a:spcPts val="0"/>
              </a:spcBef>
              <a:buClrTx/>
              <a:buSzTx/>
              <a:buNone/>
              <a:defRPr sz="1920">
                <a:solidFill>
                  <a:srgbClr val="000000"/>
                </a:solidFill>
              </a:defRPr>
            </a:pPr>
            <a:endParaRPr lang="hu-HU" sz="3300" dirty="0"/>
          </a:p>
          <a:p>
            <a:pPr marL="0" indent="0" defTabSz="731520">
              <a:lnSpc>
                <a:spcPct val="100000"/>
              </a:lnSpc>
              <a:spcBef>
                <a:spcPts val="0"/>
              </a:spcBef>
              <a:buClrTx/>
              <a:buSzTx/>
              <a:buNone/>
              <a:defRPr sz="1920">
                <a:solidFill>
                  <a:srgbClr val="000000"/>
                </a:solidFill>
              </a:defRPr>
            </a:pPr>
            <a:r>
              <a:rPr lang="hu-HU" sz="3300" dirty="0"/>
              <a:t>Magyarul: </a:t>
            </a:r>
            <a:r>
              <a:rPr lang="en-US" sz="3300" dirty="0">
                <a:hlinkClick r:id="rId3"/>
              </a:rPr>
              <a:t>http://www.zgeneracio.hu/tanulmanyok</a:t>
            </a:r>
            <a:r>
              <a:rPr lang="en-US" sz="3300" dirty="0"/>
              <a:t> </a:t>
            </a:r>
          </a:p>
          <a:p>
            <a:pPr marL="0" indent="0" defTabSz="731520">
              <a:lnSpc>
                <a:spcPct val="100000"/>
              </a:lnSpc>
              <a:spcBef>
                <a:spcPts val="0"/>
              </a:spcBef>
              <a:buClrTx/>
              <a:buSzTx/>
              <a:buNone/>
              <a:defRPr sz="1920">
                <a:solidFill>
                  <a:srgbClr val="000000"/>
                </a:solidFill>
              </a:defRPr>
            </a:pPr>
            <a:r>
              <a:rPr lang="en-US" sz="3300" dirty="0" err="1"/>
              <a:t>Youtube</a:t>
            </a:r>
            <a:r>
              <a:rPr lang="en-US" sz="3300" dirty="0"/>
              <a:t>: </a:t>
            </a:r>
            <a:r>
              <a:rPr lang="en-US" sz="3300" dirty="0">
                <a:hlinkClick r:id="rId4"/>
              </a:rPr>
              <a:t>https://www.youtube.com/watch?v=XLolPx4lbOQ&amp;t=1364s</a:t>
            </a:r>
            <a:r>
              <a:rPr lang="en-US" sz="3300" dirty="0"/>
              <a:t> (Tari </a:t>
            </a:r>
            <a:r>
              <a:rPr lang="en-US" sz="3300" dirty="0" err="1"/>
              <a:t>Annamária</a:t>
            </a:r>
            <a:r>
              <a:rPr lang="en-US" sz="3300" dirty="0"/>
              <a:t> </a:t>
            </a:r>
            <a:r>
              <a:rPr lang="en-US" sz="3300" dirty="0" err="1"/>
              <a:t>pszichológus</a:t>
            </a:r>
            <a:r>
              <a:rPr lang="en-US" sz="3300" dirty="0"/>
              <a:t> </a:t>
            </a:r>
            <a:r>
              <a:rPr lang="en-US" sz="3300" dirty="0" err="1"/>
              <a:t>előad</a:t>
            </a:r>
            <a:r>
              <a:rPr lang="hu-HU" sz="3300" dirty="0"/>
              <a:t>á</a:t>
            </a:r>
            <a:r>
              <a:rPr lang="en-US" sz="3300" dirty="0" err="1"/>
              <a:t>sa</a:t>
            </a:r>
            <a:r>
              <a:rPr lang="en-US" sz="3300" dirty="0"/>
              <a:t>)</a:t>
            </a:r>
            <a:endParaRPr sz="3300" dirty="0"/>
          </a:p>
          <a:p>
            <a:pPr marL="0" indent="0" defTabSz="365760">
              <a:lnSpc>
                <a:spcPct val="100000"/>
              </a:lnSpc>
              <a:spcBef>
                <a:spcPts val="0"/>
              </a:spcBef>
              <a:buClrTx/>
              <a:buSzTx/>
              <a:buNone/>
              <a:defRPr sz="880" u="sng">
                <a:solidFill>
                  <a:srgbClr val="FAC117"/>
                </a:solidFill>
              </a:defRPr>
            </a:pPr>
            <a:endParaRPr sz="3300" dirty="0"/>
          </a:p>
          <a:p>
            <a:pPr marL="0" indent="0" defTabSz="365760">
              <a:lnSpc>
                <a:spcPct val="100000"/>
              </a:lnSpc>
              <a:spcBef>
                <a:spcPts val="0"/>
              </a:spcBef>
              <a:buClrTx/>
              <a:buSzTx/>
              <a:buNone/>
              <a:defRPr sz="880" u="sng">
                <a:solidFill>
                  <a:srgbClr val="FAC117"/>
                </a:solidFill>
              </a:defRPr>
            </a:pPr>
            <a:endParaRPr sz="3300" dirty="0"/>
          </a:p>
          <a:p>
            <a:pPr marL="0" indent="0" defTabSz="731520">
              <a:lnSpc>
                <a:spcPct val="100000"/>
              </a:lnSpc>
              <a:spcBef>
                <a:spcPts val="0"/>
              </a:spcBef>
              <a:buClrTx/>
              <a:buSzTx/>
              <a:buNone/>
              <a:defRPr sz="1920">
                <a:solidFill>
                  <a:srgbClr val="000000"/>
                </a:solidFill>
              </a:defRPr>
            </a:pPr>
            <a:r>
              <a:rPr lang="hu-HU" sz="3300" dirty="0"/>
              <a:t>Vesse össze a saját tapasztalatait a kutatások eredményeivel: a tanulmányokban leírt, az előadásokban hallott jellemzések igazak a saját tanulói esetében?</a:t>
            </a:r>
          </a:p>
          <a:p>
            <a:pPr marL="0" indent="0" defTabSz="731520">
              <a:lnSpc>
                <a:spcPct val="100000"/>
              </a:lnSpc>
              <a:spcBef>
                <a:spcPts val="0"/>
              </a:spcBef>
              <a:buClrTx/>
              <a:buSzTx/>
              <a:buNone/>
              <a:defRPr sz="1920">
                <a:solidFill>
                  <a:srgbClr val="000000"/>
                </a:solidFill>
              </a:defRPr>
            </a:pPr>
            <a:endParaRPr sz="3300" dirty="0"/>
          </a:p>
          <a:p>
            <a:pPr marL="0" indent="0" defTabSz="731520">
              <a:lnSpc>
                <a:spcPct val="100000"/>
              </a:lnSpc>
              <a:spcBef>
                <a:spcPts val="0"/>
              </a:spcBef>
              <a:buClrTx/>
              <a:buSzTx/>
              <a:buNone/>
              <a:defRPr sz="1920">
                <a:solidFill>
                  <a:srgbClr val="000000"/>
                </a:solidFill>
              </a:defRPr>
            </a:pPr>
            <a:r>
              <a:rPr lang="hu-HU" sz="3300" dirty="0"/>
              <a:t>Melyek az erősségei, gyengeségei, lehetőségei, veszélyei az IKT-eszközök általános iskolai pedagógiai gyakorlatba való integrálásának? (A jelenlegi helyzet SWOT elemzése).</a:t>
            </a:r>
            <a:endParaRPr sz="3300" dirty="0"/>
          </a:p>
          <a:p>
            <a:pPr marL="0" indent="0" defTabSz="365760">
              <a:lnSpc>
                <a:spcPct val="100000"/>
              </a:lnSpc>
              <a:spcBef>
                <a:spcPts val="0"/>
              </a:spcBef>
              <a:buClrTx/>
              <a:buSzTx/>
              <a:buFontTx/>
              <a:buNone/>
              <a:defRPr sz="880" u="sng">
                <a:solidFill>
                  <a:srgbClr val="FAC117"/>
                </a:solidFill>
              </a:defRPr>
            </a:pPr>
            <a:endParaRPr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Repositories, learning contents"/>
          <p:cNvSpPr txBox="1">
            <a:spLocks noGrp="1"/>
          </p:cNvSpPr>
          <p:nvPr>
            <p:ph type="title"/>
          </p:nvPr>
        </p:nvSpPr>
        <p:spPr>
          <a:prstGeom prst="rect">
            <a:avLst/>
          </a:prstGeom>
        </p:spPr>
        <p:txBody>
          <a:bodyPr/>
          <a:lstStyle>
            <a:lvl1pPr>
              <a:defRPr spc="-100"/>
            </a:lvl1pPr>
          </a:lstStyle>
          <a:p>
            <a:r>
              <a:rPr lang="hu-HU" dirty="0"/>
              <a:t>Digitális taneszközök</a:t>
            </a:r>
            <a:endParaRPr dirty="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Types of OERs"/>
          <p:cNvSpPr txBox="1">
            <a:spLocks noGrp="1"/>
          </p:cNvSpPr>
          <p:nvPr>
            <p:ph type="title"/>
          </p:nvPr>
        </p:nvSpPr>
        <p:spPr>
          <a:prstGeom prst="rect">
            <a:avLst/>
          </a:prstGeom>
        </p:spPr>
        <p:txBody>
          <a:bodyPr/>
          <a:lstStyle>
            <a:lvl1pPr>
              <a:defRPr spc="-100"/>
            </a:lvl1pPr>
          </a:lstStyle>
          <a:p>
            <a:r>
              <a:rPr lang="hu-HU" dirty="0"/>
              <a:t>Az oktatási IKT eszközök kategóriái</a:t>
            </a:r>
            <a:endParaRPr dirty="0"/>
          </a:p>
        </p:txBody>
      </p:sp>
      <p:pic>
        <p:nvPicPr>
          <p:cNvPr id="300" name="icons-842846__480.png" descr="icons-842846__480.png"/>
          <p:cNvPicPr>
            <a:picLocks noChangeAspect="1"/>
          </p:cNvPicPr>
          <p:nvPr/>
        </p:nvPicPr>
        <p:blipFill>
          <a:blip r:embed="rId3">
            <a:extLst/>
          </a:blip>
          <a:stretch>
            <a:fillRect/>
          </a:stretch>
        </p:blipFill>
        <p:spPr>
          <a:xfrm>
            <a:off x="10080260" y="354368"/>
            <a:ext cx="1275589" cy="1275590"/>
          </a:xfrm>
          <a:prstGeom prst="rect">
            <a:avLst/>
          </a:prstGeom>
          <a:ln w="12700">
            <a:miter lim="400000"/>
          </a:ln>
        </p:spPr>
      </p:pic>
      <p:sp>
        <p:nvSpPr>
          <p:cNvPr id="301" name="Rectangle 4"/>
          <p:cNvSpPr txBox="1"/>
          <p:nvPr/>
        </p:nvSpPr>
        <p:spPr>
          <a:xfrm>
            <a:off x="906523" y="2217740"/>
            <a:ext cx="9436364" cy="280076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914400" indent="-914400">
              <a:buSzPct val="100000"/>
              <a:buFont typeface="Arial"/>
              <a:buAutoNum type="arabicPeriod"/>
              <a:defRPr sz="4400">
                <a:latin typeface="+mj-lt"/>
                <a:ea typeface="+mj-ea"/>
                <a:cs typeface="+mj-cs"/>
                <a:sym typeface="Calibri"/>
              </a:defRPr>
            </a:pPr>
            <a:r>
              <a:rPr lang="hu-HU" dirty="0"/>
              <a:t>Digitális tananyag tartalom</a:t>
            </a:r>
            <a:endParaRPr sz="3200" dirty="0"/>
          </a:p>
          <a:p>
            <a:pPr marL="914400" indent="-914400">
              <a:buSzPct val="100000"/>
              <a:buFont typeface="Arial"/>
              <a:buAutoNum type="arabicPeriod"/>
              <a:defRPr sz="4400">
                <a:latin typeface="+mj-lt"/>
                <a:ea typeface="+mj-ea"/>
                <a:cs typeface="+mj-cs"/>
                <a:sym typeface="Calibri"/>
              </a:defRPr>
            </a:pPr>
            <a:r>
              <a:rPr lang="hu-HU" dirty="0"/>
              <a:t>Oktató szoftverek </a:t>
            </a:r>
            <a:r>
              <a:rPr dirty="0"/>
              <a:t>(Apps)</a:t>
            </a:r>
            <a:endParaRPr sz="3200" dirty="0"/>
          </a:p>
          <a:p>
            <a:pPr marL="914400" indent="-914400">
              <a:buSzPct val="100000"/>
              <a:buFont typeface="Arial"/>
              <a:buAutoNum type="arabicPeriod"/>
              <a:defRPr sz="4400">
                <a:latin typeface="+mj-lt"/>
                <a:ea typeface="+mj-ea"/>
                <a:cs typeface="+mj-cs"/>
                <a:sym typeface="Calibri"/>
              </a:defRPr>
            </a:pPr>
            <a:r>
              <a:rPr lang="hu-HU" dirty="0"/>
              <a:t>A  közzétételt támogató eszközök (licencek, szabványok, </a:t>
            </a:r>
            <a:r>
              <a:rPr lang="hu-HU" dirty="0" err="1"/>
              <a:t>metaadatok</a:t>
            </a:r>
            <a:r>
              <a:rPr lang="hu-HU" dirty="0"/>
              <a:t>)</a:t>
            </a:r>
            <a:endParaRPr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99930DD-BAAA-451E-8E4B-0F70CD45B472}"/>
              </a:ext>
            </a:extLst>
          </p:cNvPr>
          <p:cNvPicPr>
            <a:picLocks noChangeAspect="1"/>
          </p:cNvPicPr>
          <p:nvPr/>
        </p:nvPicPr>
        <p:blipFill>
          <a:blip r:embed="rId3"/>
          <a:stretch>
            <a:fillRect/>
          </a:stretch>
        </p:blipFill>
        <p:spPr>
          <a:xfrm>
            <a:off x="911424" y="188640"/>
            <a:ext cx="10691719" cy="5845403"/>
          </a:xfrm>
          <a:prstGeom prst="rect">
            <a:avLst/>
          </a:prstGeom>
        </p:spPr>
      </p:pic>
      <p:sp>
        <p:nvSpPr>
          <p:cNvPr id="2" name="Téglalap 1">
            <a:extLst>
              <a:ext uri="{FF2B5EF4-FFF2-40B4-BE49-F238E27FC236}">
                <a16:creationId xmlns:a16="http://schemas.microsoft.com/office/drawing/2014/main" id="{CDDB2402-0855-4971-B3B1-89F854380C5B}"/>
              </a:ext>
            </a:extLst>
          </p:cNvPr>
          <p:cNvSpPr/>
          <p:nvPr/>
        </p:nvSpPr>
        <p:spPr>
          <a:xfrm>
            <a:off x="8760296" y="1053609"/>
            <a:ext cx="2304256" cy="646327"/>
          </a:xfrm>
          <a:prstGeom prst="rect">
            <a:avLst/>
          </a:prstGeom>
          <a:solidFill>
            <a:srgbClr val="EDEDE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hu-HU" sz="1800" b="0" i="0" u="none" strike="noStrike" cap="none" spc="0" normalizeH="0" baseline="0" dirty="0">
                <a:ln>
                  <a:noFill/>
                </a:ln>
                <a:solidFill>
                  <a:srgbClr val="000000"/>
                </a:solidFill>
                <a:effectLst/>
                <a:uFillTx/>
                <a:latin typeface="+mn-lt"/>
                <a:ea typeface="+mn-ea"/>
                <a:cs typeface="+mn-cs"/>
                <a:sym typeface="Helvetica"/>
              </a:rPr>
              <a:t>Közzétételt támogató eszközök</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OER"/>
          <p:cNvSpPr txBox="1">
            <a:spLocks noGrp="1"/>
          </p:cNvSpPr>
          <p:nvPr>
            <p:ph type="title"/>
          </p:nvPr>
        </p:nvSpPr>
        <p:spPr>
          <a:xfrm>
            <a:off x="645391" y="4493152"/>
            <a:ext cx="3200401" cy="1361788"/>
          </a:xfrm>
          <a:prstGeom prst="rect">
            <a:avLst/>
          </a:prstGeom>
        </p:spPr>
        <p:txBody>
          <a:bodyPr/>
          <a:lstStyle>
            <a:lvl1pPr algn="ctr">
              <a:defRPr sz="7200" spc="-100"/>
            </a:lvl1pPr>
          </a:lstStyle>
          <a:p>
            <a:r>
              <a:rPr dirty="0"/>
              <a:t>OER</a:t>
            </a:r>
          </a:p>
        </p:txBody>
      </p:sp>
      <p:pic>
        <p:nvPicPr>
          <p:cNvPr id="317" name="OEREU_key_examples.jpg" descr="OEREU_key_examples.jpg"/>
          <p:cNvPicPr>
            <a:picLocks noChangeAspect="1"/>
          </p:cNvPicPr>
          <p:nvPr/>
        </p:nvPicPr>
        <p:blipFill>
          <a:blip r:embed="rId3">
            <a:extLst/>
          </a:blip>
          <a:stretch>
            <a:fillRect/>
          </a:stretch>
        </p:blipFill>
        <p:spPr>
          <a:xfrm>
            <a:off x="4202657" y="996407"/>
            <a:ext cx="7500393" cy="4456921"/>
          </a:xfrm>
          <a:prstGeom prst="rect">
            <a:avLst/>
          </a:prstGeom>
          <a:ln w="12700">
            <a:miter lim="400000"/>
          </a:ln>
        </p:spPr>
      </p:pic>
      <p:sp>
        <p:nvSpPr>
          <p:cNvPr id="318" name="Open…"/>
          <p:cNvSpPr txBox="1"/>
          <p:nvPr/>
        </p:nvSpPr>
        <p:spPr>
          <a:xfrm>
            <a:off x="934386" y="476672"/>
            <a:ext cx="2554541" cy="4016480"/>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defTabSz="914400">
              <a:lnSpc>
                <a:spcPct val="85000"/>
              </a:lnSpc>
              <a:defRPr sz="3600" spc="-50">
                <a:solidFill>
                  <a:srgbClr val="FFFFFF"/>
                </a:solidFill>
                <a:latin typeface="+mj-lt"/>
                <a:ea typeface="+mj-ea"/>
                <a:cs typeface="+mj-cs"/>
                <a:sym typeface="Calibri"/>
              </a:defRPr>
            </a:pPr>
            <a:r>
              <a:rPr sz="4000" b="1" dirty="0"/>
              <a:t>O</a:t>
            </a:r>
            <a:r>
              <a:rPr sz="4000" dirty="0"/>
              <a:t>pen</a:t>
            </a:r>
          </a:p>
          <a:p>
            <a:pPr algn="ctr" defTabSz="914400">
              <a:lnSpc>
                <a:spcPct val="85000"/>
              </a:lnSpc>
              <a:defRPr sz="3600" spc="-50">
                <a:solidFill>
                  <a:srgbClr val="FFFFFF"/>
                </a:solidFill>
                <a:latin typeface="+mj-lt"/>
                <a:ea typeface="+mj-ea"/>
                <a:cs typeface="+mj-cs"/>
                <a:sym typeface="Calibri"/>
              </a:defRPr>
            </a:pPr>
            <a:r>
              <a:rPr sz="4000" b="1" dirty="0"/>
              <a:t>E</a:t>
            </a:r>
            <a:r>
              <a:rPr sz="4000" dirty="0"/>
              <a:t>ducational</a:t>
            </a:r>
          </a:p>
          <a:p>
            <a:pPr algn="ctr" defTabSz="914400">
              <a:lnSpc>
                <a:spcPct val="85000"/>
              </a:lnSpc>
              <a:defRPr sz="3600" spc="-50">
                <a:solidFill>
                  <a:srgbClr val="FFFFFF"/>
                </a:solidFill>
                <a:latin typeface="+mj-lt"/>
                <a:ea typeface="+mj-ea"/>
                <a:cs typeface="+mj-cs"/>
                <a:sym typeface="Calibri"/>
              </a:defRPr>
            </a:pPr>
            <a:r>
              <a:rPr sz="4000" b="1" dirty="0"/>
              <a:t>R</a:t>
            </a:r>
            <a:r>
              <a:rPr sz="4000" dirty="0"/>
              <a:t>esource</a:t>
            </a:r>
            <a:r>
              <a:rPr lang="hu-HU" sz="4000" dirty="0"/>
              <a:t> </a:t>
            </a:r>
          </a:p>
          <a:p>
            <a:pPr algn="ctr" defTabSz="914400">
              <a:lnSpc>
                <a:spcPct val="85000"/>
              </a:lnSpc>
              <a:defRPr sz="3600" spc="-50">
                <a:solidFill>
                  <a:srgbClr val="FFFFFF"/>
                </a:solidFill>
                <a:latin typeface="+mj-lt"/>
                <a:ea typeface="+mj-ea"/>
                <a:cs typeface="+mj-cs"/>
                <a:sym typeface="Calibri"/>
              </a:defRPr>
            </a:pPr>
            <a:r>
              <a:rPr lang="hu-HU" sz="3600" dirty="0">
                <a:sym typeface="Calibri"/>
              </a:rPr>
              <a:t> </a:t>
            </a:r>
          </a:p>
          <a:p>
            <a:pPr algn="ctr" defTabSz="914400">
              <a:lnSpc>
                <a:spcPct val="85000"/>
              </a:lnSpc>
              <a:defRPr sz="3600" spc="-50">
                <a:solidFill>
                  <a:srgbClr val="FFFFFF"/>
                </a:solidFill>
                <a:latin typeface="+mj-lt"/>
                <a:ea typeface="+mj-ea"/>
                <a:cs typeface="+mj-cs"/>
                <a:sym typeface="Calibri"/>
              </a:defRPr>
            </a:pPr>
            <a:r>
              <a:rPr lang="hu-HU" sz="4800" dirty="0">
                <a:sym typeface="Calibri"/>
              </a:rPr>
              <a:t>Nyílt </a:t>
            </a:r>
          </a:p>
          <a:p>
            <a:pPr algn="ctr" defTabSz="914400">
              <a:lnSpc>
                <a:spcPct val="85000"/>
              </a:lnSpc>
              <a:defRPr sz="3600" spc="-50">
                <a:solidFill>
                  <a:srgbClr val="FFFFFF"/>
                </a:solidFill>
                <a:latin typeface="+mj-lt"/>
                <a:ea typeface="+mj-ea"/>
                <a:cs typeface="+mj-cs"/>
                <a:sym typeface="Calibri"/>
              </a:defRPr>
            </a:pPr>
            <a:r>
              <a:rPr lang="hu-HU" sz="4800" dirty="0">
                <a:sym typeface="Calibri"/>
              </a:rPr>
              <a:t>Oktatási </a:t>
            </a:r>
          </a:p>
          <a:p>
            <a:pPr algn="ctr" defTabSz="914400">
              <a:lnSpc>
                <a:spcPct val="85000"/>
              </a:lnSpc>
              <a:defRPr sz="3600" spc="-50">
                <a:solidFill>
                  <a:srgbClr val="FFFFFF"/>
                </a:solidFill>
                <a:latin typeface="+mj-lt"/>
                <a:ea typeface="+mj-ea"/>
                <a:cs typeface="+mj-cs"/>
                <a:sym typeface="Calibri"/>
              </a:defRPr>
            </a:pPr>
            <a:r>
              <a:rPr lang="hu-HU" sz="4800" dirty="0">
                <a:sym typeface="Calibri"/>
              </a:rPr>
              <a:t>Tartalmak</a:t>
            </a:r>
            <a:endParaRPr sz="4800" dirty="0"/>
          </a:p>
        </p:txBody>
      </p:sp>
      <p:sp>
        <p:nvSpPr>
          <p:cNvPr id="319" name="Resource: https://www.openeducationeuropa.eu"/>
          <p:cNvSpPr txBox="1"/>
          <p:nvPr/>
        </p:nvSpPr>
        <p:spPr>
          <a:xfrm>
            <a:off x="4583832" y="5783579"/>
            <a:ext cx="3750382" cy="30777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defRPr>
                <a:latin typeface="+mj-lt"/>
                <a:ea typeface="+mj-ea"/>
                <a:cs typeface="+mj-cs"/>
                <a:sym typeface="Calibri"/>
              </a:defRPr>
            </a:pPr>
            <a:r>
              <a:rPr sz="1400"/>
              <a:t>Resource: </a:t>
            </a:r>
            <a:r>
              <a:rPr sz="1400" u="sng">
                <a:solidFill>
                  <a:srgbClr val="0000FF"/>
                </a:solidFill>
                <a:uFill>
                  <a:solidFill>
                    <a:srgbClr val="0000FF"/>
                  </a:solidFill>
                </a:uFill>
                <a:hlinkClick r:id="rId4"/>
              </a:rPr>
              <a:t>https://www.openeducationeuropa.eu</a:t>
            </a:r>
            <a:r>
              <a:rPr sz="1400"/>
              <a:t>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European initiative"/>
          <p:cNvSpPr txBox="1">
            <a:spLocks noGrp="1"/>
          </p:cNvSpPr>
          <p:nvPr>
            <p:ph type="title"/>
          </p:nvPr>
        </p:nvSpPr>
        <p:spPr>
          <a:xfrm>
            <a:off x="1147811" y="756953"/>
            <a:ext cx="10058401" cy="727831"/>
          </a:xfrm>
          <a:prstGeom prst="rect">
            <a:avLst/>
          </a:prstGeom>
        </p:spPr>
        <p:txBody>
          <a:bodyPr/>
          <a:lstStyle>
            <a:lvl1pPr defTabSz="786383">
              <a:defRPr sz="4100" spc="-99"/>
            </a:lvl1pPr>
          </a:lstStyle>
          <a:p>
            <a:r>
              <a:rPr lang="hu-HU" dirty="0" err="1"/>
              <a:t>Opening</a:t>
            </a:r>
            <a:r>
              <a:rPr lang="hu-HU" dirty="0"/>
              <a:t> </a:t>
            </a:r>
            <a:r>
              <a:rPr lang="hu-HU" dirty="0" err="1"/>
              <a:t>up</a:t>
            </a:r>
            <a:r>
              <a:rPr lang="hu-HU" dirty="0"/>
              <a:t> Education – Megnyíló oktatás</a:t>
            </a:r>
            <a:endParaRPr dirty="0"/>
          </a:p>
        </p:txBody>
      </p:sp>
      <p:sp>
        <p:nvSpPr>
          <p:cNvPr id="339" name="”Encourage formal education and training institutions to include digital content, including OERs, among the recommended educational materials for learners at all educational levels and encourage the production, including through public procurement, of high-quality educational materials whose copyrights would belong to public authorities.”"/>
          <p:cNvSpPr txBox="1"/>
          <p:nvPr/>
        </p:nvSpPr>
        <p:spPr>
          <a:xfrm>
            <a:off x="911424" y="1772816"/>
            <a:ext cx="9937104" cy="3970314"/>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defRPr sz="3600">
                <a:uFill>
                  <a:solidFill>
                    <a:srgbClr val="000000"/>
                  </a:solidFill>
                </a:uFill>
                <a:latin typeface="+mj-lt"/>
                <a:ea typeface="+mj-ea"/>
                <a:cs typeface="+mj-cs"/>
                <a:sym typeface="Calibri"/>
              </a:defRPr>
            </a:lvl1pPr>
          </a:lstStyle>
          <a:p>
            <a:r>
              <a:rPr lang="hu-HU" sz="2800" dirty="0"/>
              <a:t>Az Európai Unió által kidolgozott „Digitális Menetrend” program fontos része a</a:t>
            </a:r>
            <a:r>
              <a:rPr lang="en-US" sz="2800" dirty="0"/>
              <a:t> “</a:t>
            </a:r>
            <a:r>
              <a:rPr lang="hu-HU" sz="2800" b="1" dirty="0"/>
              <a:t>Megnyíló oktatás</a:t>
            </a:r>
            <a:r>
              <a:rPr lang="en-US" sz="2800" dirty="0"/>
              <a:t>” </a:t>
            </a:r>
            <a:r>
              <a:rPr lang="hu-HU" sz="2800" dirty="0"/>
              <a:t>kezdeményezés, amely az alábbi három területre fókuszál:</a:t>
            </a:r>
            <a:endParaRPr lang="en-US" sz="2800" dirty="0"/>
          </a:p>
          <a:p>
            <a:pPr marL="457200" indent="-457200">
              <a:buFont typeface="Arial" charset="0"/>
              <a:buChar char="•"/>
            </a:pPr>
            <a:r>
              <a:rPr lang="hu-HU" sz="2800" dirty="0"/>
              <a:t>Lehetőségek teremtése az innovációhoz a szervezetek, a tanárok és a tanulók számára;</a:t>
            </a:r>
          </a:p>
          <a:p>
            <a:pPr marL="457200" indent="-457200">
              <a:buFont typeface="Arial" charset="0"/>
              <a:buChar char="•"/>
            </a:pPr>
            <a:r>
              <a:rPr lang="hu-HU" sz="2800" dirty="0"/>
              <a:t>A nyílt oktatási tartalmak (OER) fokozott használata, biztosítva, hogy az állami finanszírozással előállított oktatási anyagok mindenkinek rendelkezésre álljanak; </a:t>
            </a:r>
          </a:p>
          <a:p>
            <a:pPr marL="457200" indent="-457200">
              <a:buFont typeface="Arial" charset="0"/>
              <a:buChar char="•"/>
            </a:pPr>
            <a:r>
              <a:rPr lang="hu-HU" sz="2800" dirty="0"/>
              <a:t>Jobb IKT infrastruktúra és kapcsolódási lehetőség az iskolákban.</a:t>
            </a:r>
          </a:p>
        </p:txBody>
      </p:sp>
      <p:sp>
        <p:nvSpPr>
          <p:cNvPr id="340" name="Opening up Education: Innovative teaching and learning for all through new Technologies and Open Educational Resources, EU Commission, 2013."/>
          <p:cNvSpPr txBox="1"/>
          <p:nvPr/>
        </p:nvSpPr>
        <p:spPr>
          <a:xfrm>
            <a:off x="493631" y="5733256"/>
            <a:ext cx="11366760" cy="5436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nSpc>
                <a:spcPts val="4200"/>
              </a:lnSpc>
              <a:defRPr sz="2400" b="1" u="sng">
                <a:solidFill>
                  <a:srgbClr val="6EAC1C"/>
                </a:solidFill>
                <a:uFill>
                  <a:solidFill>
                    <a:srgbClr val="6EAC1C"/>
                  </a:solidFill>
                </a:uFill>
                <a:latin typeface="+mj-lt"/>
                <a:ea typeface="+mj-ea"/>
                <a:cs typeface="+mj-cs"/>
                <a:sym typeface="Calibri"/>
              </a:defRPr>
            </a:pPr>
            <a:r>
              <a:rPr sz="1400" dirty="0">
                <a:solidFill>
                  <a:srgbClr val="0000FF"/>
                </a:solidFill>
                <a:uFill>
                  <a:solidFill>
                    <a:srgbClr val="0000FF"/>
                  </a:solidFill>
                </a:uFill>
                <a:hlinkClick r:id="rId3"/>
              </a:rPr>
              <a:t>Openi</a:t>
            </a:r>
            <a:r>
              <a:rPr lang="hu-HU" sz="1400" dirty="0">
                <a:solidFill>
                  <a:srgbClr val="0000FF"/>
                </a:solidFill>
                <a:uFill>
                  <a:solidFill>
                    <a:srgbClr val="0000FF"/>
                  </a:solidFill>
                </a:uFill>
                <a:hlinkClick r:id="rId3"/>
              </a:rPr>
              <a:t>n</a:t>
            </a:r>
            <a:r>
              <a:rPr sz="1400" dirty="0">
                <a:solidFill>
                  <a:srgbClr val="0000FF"/>
                </a:solidFill>
                <a:uFill>
                  <a:solidFill>
                    <a:srgbClr val="0000FF"/>
                  </a:solidFill>
                </a:uFill>
                <a:hlinkClick r:id="rId3"/>
              </a:rPr>
              <a:t>g up Education: Innovative teaching and learning for all through new Technologies and Open Educational Resources</a:t>
            </a:r>
            <a:r>
              <a:rPr sz="1400" u="none" dirty="0">
                <a:solidFill>
                  <a:srgbClr val="000000"/>
                </a:solidFill>
                <a:uFillTx/>
              </a:rPr>
              <a:t>, EU Commission, 2013.</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Definition (OECD)"/>
          <p:cNvSpPr txBox="1">
            <a:spLocks noGrp="1"/>
          </p:cNvSpPr>
          <p:nvPr>
            <p:ph type="title"/>
          </p:nvPr>
        </p:nvSpPr>
        <p:spPr>
          <a:xfrm>
            <a:off x="868680" y="30379"/>
            <a:ext cx="10058401" cy="1450760"/>
          </a:xfrm>
          <a:prstGeom prst="rect">
            <a:avLst/>
          </a:prstGeom>
        </p:spPr>
        <p:txBody>
          <a:bodyPr/>
          <a:lstStyle/>
          <a:p>
            <a:pPr>
              <a:defRPr spc="-100"/>
            </a:pPr>
            <a:r>
              <a:rPr lang="hu-HU" dirty="0"/>
              <a:t>Meghatározás </a:t>
            </a:r>
            <a:r>
              <a:rPr lang="mr-IN" dirty="0"/>
              <a:t>–</a:t>
            </a:r>
            <a:r>
              <a:rPr lang="hu-HU" dirty="0"/>
              <a:t> OECD/CERI</a:t>
            </a:r>
            <a:endParaRPr dirty="0"/>
          </a:p>
        </p:txBody>
      </p:sp>
      <p:sp>
        <p:nvSpPr>
          <p:cNvPr id="324" name="“Open educational resources are digitised materials offered freely and openly for educators, students and self-learners to use and reuse for teaching, learning and research.”"/>
          <p:cNvSpPr txBox="1"/>
          <p:nvPr/>
        </p:nvSpPr>
        <p:spPr>
          <a:xfrm>
            <a:off x="983431" y="2044877"/>
            <a:ext cx="10225137" cy="417036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3600">
                <a:latin typeface="+mj-lt"/>
                <a:ea typeface="+mj-ea"/>
                <a:cs typeface="+mj-cs"/>
                <a:sym typeface="Calibri"/>
              </a:defRPr>
            </a:pPr>
            <a:r>
              <a:rPr sz="3600" dirty="0"/>
              <a:t>“</a:t>
            </a:r>
            <a:r>
              <a:rPr lang="hu-HU" sz="3600" dirty="0"/>
              <a:t>A nyílt oktatási tartalmak szabadon és ingyenesen felajánlott digitalizált anyagok, amelyeket a pedagógusok, a hallgatók és az önállóan tanulók számára kínálnak a tanítás, a tanulás és a kutatás számára</a:t>
            </a:r>
            <a:r>
              <a:rPr sz="3600" dirty="0"/>
              <a:t>.” </a:t>
            </a:r>
          </a:p>
          <a:p>
            <a:pPr>
              <a:lnSpc>
                <a:spcPts val="4200"/>
              </a:lnSpc>
              <a:defRPr sz="3200" b="1">
                <a:solidFill>
                  <a:srgbClr val="6EAC1C"/>
                </a:solidFill>
                <a:uFill>
                  <a:solidFill>
                    <a:srgbClr val="6EAC1C"/>
                  </a:solidFill>
                </a:uFill>
                <a:latin typeface="+mj-lt"/>
                <a:ea typeface="+mj-ea"/>
                <a:cs typeface="+mj-cs"/>
                <a:sym typeface="Calibri"/>
              </a:defRPr>
            </a:pPr>
            <a:r>
              <a:rPr sz="3600" u="sng" dirty="0">
                <a:solidFill>
                  <a:srgbClr val="0000FF"/>
                </a:solidFill>
                <a:uFill>
                  <a:solidFill>
                    <a:srgbClr val="0000FF"/>
                  </a:solidFill>
                </a:uFill>
                <a:hlinkClick r:id="rId3"/>
              </a:rPr>
              <a:t>Centre for Educational Research and Innovation</a:t>
            </a:r>
            <a:endParaRPr sz="3600" dirty="0">
              <a:solidFill>
                <a:srgbClr val="FFFFFF"/>
              </a:solidFill>
            </a:endParaRPr>
          </a:p>
          <a:p>
            <a:pPr>
              <a:defRPr sz="3200" u="sng">
                <a:solidFill>
                  <a:srgbClr val="6EAC1C"/>
                </a:solidFill>
                <a:uFill>
                  <a:solidFill>
                    <a:srgbClr val="6EAC1C"/>
                  </a:solidFill>
                </a:uFill>
                <a:latin typeface="+mj-lt"/>
                <a:ea typeface="+mj-ea"/>
                <a:cs typeface="+mj-cs"/>
                <a:sym typeface="Calibri"/>
              </a:defRPr>
            </a:pPr>
            <a:r>
              <a:rPr sz="1400" dirty="0">
                <a:solidFill>
                  <a:srgbClr val="0000FF"/>
                </a:solidFill>
                <a:uFill>
                  <a:solidFill>
                    <a:srgbClr val="0000FF"/>
                  </a:solidFill>
                </a:uFill>
                <a:hlinkClick r:id="rId3"/>
              </a:rPr>
              <a:t>http://www.oecd.org/edu/ceri/</a:t>
            </a:r>
            <a:r>
              <a:rPr sz="1400" u="none" dirty="0">
                <a:solidFill>
                  <a:srgbClr val="FFFFFF"/>
                </a:solidFill>
                <a:uFillTx/>
              </a:rPr>
              <a:t> </a:t>
            </a:r>
            <a:endParaRPr sz="1400" dirty="0">
              <a:solidFill>
                <a:srgbClr val="FFFFFF"/>
              </a:solidFill>
            </a:endParaRPr>
          </a:p>
          <a:p>
            <a:pPr algn="just">
              <a:defRPr sz="3600">
                <a:latin typeface="+mj-lt"/>
                <a:ea typeface="+mj-ea"/>
                <a:cs typeface="+mj-cs"/>
                <a:sym typeface="Calibri"/>
              </a:defRPr>
            </a:pPr>
            <a:endParaRPr dirty="0">
              <a:solidFill>
                <a:srgbClr val="FFFFFF"/>
              </a:solidFill>
            </a:endParaRPr>
          </a:p>
        </p:txBody>
      </p:sp>
      <p:sp>
        <p:nvSpPr>
          <p:cNvPr id="325" name="The end-user  should be able not only to use or read the resource but also to adapt it, build upon it and thereby reuse it,  given that the original creator is attributed for her work. (OECD/CERI)…"/>
          <p:cNvSpPr/>
          <p:nvPr/>
        </p:nvSpPr>
        <p:spPr>
          <a:xfrm>
            <a:off x="868680" y="7560234"/>
            <a:ext cx="11084026" cy="2310766"/>
          </a:xfrm>
          <a:prstGeom prst="rect">
            <a:avLst/>
          </a:prstGeom>
          <a:solidFill>
            <a:schemeClr val="accent2"/>
          </a:solidFill>
          <a:ln w="15875">
            <a:solidFill>
              <a:srgbClr val="1C6090"/>
            </a:solidFill>
          </a:ln>
          <a:effectLst>
            <a:outerShdw blurRad="38100" dist="25400" dir="2700000" rotWithShape="0">
              <a:srgbClr val="000000">
                <a:alpha val="60000"/>
              </a:srgbClr>
            </a:outerShdw>
          </a:effectLst>
        </p:spPr>
        <p:txBody>
          <a:bodyPr lIns="45718" tIns="45718" rIns="45718" bIns="45718" anchor="ctr"/>
          <a:lstStyle/>
          <a:p>
            <a:pPr>
              <a:defRPr sz="3200">
                <a:solidFill>
                  <a:srgbClr val="FFFFFF"/>
                </a:solidFill>
                <a:latin typeface="+mj-lt"/>
                <a:ea typeface="+mj-ea"/>
                <a:cs typeface="+mj-cs"/>
                <a:sym typeface="Calibri"/>
              </a:defRPr>
            </a:pPr>
            <a:endParaRPr/>
          </a:p>
        </p:txBody>
      </p:sp>
      <p:pic>
        <p:nvPicPr>
          <p:cNvPr id="326" name="icons-842846__480.png" descr="icons-842846__480.png"/>
          <p:cNvPicPr>
            <a:picLocks noChangeAspect="1"/>
          </p:cNvPicPr>
          <p:nvPr/>
        </p:nvPicPr>
        <p:blipFill>
          <a:blip r:embed="rId4">
            <a:extLst/>
          </a:blip>
          <a:stretch>
            <a:fillRect/>
          </a:stretch>
        </p:blipFill>
        <p:spPr>
          <a:xfrm>
            <a:off x="10363199" y="205550"/>
            <a:ext cx="1275589" cy="1275588"/>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le 1"/>
          <p:cNvSpPr txBox="1">
            <a:spLocks noGrp="1"/>
          </p:cNvSpPr>
          <p:nvPr>
            <p:ph type="title"/>
          </p:nvPr>
        </p:nvSpPr>
        <p:spPr>
          <a:xfrm>
            <a:off x="1097279" y="188640"/>
            <a:ext cx="10485120" cy="1450757"/>
          </a:xfrm>
          <a:prstGeom prst="rect">
            <a:avLst/>
          </a:prstGeom>
        </p:spPr>
        <p:txBody>
          <a:bodyPr/>
          <a:lstStyle>
            <a:lvl1pPr>
              <a:defRPr spc="-100"/>
            </a:lvl1pPr>
          </a:lstStyle>
          <a:p>
            <a:r>
              <a:rPr lang="hu-HU" dirty="0"/>
              <a:t>Tanulási célok</a:t>
            </a:r>
            <a:r>
              <a:rPr dirty="0"/>
              <a:t>– </a:t>
            </a:r>
            <a:r>
              <a:rPr lang="hu-HU" dirty="0"/>
              <a:t>Teljesítmény kritériumok</a:t>
            </a:r>
            <a:endParaRPr dirty="0"/>
          </a:p>
        </p:txBody>
      </p:sp>
      <p:sp>
        <p:nvSpPr>
          <p:cNvPr id="188" name="Szövegdoboz 2"/>
          <p:cNvSpPr txBox="1"/>
          <p:nvPr/>
        </p:nvSpPr>
        <p:spPr>
          <a:xfrm>
            <a:off x="956759" y="1890255"/>
            <a:ext cx="10026319" cy="261609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buSzPct val="100000"/>
              <a:defRPr sz="3200">
                <a:latin typeface="+mj-lt"/>
                <a:ea typeface="+mj-ea"/>
                <a:cs typeface="+mj-cs"/>
                <a:sym typeface="Calibri"/>
              </a:defRPr>
            </a:pPr>
            <a:r>
              <a:rPr sz="2400" dirty="0">
                <a:latin typeface="+mj-lt"/>
              </a:rPr>
              <a:t>PC1</a:t>
            </a:r>
            <a:r>
              <a:rPr lang="hu-HU" sz="2400" dirty="0">
                <a:latin typeface="+mj-lt"/>
              </a:rPr>
              <a:t>:</a:t>
            </a:r>
            <a:r>
              <a:rPr sz="2400" dirty="0">
                <a:latin typeface="+mj-lt"/>
              </a:rPr>
              <a:t> </a:t>
            </a:r>
            <a:r>
              <a:rPr lang="hu-HU" sz="2400" dirty="0">
                <a:latin typeface="+mj-lt"/>
              </a:rPr>
              <a:t>A pedagógus képes felsorolni és be tudja mutatni az oktatási IKT eszközök főbb kategóriáit, és meg tudja ítélni az egyes eszközökben rejlő pedagógiai lehetőségeket.</a:t>
            </a:r>
            <a:endParaRPr sz="2400" dirty="0">
              <a:latin typeface="+mj-lt"/>
            </a:endParaRPr>
          </a:p>
          <a:p>
            <a:pPr>
              <a:spcBef>
                <a:spcPts val="2400"/>
              </a:spcBef>
              <a:buSzPct val="100000"/>
              <a:defRPr sz="2800"/>
            </a:pPr>
            <a:r>
              <a:rPr sz="2400" dirty="0">
                <a:latin typeface="+mj-lt"/>
              </a:rPr>
              <a:t>PC2</a:t>
            </a:r>
            <a:r>
              <a:rPr lang="hu-HU" sz="2400" dirty="0">
                <a:latin typeface="+mj-lt"/>
              </a:rPr>
              <a:t>:</a:t>
            </a:r>
            <a:r>
              <a:rPr sz="2400" dirty="0">
                <a:latin typeface="+mj-lt"/>
              </a:rPr>
              <a:t> </a:t>
            </a:r>
            <a:r>
              <a:rPr lang="hu-HU" sz="2400" dirty="0">
                <a:latin typeface="+mj-lt"/>
              </a:rPr>
              <a:t>A pedagógus képes  ingyenes IKT eszközöket, nyílt digitális oktatási tartalmakat keresni az innovatív pedagógiai módszerek (például a projektalapú tanulás) támogatására.</a:t>
            </a:r>
          </a:p>
        </p:txBody>
      </p:sp>
      <p:pic>
        <p:nvPicPr>
          <p:cNvPr id="189" name="Kép 3" descr="Kép 3"/>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quot;If you have an apple and I have an apple and we exchange apples then you and I will still each have one apple. But if you have an idea and I have an idea and we exchange these ideas, then each of us will have two ideas.&quot;"/>
          <p:cNvSpPr txBox="1"/>
          <p:nvPr/>
        </p:nvSpPr>
        <p:spPr>
          <a:xfrm>
            <a:off x="619291" y="1427480"/>
            <a:ext cx="6696673" cy="397031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3600">
                <a:latin typeface="+mj-lt"/>
                <a:ea typeface="+mj-ea"/>
                <a:cs typeface="+mj-cs"/>
                <a:sym typeface="Calibri"/>
              </a:defRPr>
            </a:pPr>
            <a:r>
              <a:rPr dirty="0"/>
              <a:t>"</a:t>
            </a:r>
            <a:r>
              <a:rPr lang="hu-HU" sz="3600" dirty="0">
                <a:sym typeface="Calibri"/>
              </a:rPr>
              <a:t>Ha neked van egy almád és nekem is van egy almám, és elcseréljük őket, mindkettőnknek egy-egy almája marad. </a:t>
            </a:r>
            <a:r>
              <a:rPr lang="hu-HU" sz="3600" b="1" dirty="0">
                <a:sym typeface="Calibri"/>
              </a:rPr>
              <a:t>De ha neked van egy ötleted és nekem is van egy ötletem, és elcseréljük őket, mindkettőnknek két ötlete lesz</a:t>
            </a:r>
            <a:r>
              <a:rPr b="1" dirty="0"/>
              <a:t>.</a:t>
            </a:r>
            <a:r>
              <a:rPr dirty="0"/>
              <a:t>"</a:t>
            </a:r>
          </a:p>
        </p:txBody>
      </p:sp>
      <p:pic>
        <p:nvPicPr>
          <p:cNvPr id="308" name="two-ideas-confrontation-29530172.jpg" descr="two-ideas-confrontation-29530172.jpg"/>
          <p:cNvPicPr>
            <a:picLocks noChangeAspect="1"/>
          </p:cNvPicPr>
          <p:nvPr/>
        </p:nvPicPr>
        <p:blipFill>
          <a:blip r:embed="rId3">
            <a:extLst/>
          </a:blip>
          <a:srcRect l="459" r="458" b="10888"/>
          <a:stretch>
            <a:fillRect/>
          </a:stretch>
        </p:blipFill>
        <p:spPr>
          <a:xfrm>
            <a:off x="7176120" y="1944969"/>
            <a:ext cx="4856573" cy="3215432"/>
          </a:xfrm>
          <a:prstGeom prst="rect">
            <a:avLst/>
          </a:prstGeom>
          <a:ln w="12700">
            <a:miter lim="400000"/>
          </a:ln>
        </p:spPr>
      </p:pic>
      <p:sp>
        <p:nvSpPr>
          <p:cNvPr id="309" name="(George Bernard Shaw)"/>
          <p:cNvSpPr txBox="1"/>
          <p:nvPr/>
        </p:nvSpPr>
        <p:spPr>
          <a:xfrm>
            <a:off x="-557977" y="5513833"/>
            <a:ext cx="5230417" cy="459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indent="1080135">
              <a:spcBef>
                <a:spcPts val="1100"/>
              </a:spcBef>
              <a:defRPr sz="2400">
                <a:latin typeface="+mj-lt"/>
                <a:ea typeface="+mj-ea"/>
                <a:cs typeface="+mj-cs"/>
                <a:sym typeface="Calibri"/>
              </a:defRPr>
            </a:lvl1pPr>
          </a:lstStyle>
          <a:p>
            <a:r>
              <a:t>(George Bernard Shaw)</a:t>
            </a:r>
          </a:p>
        </p:txBody>
      </p:sp>
      <p:sp>
        <p:nvSpPr>
          <p:cNvPr id="310" name="Idea of “Openness”"/>
          <p:cNvSpPr txBox="1">
            <a:spLocks noGrp="1"/>
          </p:cNvSpPr>
          <p:nvPr>
            <p:ph type="title" idx="4294967295"/>
          </p:nvPr>
        </p:nvSpPr>
        <p:spPr>
          <a:xfrm>
            <a:off x="695400" y="304800"/>
            <a:ext cx="9788450" cy="1039813"/>
          </a:xfrm>
          <a:prstGeom prst="rect">
            <a:avLst/>
          </a:prstGeom>
        </p:spPr>
        <p:txBody>
          <a:bodyPr lIns="45718" tIns="45718" rIns="45718" bIns="45718"/>
          <a:lstStyle>
            <a:lvl1pPr>
              <a:defRPr spc="-100"/>
            </a:lvl1pPr>
          </a:lstStyle>
          <a:p>
            <a:r>
              <a:rPr lang="hu-HU" dirty="0"/>
              <a:t>Nyílt filozófia</a:t>
            </a:r>
            <a:endParaRPr dirty="0"/>
          </a:p>
        </p:txBody>
      </p:sp>
      <p:pic>
        <p:nvPicPr>
          <p:cNvPr id="311" name="icons-842846__480.png" descr="icons-842846__480.png"/>
          <p:cNvPicPr>
            <a:picLocks noChangeAspect="1"/>
          </p:cNvPicPr>
          <p:nvPr/>
        </p:nvPicPr>
        <p:blipFill>
          <a:blip r:embed="rId4">
            <a:extLst/>
          </a:blip>
          <a:stretch>
            <a:fillRect/>
          </a:stretch>
        </p:blipFill>
        <p:spPr>
          <a:xfrm>
            <a:off x="10477120" y="415313"/>
            <a:ext cx="1275588" cy="127559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Course to learn about OER"/>
          <p:cNvSpPr txBox="1">
            <a:spLocks noGrp="1"/>
          </p:cNvSpPr>
          <p:nvPr>
            <p:ph type="title"/>
          </p:nvPr>
        </p:nvSpPr>
        <p:spPr>
          <a:xfrm>
            <a:off x="6312024" y="6021288"/>
            <a:ext cx="3816424" cy="557810"/>
          </a:xfrm>
          <a:prstGeom prst="rect">
            <a:avLst/>
          </a:prstGeom>
        </p:spPr>
        <p:txBody>
          <a:bodyPr>
            <a:normAutofit/>
          </a:bodyPr>
          <a:lstStyle>
            <a:lvl1pPr>
              <a:defRPr u="sng" spc="-100">
                <a:solidFill>
                  <a:srgbClr val="0000FF"/>
                </a:solidFill>
                <a:uFill>
                  <a:solidFill>
                    <a:srgbClr val="0000FF"/>
                  </a:solidFill>
                </a:uFill>
                <a:hlinkClick r:id="rId3"/>
              </a:defRPr>
            </a:lvl1pPr>
          </a:lstStyle>
          <a:p>
            <a:pPr>
              <a:defRPr>
                <a:solidFill>
                  <a:srgbClr val="6EAC1C"/>
                </a:solidFill>
                <a:uFill>
                  <a:solidFill>
                    <a:srgbClr val="6EAC1C"/>
                  </a:solidFill>
                </a:uFill>
              </a:defRPr>
            </a:pPr>
            <a:r>
              <a:rPr lang="hu-HU" sz="2800" dirty="0">
                <a:solidFill>
                  <a:srgbClr val="0000FF"/>
                </a:solidFill>
                <a:uFill>
                  <a:solidFill>
                    <a:srgbClr val="0000FF"/>
                  </a:solidFill>
                </a:uFill>
                <a:hlinkClick r:id="rId3"/>
              </a:rPr>
              <a:t>12 hetes kurzus angolul</a:t>
            </a:r>
            <a:endParaRPr sz="2800" dirty="0">
              <a:solidFill>
                <a:srgbClr val="0000FF"/>
              </a:solidFill>
              <a:uFill>
                <a:solidFill>
                  <a:srgbClr val="0000FF"/>
                </a:solidFill>
              </a:uFill>
              <a:hlinkClick r:id="rId3"/>
            </a:endParaRPr>
          </a:p>
        </p:txBody>
      </p:sp>
      <p:sp>
        <p:nvSpPr>
          <p:cNvPr id="331" name="Body"/>
          <p:cNvSpPr txBox="1">
            <a:spLocks noGrp="1"/>
          </p:cNvSpPr>
          <p:nvPr>
            <p:ph type="body" idx="1"/>
          </p:nvPr>
        </p:nvSpPr>
        <p:spPr>
          <a:prstGeom prst="rect">
            <a:avLst/>
          </a:prstGeom>
        </p:spPr>
        <p:txBody>
          <a:bodyPr/>
          <a:lstStyle/>
          <a:p>
            <a:endParaRPr/>
          </a:p>
        </p:txBody>
      </p:sp>
      <p:sp>
        <p:nvSpPr>
          <p:cNvPr id="332" name="Text Placeholder 3"/>
          <p:cNvSpPr>
            <a:spLocks noGrp="1"/>
          </p:cNvSpPr>
          <p:nvPr>
            <p:ph type="body" sz="quarter" idx="13"/>
          </p:nvPr>
        </p:nvSpPr>
        <p:spPr>
          <a:xfrm>
            <a:off x="425211" y="1739438"/>
            <a:ext cx="3200401" cy="3379124"/>
          </a:xfrm>
          <a:prstGeom prst="rect">
            <a:avLst/>
          </a:prstGeom>
          <a:extLst>
            <a:ext uri="{C572A759-6A51-4108-AA02-DFA0A04FC94B}">
              <ma14:wrappingTextBoxFlag xmlns="" xmlns:ma14="http://schemas.microsoft.com/office/mac/drawingml/2011/main" val="1"/>
            </a:ext>
          </a:extLst>
        </p:spPr>
        <p:txBody>
          <a:bodyPr>
            <a:normAutofit/>
          </a:bodyPr>
          <a:lstStyle/>
          <a:p>
            <a:pPr marL="0" indent="0">
              <a:buSzTx/>
              <a:buNone/>
              <a:defRPr sz="3600">
                <a:solidFill>
                  <a:srgbClr val="FFFFFF"/>
                </a:solidFill>
              </a:defRPr>
            </a:pPr>
            <a:r>
              <a:rPr lang="hu-HU" dirty="0"/>
              <a:t>Fejlesztési modell a nyílt oktatási tartalmakhoz</a:t>
            </a:r>
            <a:endParaRPr lang="en-US" dirty="0"/>
          </a:p>
          <a:p>
            <a:pPr marL="0" indent="0">
              <a:buSzTx/>
              <a:buNone/>
              <a:defRPr sz="3600">
                <a:solidFill>
                  <a:srgbClr val="FFFFFF"/>
                </a:solidFill>
              </a:defRPr>
            </a:pPr>
            <a:endParaRPr dirty="0"/>
          </a:p>
        </p:txBody>
      </p:sp>
      <p:pic>
        <p:nvPicPr>
          <p:cNvPr id="333" name="catedral_bazar_OER_wikispace.jpg" descr="catedral_bazar_OER_wikispace.jpg"/>
          <p:cNvPicPr>
            <a:picLocks noChangeAspect="1"/>
          </p:cNvPicPr>
          <p:nvPr/>
        </p:nvPicPr>
        <p:blipFill>
          <a:blip r:embed="rId4">
            <a:extLst/>
          </a:blip>
          <a:stretch>
            <a:fillRect/>
          </a:stretch>
        </p:blipFill>
        <p:spPr>
          <a:xfrm>
            <a:off x="4165298" y="86132"/>
            <a:ext cx="7762845" cy="5822136"/>
          </a:xfrm>
          <a:prstGeom prst="rect">
            <a:avLst/>
          </a:prstGeom>
          <a:ln w="12700">
            <a:miter lim="400000"/>
          </a:ln>
        </p:spPr>
      </p:pic>
      <p:pic>
        <p:nvPicPr>
          <p:cNvPr id="334" name="icons-842846__480.png" descr="icons-842846__480.png"/>
          <p:cNvPicPr>
            <a:picLocks noChangeAspect="1"/>
          </p:cNvPicPr>
          <p:nvPr/>
        </p:nvPicPr>
        <p:blipFill>
          <a:blip r:embed="rId5">
            <a:extLst/>
          </a:blip>
          <a:stretch>
            <a:fillRect/>
          </a:stretch>
        </p:blipFill>
        <p:spPr>
          <a:xfrm>
            <a:off x="1148913" y="5139020"/>
            <a:ext cx="1275587" cy="1275588"/>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Közzétételt támogató eszközök, szabványok</a:t>
            </a:r>
          </a:p>
        </p:txBody>
      </p:sp>
      <p:sp>
        <p:nvSpPr>
          <p:cNvPr id="3" name="Text Placeholder 2"/>
          <p:cNvSpPr>
            <a:spLocks noGrp="1"/>
          </p:cNvSpPr>
          <p:nvPr>
            <p:ph type="body" idx="1"/>
          </p:nvPr>
        </p:nvSpPr>
        <p:spPr/>
        <p:txBody>
          <a:bodyPr/>
          <a:lstStyle/>
          <a:p>
            <a:r>
              <a:rPr lang="hu-HU" sz="2800" dirty="0"/>
              <a:t>A közzétételt támogató eszközök három kategóriába </a:t>
            </a:r>
            <a:r>
              <a:rPr lang="hu-HU" sz="2800" dirty="0" err="1"/>
              <a:t>sorolhatóak</a:t>
            </a:r>
            <a:r>
              <a:rPr lang="hu-HU" sz="2800" dirty="0"/>
              <a:t>:</a:t>
            </a:r>
          </a:p>
          <a:p>
            <a:endParaRPr lang="hu-HU" sz="2800" dirty="0"/>
          </a:p>
          <a:p>
            <a:r>
              <a:rPr lang="hu-HU" sz="2800" dirty="0"/>
              <a:t>- szerzői jogok kezelését támogató eszközök</a:t>
            </a:r>
          </a:p>
          <a:p>
            <a:r>
              <a:rPr lang="hu-HU" sz="2800" dirty="0"/>
              <a:t>- a tananyagok visszakereshetőségét támogató, leíró adatok (</a:t>
            </a:r>
            <a:r>
              <a:rPr lang="hu-HU" sz="2800" dirty="0" err="1"/>
              <a:t>metaadatok</a:t>
            </a:r>
            <a:r>
              <a:rPr lang="hu-HU" sz="2800" dirty="0"/>
              <a:t>) szabványai</a:t>
            </a:r>
          </a:p>
          <a:p>
            <a:r>
              <a:rPr lang="hu-HU" sz="2800" dirty="0"/>
              <a:t>- a tananyagok megjelenítését támogató szabványok (SCORM, IMS)</a:t>
            </a:r>
          </a:p>
          <a:p>
            <a:endParaRPr lang="hu-HU" sz="2800" dirty="0"/>
          </a:p>
          <a:p>
            <a:endParaRPr lang="hu-HU" dirty="0"/>
          </a:p>
        </p:txBody>
      </p:sp>
    </p:spTree>
    <p:extLst>
      <p:ext uri="{BB962C8B-B14F-4D97-AF65-F5344CB8AC3E}">
        <p14:creationId xmlns:p14="http://schemas.microsoft.com/office/powerpoint/2010/main" val="180469440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Creative Commons"/>
          <p:cNvSpPr txBox="1">
            <a:spLocks noGrp="1"/>
          </p:cNvSpPr>
          <p:nvPr>
            <p:ph type="title"/>
          </p:nvPr>
        </p:nvSpPr>
        <p:spPr>
          <a:prstGeom prst="rect">
            <a:avLst/>
          </a:prstGeom>
        </p:spPr>
        <p:txBody>
          <a:bodyPr/>
          <a:lstStyle>
            <a:lvl1pPr>
              <a:defRPr spc="-100"/>
            </a:lvl1pPr>
          </a:lstStyle>
          <a:p>
            <a:r>
              <a:rPr dirty="0"/>
              <a:t>Creative Commons</a:t>
            </a:r>
          </a:p>
        </p:txBody>
      </p:sp>
      <p:sp>
        <p:nvSpPr>
          <p:cNvPr id="343" name="Implementation resources"/>
          <p:cNvSpPr txBox="1"/>
          <p:nvPr/>
        </p:nvSpPr>
        <p:spPr>
          <a:xfrm>
            <a:off x="1114121" y="4653136"/>
            <a:ext cx="8916861" cy="64632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b="1">
                <a:latin typeface="+mj-lt"/>
                <a:ea typeface="+mj-ea"/>
                <a:cs typeface="+mj-cs"/>
                <a:sym typeface="Calibri"/>
              </a:defRPr>
            </a:lvl1pPr>
          </a:lstStyle>
          <a:p>
            <a:r>
              <a:rPr lang="hu-HU" dirty="0"/>
              <a:t>Kreatív közjavak - </a:t>
            </a:r>
            <a:r>
              <a:rPr dirty="0"/>
              <a:t>Copyright</a:t>
            </a:r>
            <a:r>
              <a:rPr lang="hu-HU" dirty="0"/>
              <a:t> helyett </a:t>
            </a:r>
            <a:r>
              <a:rPr lang="hu-HU" dirty="0" err="1"/>
              <a:t>Copyleft</a:t>
            </a:r>
            <a:r>
              <a:rPr lang="hu-HU" dirty="0"/>
              <a:t> </a:t>
            </a:r>
            <a:r>
              <a:rPr dirty="0"/>
              <a:t>!</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CF5BB1-765B-4C0B-BB66-5C78A4CF78BE}"/>
              </a:ext>
            </a:extLst>
          </p:cNvPr>
          <p:cNvPicPr>
            <a:picLocks noChangeAspect="1"/>
          </p:cNvPicPr>
          <p:nvPr/>
        </p:nvPicPr>
        <p:blipFill rotWithShape="1">
          <a:blip r:embed="rId3"/>
          <a:srcRect t="6338" r="52953" b="33453"/>
          <a:stretch/>
        </p:blipFill>
        <p:spPr>
          <a:xfrm>
            <a:off x="181612" y="0"/>
            <a:ext cx="11828775" cy="6331893"/>
          </a:xfrm>
          <a:prstGeom prst="rect">
            <a:avLst/>
          </a:prstGeom>
        </p:spPr>
      </p:pic>
      <p:pic>
        <p:nvPicPr>
          <p:cNvPr id="2" name="Picture 1">
            <a:extLst>
              <a:ext uri="{FF2B5EF4-FFF2-40B4-BE49-F238E27FC236}">
                <a16:creationId xmlns:a16="http://schemas.microsoft.com/office/drawing/2014/main" id="{1EAAAC90-A3D0-48E9-A037-38910649B0A8}"/>
              </a:ext>
            </a:extLst>
          </p:cNvPr>
          <p:cNvPicPr>
            <a:picLocks noChangeAspect="1"/>
          </p:cNvPicPr>
          <p:nvPr/>
        </p:nvPicPr>
        <p:blipFill rotWithShape="1">
          <a:blip r:embed="rId4"/>
          <a:srcRect l="5703" t="36265" r="80713" b="53052"/>
          <a:stretch/>
        </p:blipFill>
        <p:spPr>
          <a:xfrm>
            <a:off x="1703512" y="3397059"/>
            <a:ext cx="4176464" cy="1271100"/>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046" t="24365" r="2160"/>
          <a:stretch/>
        </p:blipFill>
        <p:spPr>
          <a:xfrm>
            <a:off x="1127448" y="1124744"/>
            <a:ext cx="10009058" cy="4691856"/>
          </a:xfrm>
          <a:prstGeom prst="rect">
            <a:avLst/>
          </a:prstGeom>
        </p:spPr>
      </p:pic>
      <p:sp>
        <p:nvSpPr>
          <p:cNvPr id="8" name="TextBox 7"/>
          <p:cNvSpPr txBox="1"/>
          <p:nvPr/>
        </p:nvSpPr>
        <p:spPr>
          <a:xfrm>
            <a:off x="1004047" y="304800"/>
            <a:ext cx="1938988"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hu-HU" sz="1800" b="0" i="0" u="none" strike="noStrike" cap="none" spc="0" normalizeH="0" baseline="0" dirty="0">
                <a:ln>
                  <a:noFill/>
                </a:ln>
                <a:solidFill>
                  <a:srgbClr val="000000"/>
                </a:solidFill>
                <a:effectLst/>
                <a:uFillTx/>
                <a:latin typeface="+mn-lt"/>
                <a:ea typeface="+mn-ea"/>
                <a:cs typeface="+mn-cs"/>
                <a:sym typeface="Helvetica"/>
              </a:rPr>
              <a:t>A licence alapjelei</a:t>
            </a:r>
          </a:p>
        </p:txBody>
      </p:sp>
    </p:spTree>
    <p:extLst>
      <p:ext uri="{BB962C8B-B14F-4D97-AF65-F5344CB8AC3E}">
        <p14:creationId xmlns:p14="http://schemas.microsoft.com/office/powerpoint/2010/main" val="130882804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Discover it!"/>
          <p:cNvSpPr txBox="1">
            <a:spLocks noGrp="1"/>
          </p:cNvSpPr>
          <p:nvPr>
            <p:ph type="title"/>
          </p:nvPr>
        </p:nvSpPr>
        <p:spPr>
          <a:prstGeom prst="rect">
            <a:avLst/>
          </a:prstGeom>
        </p:spPr>
        <p:txBody>
          <a:bodyPr/>
          <a:lstStyle/>
          <a:p>
            <a:r>
              <a:rPr lang="hu-HU" dirty="0"/>
              <a:t>Fedezd fel</a:t>
            </a:r>
            <a:r>
              <a:rPr dirty="0"/>
              <a:t>!</a:t>
            </a:r>
          </a:p>
        </p:txBody>
      </p:sp>
      <p:sp>
        <p:nvSpPr>
          <p:cNvPr id="346" name="1. Search for “Generation Z” on…"/>
          <p:cNvSpPr txBox="1">
            <a:spLocks noGrp="1"/>
          </p:cNvSpPr>
          <p:nvPr>
            <p:ph type="body" sz="half" idx="1"/>
          </p:nvPr>
        </p:nvSpPr>
        <p:spPr>
          <a:xfrm>
            <a:off x="1097280" y="1845734"/>
            <a:ext cx="4062616" cy="4607602"/>
          </a:xfrm>
          <a:prstGeom prst="rect">
            <a:avLst/>
          </a:prstGeom>
        </p:spPr>
        <p:txBody>
          <a:bodyPr>
            <a:normAutofit/>
          </a:bodyPr>
          <a:lstStyle/>
          <a:p>
            <a:r>
              <a:rPr lang="en-GB" dirty="0" err="1"/>
              <a:t>Látogasson</a:t>
            </a:r>
            <a:r>
              <a:rPr lang="en-GB" dirty="0"/>
              <a:t> el a </a:t>
            </a:r>
            <a:r>
              <a:rPr lang="en-GB" dirty="0" err="1"/>
              <a:t>Wikimédia</a:t>
            </a:r>
            <a:r>
              <a:rPr lang="en-GB" dirty="0"/>
              <a:t> </a:t>
            </a:r>
            <a:r>
              <a:rPr lang="en-GB" dirty="0" err="1"/>
              <a:t>weboldalára</a:t>
            </a:r>
            <a:r>
              <a:rPr lang="en-GB" dirty="0"/>
              <a:t>, </a:t>
            </a:r>
            <a:r>
              <a:rPr lang="en-GB" dirty="0" err="1"/>
              <a:t>és</a:t>
            </a:r>
            <a:r>
              <a:rPr lang="en-GB" dirty="0"/>
              <a:t> </a:t>
            </a:r>
            <a:r>
              <a:rPr lang="en-GB" dirty="0" err="1"/>
              <a:t>keres</a:t>
            </a:r>
            <a:r>
              <a:rPr lang="hu-HU" dirty="0" err="1"/>
              <a:t>sen</a:t>
            </a:r>
            <a:r>
              <a:rPr lang="en-GB" dirty="0"/>
              <a:t> </a:t>
            </a:r>
            <a:r>
              <a:rPr lang="en-GB" dirty="0" err="1"/>
              <a:t>egy</a:t>
            </a:r>
            <a:r>
              <a:rPr lang="en-GB" dirty="0"/>
              <a:t> </a:t>
            </a:r>
            <a:r>
              <a:rPr lang="hu-HU" dirty="0"/>
              <a:t>érdekes </a:t>
            </a:r>
            <a:r>
              <a:rPr lang="en-GB" dirty="0" err="1"/>
              <a:t>képet</a:t>
            </a:r>
            <a:r>
              <a:rPr lang="en-GB" dirty="0"/>
              <a:t>. (</a:t>
            </a:r>
            <a:r>
              <a:rPr lang="en-GB" dirty="0" err="1"/>
              <a:t>Példaként</a:t>
            </a:r>
            <a:r>
              <a:rPr lang="en-GB" dirty="0"/>
              <a:t> </a:t>
            </a:r>
            <a:r>
              <a:rPr lang="en-GB" dirty="0" err="1"/>
              <a:t>megkerestük</a:t>
            </a:r>
            <a:r>
              <a:rPr lang="en-GB" dirty="0"/>
              <a:t> a "Ljubljana" </a:t>
            </a:r>
            <a:r>
              <a:rPr lang="en-GB" dirty="0" err="1"/>
              <a:t>szót</a:t>
            </a:r>
            <a:r>
              <a:rPr lang="en-GB" dirty="0"/>
              <a:t>)</a:t>
            </a:r>
          </a:p>
          <a:p>
            <a:r>
              <a:rPr lang="en-GB" dirty="0"/>
              <a:t>A </a:t>
            </a:r>
            <a:r>
              <a:rPr lang="en-GB" dirty="0" err="1"/>
              <a:t>részletes</a:t>
            </a:r>
            <a:r>
              <a:rPr lang="en-GB" dirty="0"/>
              <a:t> </a:t>
            </a:r>
            <a:r>
              <a:rPr lang="en-GB" dirty="0" err="1"/>
              <a:t>információk</a:t>
            </a:r>
            <a:r>
              <a:rPr lang="en-GB" dirty="0"/>
              <a:t> </a:t>
            </a:r>
            <a:r>
              <a:rPr lang="en-GB" dirty="0" err="1"/>
              <a:t>megtekintéséhez</a:t>
            </a:r>
            <a:r>
              <a:rPr lang="en-GB" dirty="0"/>
              <a:t> </a:t>
            </a:r>
            <a:r>
              <a:rPr lang="en-GB" dirty="0" err="1"/>
              <a:t>nyissa</a:t>
            </a:r>
            <a:r>
              <a:rPr lang="en-GB" dirty="0"/>
              <a:t> meg a </a:t>
            </a:r>
            <a:r>
              <a:rPr lang="en-GB" dirty="0" err="1"/>
              <a:t>képet</a:t>
            </a:r>
            <a:r>
              <a:rPr lang="hu-HU" dirty="0"/>
              <a:t>!</a:t>
            </a:r>
            <a:endParaRPr lang="en-GB" dirty="0"/>
          </a:p>
          <a:p>
            <a:endParaRPr lang="en-GB" dirty="0"/>
          </a:p>
          <a:p>
            <a:endParaRPr lang="en-GB" dirty="0"/>
          </a:p>
          <a:p>
            <a:r>
              <a:rPr lang="hu-HU" dirty="0"/>
              <a:t>E</a:t>
            </a:r>
            <a:r>
              <a:rPr lang="en-GB" dirty="0" err="1"/>
              <a:t>gy</a:t>
            </a:r>
            <a:r>
              <a:rPr lang="en-GB" dirty="0"/>
              <a:t> </a:t>
            </a:r>
            <a:r>
              <a:rPr lang="en-GB" dirty="0" err="1"/>
              <a:t>olyan</a:t>
            </a:r>
            <a:r>
              <a:rPr lang="en-GB" dirty="0"/>
              <a:t> </a:t>
            </a:r>
            <a:r>
              <a:rPr lang="en-GB" dirty="0" err="1"/>
              <a:t>oldalra</a:t>
            </a:r>
            <a:r>
              <a:rPr lang="en-GB" dirty="0"/>
              <a:t> </a:t>
            </a:r>
            <a:r>
              <a:rPr lang="hu-HU" dirty="0"/>
              <a:t>fogja irányítani, ahol a kép egymaga</a:t>
            </a:r>
            <a:r>
              <a:rPr lang="en-GB" dirty="0"/>
              <a:t> </a:t>
            </a:r>
            <a:r>
              <a:rPr lang="en-GB" dirty="0" err="1"/>
              <a:t>található</a:t>
            </a:r>
            <a:r>
              <a:rPr lang="hu-HU" dirty="0"/>
              <a:t> meg, </a:t>
            </a:r>
            <a:r>
              <a:rPr lang="en-GB" dirty="0" err="1"/>
              <a:t>és</a:t>
            </a:r>
            <a:r>
              <a:rPr lang="en-GB" dirty="0"/>
              <a:t> </a:t>
            </a:r>
            <a:r>
              <a:rPr lang="hu-HU" dirty="0"/>
              <a:t>látni fogja a kép</a:t>
            </a:r>
            <a:r>
              <a:rPr lang="en-GB" dirty="0" err="1"/>
              <a:t>tulajdonos</a:t>
            </a:r>
            <a:r>
              <a:rPr lang="en-GB" dirty="0"/>
              <a:t> </a:t>
            </a:r>
            <a:r>
              <a:rPr lang="en-GB" dirty="0" err="1"/>
              <a:t>által</a:t>
            </a:r>
            <a:r>
              <a:rPr lang="en-GB" dirty="0"/>
              <a:t> </a:t>
            </a:r>
            <a:r>
              <a:rPr lang="hu-HU" dirty="0"/>
              <a:t>megadott </a:t>
            </a:r>
            <a:r>
              <a:rPr lang="en-GB" dirty="0"/>
              <a:t>Creative Common </a:t>
            </a:r>
            <a:r>
              <a:rPr lang="en-GB" dirty="0" err="1"/>
              <a:t>licensz</a:t>
            </a:r>
            <a:r>
              <a:rPr lang="hu-HU" dirty="0"/>
              <a:t>t.</a:t>
            </a:r>
            <a:r>
              <a:rPr lang="en-GB" dirty="0"/>
              <a:t> </a:t>
            </a:r>
            <a:r>
              <a:rPr lang="hu-HU" dirty="0"/>
              <a:t> </a:t>
            </a:r>
            <a:endParaRPr lang="en-GB" dirty="0"/>
          </a:p>
        </p:txBody>
      </p:sp>
      <p:pic>
        <p:nvPicPr>
          <p:cNvPr id="348" name="Screenshot 2017-07-02 23.16.36.png" descr="Screenshot 2017-07-02 23.16.36.png"/>
          <p:cNvPicPr>
            <a:picLocks noChangeAspect="1"/>
          </p:cNvPicPr>
          <p:nvPr/>
        </p:nvPicPr>
        <p:blipFill>
          <a:blip r:embed="rId3">
            <a:extLst/>
          </a:blip>
          <a:stretch>
            <a:fillRect/>
          </a:stretch>
        </p:blipFill>
        <p:spPr>
          <a:xfrm>
            <a:off x="1487488" y="3838384"/>
            <a:ext cx="2425701" cy="622301"/>
          </a:xfrm>
          <a:prstGeom prst="rect">
            <a:avLst/>
          </a:prstGeom>
          <a:ln w="12700">
            <a:miter lim="400000"/>
          </a:ln>
        </p:spPr>
      </p:pic>
      <p:pic>
        <p:nvPicPr>
          <p:cNvPr id="7" name="icons-842860__480.png" descr="icons-842860__480.png"/>
          <p:cNvPicPr>
            <a:picLocks noChangeAspect="1"/>
          </p:cNvPicPr>
          <p:nvPr/>
        </p:nvPicPr>
        <p:blipFill>
          <a:blip r:embed="rId4">
            <a:extLst/>
          </a:blip>
          <a:stretch>
            <a:fillRect/>
          </a:stretch>
        </p:blipFill>
        <p:spPr>
          <a:xfrm>
            <a:off x="10587061" y="746223"/>
            <a:ext cx="917788" cy="917789"/>
          </a:xfrm>
          <a:prstGeom prst="rect">
            <a:avLst/>
          </a:prstGeom>
          <a:ln w="12700">
            <a:miter lim="400000"/>
          </a:ln>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1804" r="9617" b="6906"/>
          <a:stretch/>
        </p:blipFill>
        <p:spPr>
          <a:xfrm>
            <a:off x="5375920" y="1988840"/>
            <a:ext cx="6416961" cy="4165089"/>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8" y="0"/>
            <a:ext cx="10058400" cy="5987725"/>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Metadata"/>
          <p:cNvSpPr txBox="1">
            <a:spLocks noGrp="1"/>
          </p:cNvSpPr>
          <p:nvPr>
            <p:ph type="title"/>
          </p:nvPr>
        </p:nvSpPr>
        <p:spPr>
          <a:prstGeom prst="rect">
            <a:avLst/>
          </a:prstGeom>
        </p:spPr>
        <p:txBody>
          <a:bodyPr/>
          <a:lstStyle/>
          <a:p>
            <a:r>
              <a:rPr lang="hu-HU" dirty="0"/>
              <a:t>Oktatási adattárak, </a:t>
            </a:r>
            <a:r>
              <a:rPr lang="hu-HU" dirty="0" err="1"/>
              <a:t>metaadatok</a:t>
            </a:r>
            <a:endParaRPr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805" r="13790" b="14145"/>
          <a:stretch/>
        </p:blipFill>
        <p:spPr>
          <a:xfrm>
            <a:off x="439976" y="2060848"/>
            <a:ext cx="6120680" cy="3834778"/>
          </a:xfrm>
          <a:prstGeom prst="rect">
            <a:avLst/>
          </a:prstGeom>
        </p:spPr>
      </p:pic>
      <p:pic>
        <p:nvPicPr>
          <p:cNvPr id="3" name="Kép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064" y="2058782"/>
            <a:ext cx="5422900" cy="2514600"/>
          </a:xfrm>
          <a:prstGeom prst="rect">
            <a:avLst/>
          </a:prstGeom>
        </p:spPr>
      </p:pic>
      <p:sp>
        <p:nvSpPr>
          <p:cNvPr id="4" name="Téglalap 3"/>
          <p:cNvSpPr/>
          <p:nvPr/>
        </p:nvSpPr>
        <p:spPr>
          <a:xfrm>
            <a:off x="6672064" y="1916832"/>
            <a:ext cx="5422900" cy="216024"/>
          </a:xfrm>
          <a:prstGeom prst="rect">
            <a:avLst/>
          </a:prstGeom>
          <a:solidFill>
            <a:srgbClr val="FFFFFF"/>
          </a:solidFill>
          <a:ln w="25400" cap="flat">
            <a:noFill/>
            <a:prstDash val="solid"/>
            <a:round/>
          </a:ln>
          <a:effectLst>
            <a:outerShdw sx="1000" sy="1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hu-HU" sz="1800" b="0" i="0" u="none" strike="noStrike" cap="none" spc="0" normalizeH="0" baseline="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88221573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Teachers Pay Teachers"/>
          <p:cNvSpPr txBox="1">
            <a:spLocks noGrp="1"/>
          </p:cNvSpPr>
          <p:nvPr>
            <p:ph type="title"/>
          </p:nvPr>
        </p:nvSpPr>
        <p:spPr>
          <a:prstGeom prst="rect">
            <a:avLst/>
          </a:prstGeom>
        </p:spPr>
        <p:txBody>
          <a:bodyPr/>
          <a:lstStyle/>
          <a:p>
            <a:r>
              <a:t>Teachers Pay Teachers</a:t>
            </a:r>
          </a:p>
        </p:txBody>
      </p:sp>
      <p:pic>
        <p:nvPicPr>
          <p:cNvPr id="361" name="Screenshot 2017-07-03 09.18.42.png" descr="Screenshot 2017-07-03 09.18.42.png">
            <a:hlinkClick r:id="rId3"/>
          </p:cNvPr>
          <p:cNvPicPr>
            <a:picLocks noChangeAspect="1"/>
          </p:cNvPicPr>
          <p:nvPr/>
        </p:nvPicPr>
        <p:blipFill>
          <a:blip r:embed="rId4">
            <a:extLst/>
          </a:blip>
          <a:stretch>
            <a:fillRect/>
          </a:stretch>
        </p:blipFill>
        <p:spPr>
          <a:xfrm>
            <a:off x="1022350" y="391120"/>
            <a:ext cx="10147300" cy="59182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ontent"/>
          <p:cNvSpPr txBox="1">
            <a:spLocks noGrp="1"/>
          </p:cNvSpPr>
          <p:nvPr>
            <p:ph type="title"/>
          </p:nvPr>
        </p:nvSpPr>
        <p:spPr>
          <a:prstGeom prst="rect">
            <a:avLst/>
          </a:prstGeom>
        </p:spPr>
        <p:txBody>
          <a:bodyPr/>
          <a:lstStyle/>
          <a:p>
            <a:r>
              <a:rPr lang="hu-HU" dirty="0"/>
              <a:t>Tartalom</a:t>
            </a:r>
            <a:endParaRPr dirty="0"/>
          </a:p>
        </p:txBody>
      </p:sp>
      <p:sp>
        <p:nvSpPr>
          <p:cNvPr id="192" name="Overview of the basic concept of ICT…"/>
          <p:cNvSpPr txBox="1"/>
          <p:nvPr/>
        </p:nvSpPr>
        <p:spPr>
          <a:xfrm>
            <a:off x="1967239" y="2132856"/>
            <a:ext cx="9114029" cy="385335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228600" indent="-228600" defTabSz="914400">
              <a:lnSpc>
                <a:spcPct val="90000"/>
              </a:lnSpc>
              <a:spcBef>
                <a:spcPts val="1200"/>
              </a:spcBef>
              <a:buClr>
                <a:schemeClr val="accent1"/>
              </a:buClr>
              <a:buSzPct val="100000"/>
              <a:buFont typeface="Calibri"/>
              <a:buAutoNum type="arabicPeriod"/>
              <a:defRPr sz="3600">
                <a:solidFill>
                  <a:srgbClr val="404040"/>
                </a:solidFill>
                <a:latin typeface="+mj-lt"/>
                <a:ea typeface="+mj-ea"/>
                <a:cs typeface="+mj-cs"/>
                <a:sym typeface="Calibri"/>
              </a:defRPr>
            </a:pPr>
            <a:r>
              <a:rPr lang="hu-HU" dirty="0"/>
              <a:t> Az IKT alapkoncepciójának áttekintése</a:t>
            </a:r>
          </a:p>
          <a:p>
            <a:pPr marL="228600" indent="-228600" defTabSz="914400">
              <a:lnSpc>
                <a:spcPct val="90000"/>
              </a:lnSpc>
              <a:spcBef>
                <a:spcPts val="1200"/>
              </a:spcBef>
              <a:buClr>
                <a:schemeClr val="accent1"/>
              </a:buClr>
              <a:buSzPct val="100000"/>
              <a:buFont typeface="Calibri"/>
              <a:buAutoNum type="arabicPeriod"/>
              <a:defRPr sz="3600">
                <a:solidFill>
                  <a:srgbClr val="404040"/>
                </a:solidFill>
                <a:latin typeface="+mj-lt"/>
                <a:ea typeface="+mj-ea"/>
                <a:cs typeface="+mj-cs"/>
                <a:sym typeface="Calibri"/>
              </a:defRPr>
            </a:pPr>
            <a:r>
              <a:rPr lang="hu-HU" dirty="0"/>
              <a:t>  Miért kell megújítani a tanítási módszereket?</a:t>
            </a:r>
          </a:p>
          <a:p>
            <a:pPr marL="228600" indent="-228600" defTabSz="914400">
              <a:lnSpc>
                <a:spcPct val="90000"/>
              </a:lnSpc>
              <a:spcBef>
                <a:spcPts val="1200"/>
              </a:spcBef>
              <a:buClr>
                <a:schemeClr val="accent1"/>
              </a:buClr>
              <a:buSzPct val="100000"/>
              <a:buFont typeface="Calibri"/>
              <a:buAutoNum type="arabicPeriod"/>
              <a:defRPr sz="3600">
                <a:solidFill>
                  <a:srgbClr val="404040"/>
                </a:solidFill>
                <a:latin typeface="+mj-lt"/>
                <a:ea typeface="+mj-ea"/>
                <a:cs typeface="+mj-cs"/>
                <a:sym typeface="Calibri"/>
              </a:defRPr>
            </a:pPr>
            <a:r>
              <a:rPr lang="hu-HU" dirty="0"/>
              <a:t>  Az oktatási IKT eszközök áttekintése</a:t>
            </a:r>
          </a:p>
          <a:p>
            <a:pPr marL="228600" indent="-228600" defTabSz="914400">
              <a:lnSpc>
                <a:spcPct val="90000"/>
              </a:lnSpc>
              <a:spcBef>
                <a:spcPts val="1200"/>
              </a:spcBef>
              <a:buClr>
                <a:schemeClr val="accent1"/>
              </a:buClr>
              <a:buSzPct val="100000"/>
              <a:buFont typeface="Calibri"/>
              <a:buAutoNum type="arabicPeriod"/>
              <a:defRPr sz="3600">
                <a:solidFill>
                  <a:srgbClr val="404040"/>
                </a:solidFill>
                <a:latin typeface="+mj-lt"/>
                <a:ea typeface="+mj-ea"/>
                <a:cs typeface="+mj-cs"/>
                <a:sym typeface="Calibri"/>
              </a:defRPr>
            </a:pPr>
            <a:r>
              <a:rPr lang="hu-HU" dirty="0"/>
              <a:t>  Nyílt oktatási tananyagelemek (OER)</a:t>
            </a:r>
          </a:p>
          <a:p>
            <a:pPr marL="228600" indent="-228600" defTabSz="914400">
              <a:lnSpc>
                <a:spcPct val="90000"/>
              </a:lnSpc>
              <a:spcBef>
                <a:spcPts val="1200"/>
              </a:spcBef>
              <a:buClr>
                <a:schemeClr val="accent1"/>
              </a:buClr>
              <a:buSzPct val="100000"/>
              <a:buFont typeface="Calibri"/>
              <a:buAutoNum type="arabicPeriod"/>
              <a:defRPr sz="3600">
                <a:solidFill>
                  <a:srgbClr val="404040"/>
                </a:solidFill>
                <a:latin typeface="+mj-lt"/>
                <a:ea typeface="+mj-ea"/>
                <a:cs typeface="+mj-cs"/>
                <a:sym typeface="Calibri"/>
              </a:defRPr>
            </a:pPr>
            <a:r>
              <a:rPr lang="hu-HU" dirty="0"/>
              <a:t>  </a:t>
            </a:r>
            <a:r>
              <a:rPr lang="hu-HU" dirty="0" err="1"/>
              <a:t>Copyleft</a:t>
            </a:r>
            <a:r>
              <a:rPr lang="hu-HU" dirty="0"/>
              <a:t> a Copyright helyett </a:t>
            </a:r>
          </a:p>
          <a:p>
            <a:pPr marL="228600" indent="-228600" defTabSz="914400">
              <a:lnSpc>
                <a:spcPct val="90000"/>
              </a:lnSpc>
              <a:spcBef>
                <a:spcPts val="1200"/>
              </a:spcBef>
              <a:buClr>
                <a:schemeClr val="accent1"/>
              </a:buClr>
              <a:buSzPct val="100000"/>
              <a:buFont typeface="Calibri"/>
              <a:buAutoNum type="arabicPeriod"/>
              <a:defRPr sz="3600">
                <a:solidFill>
                  <a:srgbClr val="404040"/>
                </a:solidFill>
                <a:latin typeface="+mj-lt"/>
                <a:ea typeface="+mj-ea"/>
                <a:cs typeface="+mj-cs"/>
                <a:sym typeface="Calibri"/>
              </a:defRPr>
            </a:pPr>
            <a:r>
              <a:rPr lang="hu-HU" dirty="0"/>
              <a:t>  Az digitális eszközök pedagógiai értéke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92">
                                            <p:bg/>
                                          </p:spTgt>
                                        </p:tgtEl>
                                        <p:attrNameLst>
                                          <p:attrName>style.visibility</p:attrName>
                                        </p:attrNameLst>
                                      </p:cBhvr>
                                      <p:to>
                                        <p:strVal val="visible"/>
                                      </p:to>
                                    </p:set>
                                    <p:anim calcmode="lin" valueType="num">
                                      <p:cBhvr>
                                        <p:cTn id="7" dur="1000" fill="hold"/>
                                        <p:tgtEl>
                                          <p:spTgt spid="192">
                                            <p:bg/>
                                          </p:spTgt>
                                        </p:tgtEl>
                                        <p:attrNameLst>
                                          <p:attrName>ppt_x</p:attrName>
                                        </p:attrNameLst>
                                      </p:cBhvr>
                                      <p:tavLst>
                                        <p:tav tm="0">
                                          <p:val>
                                            <p:strVal val="0-#ppt_w/2"/>
                                          </p:val>
                                        </p:tav>
                                        <p:tav tm="100000">
                                          <p:val>
                                            <p:strVal val="#ppt_x"/>
                                          </p:val>
                                        </p:tav>
                                      </p:tavLst>
                                    </p:anim>
                                    <p:anim calcmode="lin" valueType="num">
                                      <p:cBhvr>
                                        <p:cTn id="8" dur="1000" fill="hold"/>
                                        <p:tgtEl>
                                          <p:spTgt spid="192">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92">
                                            <p:txEl>
                                              <p:pRg st="0" end="0"/>
                                            </p:txEl>
                                          </p:spTgt>
                                        </p:tgtEl>
                                        <p:attrNameLst>
                                          <p:attrName>style.visibility</p:attrName>
                                        </p:attrNameLst>
                                      </p:cBhvr>
                                      <p:to>
                                        <p:strVal val="visible"/>
                                      </p:to>
                                    </p:set>
                                    <p:anim calcmode="lin" valueType="num">
                                      <p:cBhvr>
                                        <p:cTn id="11" dur="1000" fill="hold"/>
                                        <p:tgtEl>
                                          <p:spTgt spid="192">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19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192">
                                            <p:txEl>
                                              <p:pRg st="1" end="1"/>
                                            </p:txEl>
                                          </p:spTgt>
                                        </p:tgtEl>
                                        <p:attrNameLst>
                                          <p:attrName>style.visibility</p:attrName>
                                        </p:attrNameLst>
                                      </p:cBhvr>
                                      <p:to>
                                        <p:strVal val="visible"/>
                                      </p:to>
                                    </p:set>
                                    <p:anim calcmode="lin" valueType="num">
                                      <p:cBhvr>
                                        <p:cTn id="15" dur="1000" fill="hold"/>
                                        <p:tgtEl>
                                          <p:spTgt spid="192">
                                            <p:txEl>
                                              <p:pRg st="1" end="1"/>
                                            </p:txEl>
                                          </p:spTgt>
                                        </p:tgtEl>
                                        <p:attrNameLst>
                                          <p:attrName>ppt_x</p:attrName>
                                        </p:attrNameLst>
                                      </p:cBhvr>
                                      <p:tavLst>
                                        <p:tav tm="0">
                                          <p:val>
                                            <p:strVal val="0-#ppt_w/2"/>
                                          </p:val>
                                        </p:tav>
                                        <p:tav tm="100000">
                                          <p:val>
                                            <p:strVal val="#ppt_x"/>
                                          </p:val>
                                        </p:tav>
                                      </p:tavLst>
                                    </p:anim>
                                    <p:anim calcmode="lin" valueType="num">
                                      <p:cBhvr>
                                        <p:cTn id="16" dur="1000" fill="hold"/>
                                        <p:tgtEl>
                                          <p:spTgt spid="192">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1" nodeType="withEffect">
                                  <p:stCondLst>
                                    <p:cond delay="0"/>
                                  </p:stCondLst>
                                  <p:iterate>
                                    <p:tmAbs val="0"/>
                                  </p:iterate>
                                  <p:childTnLst>
                                    <p:set>
                                      <p:cBhvr>
                                        <p:cTn id="18" fill="hold"/>
                                        <p:tgtEl>
                                          <p:spTgt spid="192">
                                            <p:txEl>
                                              <p:pRg st="2" end="2"/>
                                            </p:txEl>
                                          </p:spTgt>
                                        </p:tgtEl>
                                        <p:attrNameLst>
                                          <p:attrName>style.visibility</p:attrName>
                                        </p:attrNameLst>
                                      </p:cBhvr>
                                      <p:to>
                                        <p:strVal val="visible"/>
                                      </p:to>
                                    </p:set>
                                    <p:anim calcmode="lin" valueType="num">
                                      <p:cBhvr>
                                        <p:cTn id="19" dur="1000" fill="hold"/>
                                        <p:tgtEl>
                                          <p:spTgt spid="192">
                                            <p:txEl>
                                              <p:pRg st="2" end="2"/>
                                            </p:txEl>
                                          </p:spTgt>
                                        </p:tgtEl>
                                        <p:attrNameLst>
                                          <p:attrName>ppt_x</p:attrName>
                                        </p:attrNameLst>
                                      </p:cBhvr>
                                      <p:tavLst>
                                        <p:tav tm="0">
                                          <p:val>
                                            <p:strVal val="0-#ppt_w/2"/>
                                          </p:val>
                                        </p:tav>
                                        <p:tav tm="100000">
                                          <p:val>
                                            <p:strVal val="#ppt_x"/>
                                          </p:val>
                                        </p:tav>
                                      </p:tavLst>
                                    </p:anim>
                                    <p:anim calcmode="lin" valueType="num">
                                      <p:cBhvr>
                                        <p:cTn id="20" dur="1000" fill="hold"/>
                                        <p:tgtEl>
                                          <p:spTgt spid="192">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1" nodeType="withEffect">
                                  <p:stCondLst>
                                    <p:cond delay="0"/>
                                  </p:stCondLst>
                                  <p:iterate>
                                    <p:tmAbs val="0"/>
                                  </p:iterate>
                                  <p:childTnLst>
                                    <p:set>
                                      <p:cBhvr>
                                        <p:cTn id="22" fill="hold"/>
                                        <p:tgtEl>
                                          <p:spTgt spid="192">
                                            <p:txEl>
                                              <p:pRg st="3" end="3"/>
                                            </p:txEl>
                                          </p:spTgt>
                                        </p:tgtEl>
                                        <p:attrNameLst>
                                          <p:attrName>style.visibility</p:attrName>
                                        </p:attrNameLst>
                                      </p:cBhvr>
                                      <p:to>
                                        <p:strVal val="visible"/>
                                      </p:to>
                                    </p:set>
                                    <p:anim calcmode="lin" valueType="num">
                                      <p:cBhvr>
                                        <p:cTn id="23" dur="1000" fill="hold"/>
                                        <p:tgtEl>
                                          <p:spTgt spid="192">
                                            <p:txEl>
                                              <p:pRg st="3" end="3"/>
                                            </p:txEl>
                                          </p:spTgt>
                                        </p:tgtEl>
                                        <p:attrNameLst>
                                          <p:attrName>ppt_x</p:attrName>
                                        </p:attrNameLst>
                                      </p:cBhvr>
                                      <p:tavLst>
                                        <p:tav tm="0">
                                          <p:val>
                                            <p:strVal val="0-#ppt_w/2"/>
                                          </p:val>
                                        </p:tav>
                                        <p:tav tm="100000">
                                          <p:val>
                                            <p:strVal val="#ppt_x"/>
                                          </p:val>
                                        </p:tav>
                                      </p:tavLst>
                                    </p:anim>
                                    <p:anim calcmode="lin" valueType="num">
                                      <p:cBhvr>
                                        <p:cTn id="24" dur="1000" fill="hold"/>
                                        <p:tgtEl>
                                          <p:spTgt spid="192">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1" nodeType="withEffect">
                                  <p:stCondLst>
                                    <p:cond delay="0"/>
                                  </p:stCondLst>
                                  <p:iterate>
                                    <p:tmAbs val="0"/>
                                  </p:iterate>
                                  <p:childTnLst>
                                    <p:set>
                                      <p:cBhvr>
                                        <p:cTn id="26" fill="hold"/>
                                        <p:tgtEl>
                                          <p:spTgt spid="192">
                                            <p:txEl>
                                              <p:pRg st="4" end="4"/>
                                            </p:txEl>
                                          </p:spTgt>
                                        </p:tgtEl>
                                        <p:attrNameLst>
                                          <p:attrName>style.visibility</p:attrName>
                                        </p:attrNameLst>
                                      </p:cBhvr>
                                      <p:to>
                                        <p:strVal val="visible"/>
                                      </p:to>
                                    </p:set>
                                    <p:anim calcmode="lin" valueType="num">
                                      <p:cBhvr>
                                        <p:cTn id="27" dur="1000" fill="hold"/>
                                        <p:tgtEl>
                                          <p:spTgt spid="192">
                                            <p:txEl>
                                              <p:pRg st="4" end="4"/>
                                            </p:txEl>
                                          </p:spTgt>
                                        </p:tgtEl>
                                        <p:attrNameLst>
                                          <p:attrName>ppt_x</p:attrName>
                                        </p:attrNameLst>
                                      </p:cBhvr>
                                      <p:tavLst>
                                        <p:tav tm="0">
                                          <p:val>
                                            <p:strVal val="0-#ppt_w/2"/>
                                          </p:val>
                                        </p:tav>
                                        <p:tav tm="100000">
                                          <p:val>
                                            <p:strVal val="#ppt_x"/>
                                          </p:val>
                                        </p:tav>
                                      </p:tavLst>
                                    </p:anim>
                                    <p:anim calcmode="lin" valueType="num">
                                      <p:cBhvr>
                                        <p:cTn id="28" dur="1000" fill="hold"/>
                                        <p:tgtEl>
                                          <p:spTgt spid="192">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1" nodeType="withEffect">
                                  <p:stCondLst>
                                    <p:cond delay="0"/>
                                  </p:stCondLst>
                                  <p:iterate>
                                    <p:tmAbs val="0"/>
                                  </p:iterate>
                                  <p:childTnLst>
                                    <p:set>
                                      <p:cBhvr>
                                        <p:cTn id="30" fill="hold"/>
                                        <p:tgtEl>
                                          <p:spTgt spid="192">
                                            <p:txEl>
                                              <p:pRg st="5" end="5"/>
                                            </p:txEl>
                                          </p:spTgt>
                                        </p:tgtEl>
                                        <p:attrNameLst>
                                          <p:attrName>style.visibility</p:attrName>
                                        </p:attrNameLst>
                                      </p:cBhvr>
                                      <p:to>
                                        <p:strVal val="visible"/>
                                      </p:to>
                                    </p:set>
                                    <p:anim calcmode="lin" valueType="num">
                                      <p:cBhvr>
                                        <p:cTn id="31" dur="1000" fill="hold"/>
                                        <p:tgtEl>
                                          <p:spTgt spid="192">
                                            <p:txEl>
                                              <p:pRg st="5" end="5"/>
                                            </p:txEl>
                                          </p:spTgt>
                                        </p:tgtEl>
                                        <p:attrNameLst>
                                          <p:attrName>ppt_x</p:attrName>
                                        </p:attrNameLst>
                                      </p:cBhvr>
                                      <p:tavLst>
                                        <p:tav tm="0">
                                          <p:val>
                                            <p:strVal val="0-#ppt_w/2"/>
                                          </p:val>
                                        </p:tav>
                                        <p:tav tm="100000">
                                          <p:val>
                                            <p:strVal val="#ppt_x"/>
                                          </p:val>
                                        </p:tav>
                                      </p:tavLst>
                                    </p:anim>
                                    <p:anim calcmode="lin" valueType="num">
                                      <p:cBhvr>
                                        <p:cTn id="32" dur="1000" fill="hold"/>
                                        <p:tgtEl>
                                          <p:spTgt spid="19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1" build="p" bldLvl="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Metadata"/>
          <p:cNvSpPr txBox="1">
            <a:spLocks noGrp="1"/>
          </p:cNvSpPr>
          <p:nvPr>
            <p:ph type="title"/>
          </p:nvPr>
        </p:nvSpPr>
        <p:spPr>
          <a:prstGeom prst="rect">
            <a:avLst/>
          </a:prstGeom>
        </p:spPr>
        <p:txBody>
          <a:bodyPr/>
          <a:lstStyle/>
          <a:p>
            <a:r>
              <a:rPr dirty="0"/>
              <a:t>Meta</a:t>
            </a:r>
            <a:r>
              <a:rPr lang="hu-HU" dirty="0"/>
              <a:t>adat - példa</a:t>
            </a:r>
            <a:endParaRPr lang="en-GB" dirty="0"/>
          </a:p>
        </p:txBody>
      </p:sp>
      <p:pic>
        <p:nvPicPr>
          <p:cNvPr id="358" name="Screenshot 2017-07-03 09.20.18.png" descr="Screenshot 2017-07-03 09.20.18.png"/>
          <p:cNvPicPr>
            <a:picLocks noChangeAspect="1"/>
          </p:cNvPicPr>
          <p:nvPr/>
        </p:nvPicPr>
        <p:blipFill rotWithShape="1">
          <a:blip r:embed="rId3">
            <a:extLst/>
          </a:blip>
          <a:srcRect t="4765" b="2533"/>
          <a:stretch/>
        </p:blipFill>
        <p:spPr>
          <a:xfrm>
            <a:off x="2495600" y="1916832"/>
            <a:ext cx="6154241" cy="4320481"/>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Repositories, learning contents"/>
          <p:cNvSpPr txBox="1">
            <a:spLocks noGrp="1"/>
          </p:cNvSpPr>
          <p:nvPr>
            <p:ph type="title"/>
          </p:nvPr>
        </p:nvSpPr>
        <p:spPr>
          <a:prstGeom prst="rect">
            <a:avLst/>
          </a:prstGeom>
        </p:spPr>
        <p:txBody>
          <a:bodyPr/>
          <a:lstStyle>
            <a:lvl1pPr>
              <a:defRPr spc="-100"/>
            </a:lvl1pPr>
          </a:lstStyle>
          <a:p>
            <a:r>
              <a:rPr lang="hu-HU" dirty="0"/>
              <a:t>Oktatási </a:t>
            </a:r>
            <a:r>
              <a:rPr lang="hu-HU" dirty="0" err="1"/>
              <a:t>repozitóriumok</a:t>
            </a:r>
            <a:endParaRPr sz="6000" dirty="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Screenshot 2017-06-28 01.23.17.png" descr="Screenshot 2017-06-28 01.23.17.png">
            <a:hlinkClick r:id="rId3"/>
          </p:cNvPr>
          <p:cNvPicPr>
            <a:picLocks noChangeAspect="1"/>
          </p:cNvPicPr>
          <p:nvPr/>
        </p:nvPicPr>
        <p:blipFill>
          <a:blip r:embed="rId4">
            <a:extLst/>
          </a:blip>
          <a:stretch>
            <a:fillRect/>
          </a:stretch>
        </p:blipFill>
        <p:spPr>
          <a:xfrm>
            <a:off x="802305" y="1844824"/>
            <a:ext cx="10353376" cy="4654518"/>
          </a:xfrm>
          <a:prstGeom prst="rect">
            <a:avLst/>
          </a:prstGeom>
          <a:ln w="12700">
            <a:miter lim="400000"/>
          </a:ln>
        </p:spPr>
      </p:pic>
      <p:sp>
        <p:nvSpPr>
          <p:cNvPr id="2" name="Title 1"/>
          <p:cNvSpPr>
            <a:spLocks noGrp="1"/>
          </p:cNvSpPr>
          <p:nvPr>
            <p:ph type="title"/>
          </p:nvPr>
        </p:nvSpPr>
        <p:spPr/>
        <p:txBody>
          <a:bodyPr/>
          <a:lstStyle/>
          <a:p>
            <a:r>
              <a:rPr lang="hu-HU" dirty="0"/>
              <a:t>Példák</a:t>
            </a:r>
            <a:endParaRPr lang="en-GB" dirty="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Massachussett Institute of Technology"/>
          <p:cNvSpPr txBox="1"/>
          <p:nvPr/>
        </p:nvSpPr>
        <p:spPr>
          <a:xfrm>
            <a:off x="2451071" y="5440297"/>
            <a:ext cx="7289859" cy="65023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atin typeface="+mj-lt"/>
                <a:ea typeface="+mj-ea"/>
                <a:cs typeface="+mj-cs"/>
                <a:sym typeface="Calibri"/>
              </a:defRPr>
            </a:lvl1pPr>
          </a:lstStyle>
          <a:p>
            <a:r>
              <a:rPr dirty="0"/>
              <a:t>Massachussett Institute of Technology </a:t>
            </a:r>
          </a:p>
        </p:txBody>
      </p:sp>
      <p:pic>
        <p:nvPicPr>
          <p:cNvPr id="379" name="Screenshot 2017-06-27 14.58.42.png" descr="Screenshot 2017-06-27 14.58.42.png">
            <a:hlinkClick r:id="rId3"/>
          </p:cNvPr>
          <p:cNvPicPr>
            <a:picLocks noChangeAspect="1"/>
          </p:cNvPicPr>
          <p:nvPr/>
        </p:nvPicPr>
        <p:blipFill>
          <a:blip r:embed="rId4">
            <a:extLst/>
          </a:blip>
          <a:stretch>
            <a:fillRect/>
          </a:stretch>
        </p:blipFill>
        <p:spPr>
          <a:xfrm>
            <a:off x="2012108" y="530352"/>
            <a:ext cx="8167784" cy="4666167"/>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Screenshot 2017-06-28 00.48.45.png" descr="Screenshot 2017-06-28 00.48.45.png">
            <a:hlinkClick r:id="rId3"/>
          </p:cNvPr>
          <p:cNvPicPr>
            <a:picLocks noChangeAspect="1"/>
          </p:cNvPicPr>
          <p:nvPr/>
        </p:nvPicPr>
        <p:blipFill>
          <a:blip r:embed="rId4">
            <a:extLst/>
          </a:blip>
          <a:stretch>
            <a:fillRect/>
          </a:stretch>
        </p:blipFill>
        <p:spPr>
          <a:xfrm>
            <a:off x="3066644" y="783931"/>
            <a:ext cx="6058713" cy="4614014"/>
          </a:xfrm>
          <a:prstGeom prst="rect">
            <a:avLst/>
          </a:prstGeom>
          <a:ln w="12700">
            <a:miter lim="400000"/>
          </a:ln>
        </p:spPr>
      </p:pic>
      <p:pic>
        <p:nvPicPr>
          <p:cNvPr id="384" name="icons-842899__480.png" descr="icons-842899__480.png"/>
          <p:cNvPicPr>
            <a:picLocks noChangeAspect="1"/>
          </p:cNvPicPr>
          <p:nvPr/>
        </p:nvPicPr>
        <p:blipFill>
          <a:blip r:embed="rId5">
            <a:extLst/>
          </a:blip>
          <a:stretch>
            <a:fillRect/>
          </a:stretch>
        </p:blipFill>
        <p:spPr>
          <a:xfrm>
            <a:off x="10564465" y="574406"/>
            <a:ext cx="1275588" cy="1275590"/>
          </a:xfrm>
          <a:prstGeom prst="rect">
            <a:avLst/>
          </a:prstGeom>
          <a:ln w="12700">
            <a:miter lim="400000"/>
          </a:ln>
        </p:spPr>
      </p:pic>
      <p:sp>
        <p:nvSpPr>
          <p:cNvPr id="385" name="Merlot Multimedia Educational Resource for Learning and Online Teaching"/>
          <p:cNvSpPr txBox="1"/>
          <p:nvPr/>
        </p:nvSpPr>
        <p:spPr>
          <a:xfrm>
            <a:off x="1343789" y="5517232"/>
            <a:ext cx="9504421" cy="4597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2400" b="1">
                <a:latin typeface="+mj-lt"/>
                <a:ea typeface="+mj-ea"/>
                <a:cs typeface="+mj-cs"/>
                <a:sym typeface="Calibri"/>
              </a:defRPr>
            </a:lvl1pPr>
          </a:lstStyle>
          <a:p>
            <a:r>
              <a:rPr dirty="0"/>
              <a:t>Merlot Multimedia Educational Resource for Learning and Online Teaching</a:t>
            </a:r>
          </a:p>
        </p:txBody>
      </p:sp>
      <p:sp>
        <p:nvSpPr>
          <p:cNvPr id="3" name="TextBox 2">
            <a:extLst>
              <a:ext uri="{FF2B5EF4-FFF2-40B4-BE49-F238E27FC236}">
                <a16:creationId xmlns:a16="http://schemas.microsoft.com/office/drawing/2014/main" id="{E2EA30A8-8371-4D79-8F50-522FCF0AF815}"/>
              </a:ext>
            </a:extLst>
          </p:cNvPr>
          <p:cNvSpPr txBox="1"/>
          <p:nvPr/>
        </p:nvSpPr>
        <p:spPr>
          <a:xfrm>
            <a:off x="2063552" y="5915497"/>
            <a:ext cx="715836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hu-HU" dirty="0" err="1"/>
              <a:t>Merlot</a:t>
            </a:r>
            <a:r>
              <a:rPr lang="hu-HU" dirty="0"/>
              <a:t> Multimédia Oktatási Források tanuláshoz és online tanításhoz </a:t>
            </a: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Learning…"/>
          <p:cNvSpPr txBox="1"/>
          <p:nvPr/>
        </p:nvSpPr>
        <p:spPr>
          <a:xfrm>
            <a:off x="7536159" y="3501008"/>
            <a:ext cx="4434864" cy="206209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defRPr sz="3600">
                <a:latin typeface="+mj-lt"/>
                <a:ea typeface="+mj-ea"/>
                <a:cs typeface="+mj-cs"/>
                <a:sym typeface="Calibri"/>
              </a:defRPr>
            </a:pPr>
            <a:r>
              <a:rPr sz="2800" dirty="0"/>
              <a:t>Learning </a:t>
            </a:r>
          </a:p>
          <a:p>
            <a:pPr>
              <a:defRPr sz="3600">
                <a:latin typeface="+mj-lt"/>
                <a:ea typeface="+mj-ea"/>
                <a:cs typeface="+mj-cs"/>
                <a:sym typeface="Calibri"/>
              </a:defRPr>
            </a:pPr>
            <a:r>
              <a:rPr sz="2800" dirty="0"/>
              <a:t>Resource Exchange</a:t>
            </a:r>
            <a:r>
              <a:rPr lang="hu-HU" sz="2800" dirty="0"/>
              <a:t> –</a:t>
            </a:r>
          </a:p>
          <a:p>
            <a:pPr>
              <a:defRPr sz="3600">
                <a:latin typeface="+mj-lt"/>
                <a:ea typeface="+mj-ea"/>
                <a:cs typeface="+mj-cs"/>
                <a:sym typeface="Calibri"/>
              </a:defRPr>
            </a:pPr>
            <a:r>
              <a:rPr lang="hu-HU" sz="3600" dirty="0">
                <a:sym typeface="Calibri"/>
              </a:rPr>
              <a:t>Tanulási Segédanyagok</a:t>
            </a:r>
          </a:p>
          <a:p>
            <a:pPr>
              <a:defRPr sz="3600">
                <a:latin typeface="+mj-lt"/>
                <a:ea typeface="+mj-ea"/>
                <a:cs typeface="+mj-cs"/>
                <a:sym typeface="Calibri"/>
              </a:defRPr>
            </a:pPr>
            <a:r>
              <a:rPr lang="hu-HU" sz="3600" dirty="0">
                <a:sym typeface="Calibri"/>
              </a:rPr>
              <a:t>Megosztása</a:t>
            </a:r>
            <a:endParaRPr dirty="0"/>
          </a:p>
        </p:txBody>
      </p:sp>
      <p:sp>
        <p:nvSpPr>
          <p:cNvPr id="372" name="Exercise: explore it! Find a simulation for your subject!"/>
          <p:cNvSpPr txBox="1"/>
          <p:nvPr/>
        </p:nvSpPr>
        <p:spPr>
          <a:xfrm>
            <a:off x="688767" y="5545500"/>
            <a:ext cx="10600014" cy="64632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atin typeface="+mj-lt"/>
                <a:ea typeface="+mj-ea"/>
                <a:cs typeface="+mj-cs"/>
                <a:sym typeface="Calibri"/>
              </a:defRPr>
            </a:lvl1pPr>
          </a:lstStyle>
          <a:p>
            <a:r>
              <a:rPr lang="hu-HU" dirty="0"/>
              <a:t>Feladat</a:t>
            </a:r>
            <a:r>
              <a:rPr dirty="0"/>
              <a:t>: </a:t>
            </a:r>
            <a:r>
              <a:rPr lang="hu-HU" dirty="0"/>
              <a:t>Fedezd fel</a:t>
            </a:r>
            <a:r>
              <a:rPr dirty="0"/>
              <a:t>! </a:t>
            </a:r>
            <a:r>
              <a:rPr lang="hu-HU" dirty="0"/>
              <a:t>Keress szimulációt a tantárgyadhoz</a:t>
            </a:r>
            <a:r>
              <a:rPr dirty="0"/>
              <a:t>!</a:t>
            </a:r>
          </a:p>
        </p:txBody>
      </p:sp>
      <p:pic>
        <p:nvPicPr>
          <p:cNvPr id="373" name="Screenshot 2017-06-28 00.18.04.png" descr="Screenshot 2017-06-28 00.18.04.png">
            <a:hlinkClick r:id="rId3"/>
          </p:cNvPr>
          <p:cNvPicPr>
            <a:picLocks noChangeAspect="1"/>
          </p:cNvPicPr>
          <p:nvPr/>
        </p:nvPicPr>
        <p:blipFill>
          <a:blip r:embed="rId4">
            <a:extLst/>
          </a:blip>
          <a:stretch>
            <a:fillRect/>
          </a:stretch>
        </p:blipFill>
        <p:spPr>
          <a:xfrm>
            <a:off x="688767" y="408823"/>
            <a:ext cx="6470640" cy="4960295"/>
          </a:xfrm>
          <a:prstGeom prst="rect">
            <a:avLst/>
          </a:prstGeom>
          <a:ln w="12700">
            <a:miter lim="400000"/>
          </a:ln>
        </p:spPr>
      </p:pic>
      <p:sp>
        <p:nvSpPr>
          <p:cNvPr id="374" name="European Schoolnet"/>
          <p:cNvSpPr txBox="1"/>
          <p:nvPr/>
        </p:nvSpPr>
        <p:spPr>
          <a:xfrm>
            <a:off x="7536160" y="2132856"/>
            <a:ext cx="4087012" cy="120032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atin typeface="+mj-lt"/>
                <a:ea typeface="+mj-ea"/>
                <a:cs typeface="+mj-cs"/>
                <a:sym typeface="Calibri"/>
              </a:defRPr>
            </a:lvl1pPr>
          </a:lstStyle>
          <a:p>
            <a:r>
              <a:rPr sz="2800" dirty="0"/>
              <a:t>European </a:t>
            </a:r>
            <a:r>
              <a:rPr sz="2800" dirty="0" err="1"/>
              <a:t>Schoolnet</a:t>
            </a:r>
            <a:r>
              <a:rPr lang="hu-HU" sz="2800" dirty="0"/>
              <a:t> </a:t>
            </a:r>
            <a:r>
              <a:rPr lang="hu-HU" dirty="0"/>
              <a:t>-</a:t>
            </a:r>
          </a:p>
          <a:p>
            <a:r>
              <a:rPr lang="hu-HU" dirty="0"/>
              <a:t>Európai Iskolahálózat</a:t>
            </a:r>
            <a:endParaRPr dirty="0"/>
          </a:p>
        </p:txBody>
      </p:sp>
      <p:pic>
        <p:nvPicPr>
          <p:cNvPr id="6" name="icons-842860__480.png" descr="icons-842860__480.png"/>
          <p:cNvPicPr>
            <a:picLocks noChangeAspect="1"/>
          </p:cNvPicPr>
          <p:nvPr/>
        </p:nvPicPr>
        <p:blipFill>
          <a:blip r:embed="rId5">
            <a:extLst/>
          </a:blip>
          <a:stretch>
            <a:fillRect/>
          </a:stretch>
        </p:blipFill>
        <p:spPr>
          <a:xfrm>
            <a:off x="10587061" y="746223"/>
            <a:ext cx="917788" cy="917789"/>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00" y="620688"/>
            <a:ext cx="10058400" cy="5325035"/>
          </a:xfrm>
          <a:prstGeom prst="rect">
            <a:avLst/>
          </a:prstGeom>
        </p:spPr>
      </p:pic>
    </p:spTree>
    <p:extLst>
      <p:ext uri="{BB962C8B-B14F-4D97-AF65-F5344CB8AC3E}">
        <p14:creationId xmlns:p14="http://schemas.microsoft.com/office/powerpoint/2010/main" val="168140594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56" y="692696"/>
            <a:ext cx="10058400" cy="5479971"/>
          </a:xfrm>
          <a:prstGeom prst="rect">
            <a:avLst/>
          </a:prstGeom>
        </p:spPr>
      </p:pic>
    </p:spTree>
    <p:extLst>
      <p:ext uri="{BB962C8B-B14F-4D97-AF65-F5344CB8AC3E}">
        <p14:creationId xmlns:p14="http://schemas.microsoft.com/office/powerpoint/2010/main" val="102641130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Közösségi címkézés </a:t>
            </a:r>
            <a:r>
              <a:rPr lang="en-GB" dirty="0"/>
              <a:t>- </a:t>
            </a:r>
            <a:r>
              <a:rPr lang="hu-HU" dirty="0" err="1"/>
              <a:t>folkszonómia</a:t>
            </a:r>
            <a:endParaRPr lang="en-GB"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495"/>
          <a:stretch/>
        </p:blipFill>
        <p:spPr>
          <a:xfrm>
            <a:off x="983432" y="1988840"/>
            <a:ext cx="7973392" cy="4365104"/>
          </a:xfrm>
          <a:prstGeom prst="rect">
            <a:avLst/>
          </a:prstGeom>
        </p:spPr>
      </p:pic>
    </p:spTree>
    <p:extLst>
      <p:ext uri="{BB962C8B-B14F-4D97-AF65-F5344CB8AC3E}">
        <p14:creationId xmlns:p14="http://schemas.microsoft.com/office/powerpoint/2010/main" val="144960923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Learning tools and applications"/>
          <p:cNvSpPr txBox="1">
            <a:spLocks noGrp="1"/>
          </p:cNvSpPr>
          <p:nvPr>
            <p:ph type="title"/>
          </p:nvPr>
        </p:nvSpPr>
        <p:spPr>
          <a:prstGeom prst="rect">
            <a:avLst/>
          </a:prstGeom>
        </p:spPr>
        <p:txBody>
          <a:bodyPr/>
          <a:lstStyle>
            <a:lvl1pPr>
              <a:defRPr spc="-100"/>
            </a:lvl1pPr>
          </a:lstStyle>
          <a:p>
            <a:r>
              <a:rPr lang="hu-HU" dirty="0"/>
              <a:t>Tanulást támogató eszközök és alkalmazások - példák</a:t>
            </a:r>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tangle 2"/>
          <p:cNvSpPr txBox="1"/>
          <p:nvPr/>
        </p:nvSpPr>
        <p:spPr>
          <a:xfrm>
            <a:off x="745958" y="1102712"/>
            <a:ext cx="10684041" cy="501675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r">
              <a:defRPr sz="8000" b="1" spc="-50">
                <a:solidFill>
                  <a:srgbClr val="1D6295"/>
                </a:solidFill>
                <a:latin typeface="+mj-lt"/>
                <a:ea typeface="+mj-ea"/>
                <a:cs typeface="+mj-cs"/>
                <a:sym typeface="Calibri"/>
              </a:defRPr>
            </a:pPr>
            <a:r>
              <a:rPr sz="7200" dirty="0">
                <a:latin typeface="+mj-lt"/>
              </a:rPr>
              <a:t>I</a:t>
            </a:r>
            <a:r>
              <a:rPr sz="7200" dirty="0">
                <a:solidFill>
                  <a:srgbClr val="262626"/>
                </a:solidFill>
                <a:latin typeface="+mj-lt"/>
              </a:rPr>
              <a:t>nfo-</a:t>
            </a:r>
            <a:r>
              <a:rPr lang="hu-HU" sz="7200" dirty="0">
                <a:latin typeface="+mj-lt"/>
              </a:rPr>
              <a:t>K</a:t>
            </a:r>
            <a:r>
              <a:rPr lang="hu-HU" sz="7200" dirty="0">
                <a:solidFill>
                  <a:schemeClr val="tx1"/>
                </a:solidFill>
                <a:latin typeface="+mj-lt"/>
              </a:rPr>
              <a:t>ommunikációs</a:t>
            </a:r>
            <a:r>
              <a:rPr sz="7200" dirty="0">
                <a:solidFill>
                  <a:srgbClr val="262626"/>
                </a:solidFill>
                <a:latin typeface="+mj-lt"/>
              </a:rPr>
              <a:t>  </a:t>
            </a:r>
            <a:r>
              <a:rPr lang="hu-HU" sz="7200" dirty="0">
                <a:solidFill>
                  <a:srgbClr val="134163"/>
                </a:solidFill>
                <a:latin typeface="+mj-lt"/>
              </a:rPr>
              <a:t>T</a:t>
            </a:r>
            <a:r>
              <a:rPr lang="hu-HU" sz="7200" dirty="0">
                <a:solidFill>
                  <a:schemeClr val="tx1"/>
                </a:solidFill>
                <a:latin typeface="+mj-lt"/>
              </a:rPr>
              <a:t>echnológia</a:t>
            </a:r>
            <a:endParaRPr sz="7200" dirty="0">
              <a:solidFill>
                <a:schemeClr val="tx1"/>
              </a:solidFill>
              <a:latin typeface="+mj-lt"/>
            </a:endParaRPr>
          </a:p>
          <a:p>
            <a:pPr>
              <a:defRPr sz="8000" spc="-50">
                <a:solidFill>
                  <a:srgbClr val="262626"/>
                </a:solidFill>
                <a:latin typeface="+mj-lt"/>
                <a:ea typeface="+mj-ea"/>
                <a:cs typeface="+mj-cs"/>
                <a:sym typeface="Calibri"/>
              </a:defRPr>
            </a:pPr>
            <a:r>
              <a:rPr dirty="0"/>
              <a:t>----------------------------------</a:t>
            </a:r>
          </a:p>
          <a:p>
            <a:pPr algn="r">
              <a:defRPr sz="8000" b="1" spc="-50">
                <a:solidFill>
                  <a:srgbClr val="1D6295"/>
                </a:solidFill>
                <a:latin typeface="+mj-lt"/>
                <a:ea typeface="+mj-ea"/>
                <a:cs typeface="+mj-cs"/>
                <a:sym typeface="Calibri"/>
              </a:defRPr>
            </a:pPr>
            <a:r>
              <a:rPr dirty="0"/>
              <a:t>         </a:t>
            </a:r>
            <a:r>
              <a:rPr sz="9600" dirty="0"/>
              <a:t>I</a:t>
            </a:r>
            <a:r>
              <a:rPr lang="hu-HU" sz="9600" dirty="0"/>
              <a:t>K</a:t>
            </a:r>
            <a:r>
              <a:rPr sz="9600" dirty="0"/>
              <a:t>T</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Screenshot 2017-06-28 00.54.29.png" descr="Screenshot 2017-06-28 00.54.29.png">
            <a:hlinkClick r:id="rId3"/>
          </p:cNvPr>
          <p:cNvPicPr>
            <a:picLocks noChangeAspect="1"/>
          </p:cNvPicPr>
          <p:nvPr/>
        </p:nvPicPr>
        <p:blipFill>
          <a:blip r:embed="rId4">
            <a:extLst/>
          </a:blip>
          <a:stretch>
            <a:fillRect/>
          </a:stretch>
        </p:blipFill>
        <p:spPr>
          <a:xfrm>
            <a:off x="6096000" y="3310154"/>
            <a:ext cx="5440681" cy="2884153"/>
          </a:xfrm>
          <a:prstGeom prst="rect">
            <a:avLst/>
          </a:prstGeom>
          <a:ln w="12700">
            <a:miter lim="400000"/>
          </a:ln>
        </p:spPr>
      </p:pic>
      <p:pic>
        <p:nvPicPr>
          <p:cNvPr id="392" name="Screenshot 2017-06-28 00.43.07.png" descr="Screenshot 2017-06-28 00.43.07.png">
            <a:hlinkClick r:id="rId5"/>
          </p:cNvPr>
          <p:cNvPicPr>
            <a:picLocks noChangeAspect="1"/>
          </p:cNvPicPr>
          <p:nvPr/>
        </p:nvPicPr>
        <p:blipFill>
          <a:blip r:embed="rId6">
            <a:extLst/>
          </a:blip>
          <a:stretch>
            <a:fillRect/>
          </a:stretch>
        </p:blipFill>
        <p:spPr>
          <a:xfrm>
            <a:off x="519630" y="3182123"/>
            <a:ext cx="5090264" cy="3055189"/>
          </a:xfrm>
          <a:prstGeom prst="rect">
            <a:avLst/>
          </a:prstGeom>
          <a:ln w="12700">
            <a:miter lim="400000"/>
          </a:ln>
        </p:spPr>
      </p:pic>
      <p:pic>
        <p:nvPicPr>
          <p:cNvPr id="393" name="Screenshot 2017-06-28 00.43.43.png" descr="Screenshot 2017-06-28 00.43.43.png">
            <a:hlinkClick r:id="rId7"/>
          </p:cNvPr>
          <p:cNvPicPr>
            <a:picLocks noChangeAspect="1"/>
          </p:cNvPicPr>
          <p:nvPr/>
        </p:nvPicPr>
        <p:blipFill>
          <a:blip r:embed="rId8">
            <a:extLst/>
          </a:blip>
          <a:stretch>
            <a:fillRect/>
          </a:stretch>
        </p:blipFill>
        <p:spPr>
          <a:xfrm>
            <a:off x="519630" y="267788"/>
            <a:ext cx="5090264" cy="2712026"/>
          </a:xfrm>
          <a:prstGeom prst="rect">
            <a:avLst/>
          </a:prstGeom>
          <a:ln w="12700">
            <a:miter lim="400000"/>
          </a:ln>
        </p:spPr>
      </p:pic>
      <p:pic>
        <p:nvPicPr>
          <p:cNvPr id="394" name="Screenshot 2017-06-28 00.55.55.png" descr="Screenshot 2017-06-28 00.55.55.png">
            <a:hlinkClick r:id="rId9"/>
          </p:cNvPr>
          <p:cNvPicPr>
            <a:picLocks noChangeAspect="1"/>
          </p:cNvPicPr>
          <p:nvPr/>
        </p:nvPicPr>
        <p:blipFill>
          <a:blip r:embed="rId10">
            <a:extLst/>
          </a:blip>
          <a:stretch>
            <a:fillRect/>
          </a:stretch>
        </p:blipFill>
        <p:spPr>
          <a:xfrm>
            <a:off x="6096000" y="267788"/>
            <a:ext cx="5440681" cy="2991388"/>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Screenshot 2017-06-27 23.58.52.png" descr="Screenshot 2017-06-27 23.58.52.png">
            <a:hlinkClick r:id="rId3"/>
          </p:cNvPr>
          <p:cNvPicPr>
            <a:picLocks noChangeAspect="1"/>
          </p:cNvPicPr>
          <p:nvPr/>
        </p:nvPicPr>
        <p:blipFill>
          <a:blip r:embed="rId4">
            <a:extLst/>
          </a:blip>
          <a:stretch>
            <a:fillRect/>
          </a:stretch>
        </p:blipFill>
        <p:spPr>
          <a:xfrm>
            <a:off x="791097" y="397866"/>
            <a:ext cx="7159343" cy="5037734"/>
          </a:xfrm>
          <a:prstGeom prst="rect">
            <a:avLst/>
          </a:prstGeom>
          <a:ln w="12700">
            <a:miter lim="400000"/>
          </a:ln>
        </p:spPr>
      </p:pic>
      <p:sp>
        <p:nvSpPr>
          <p:cNvPr id="399" name="Interactive Simulation"/>
          <p:cNvSpPr txBox="1"/>
          <p:nvPr/>
        </p:nvSpPr>
        <p:spPr>
          <a:xfrm>
            <a:off x="8341917" y="1988840"/>
            <a:ext cx="2044786" cy="120032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defRPr sz="3600">
                <a:latin typeface="+mj-lt"/>
                <a:ea typeface="+mj-ea"/>
                <a:cs typeface="+mj-cs"/>
                <a:sym typeface="Calibri"/>
              </a:defRPr>
            </a:pPr>
            <a:r>
              <a:rPr lang="hu-HU" dirty="0"/>
              <a:t>Interaktív </a:t>
            </a:r>
          </a:p>
          <a:p>
            <a:pPr>
              <a:defRPr sz="3600">
                <a:latin typeface="+mj-lt"/>
                <a:ea typeface="+mj-ea"/>
                <a:cs typeface="+mj-cs"/>
                <a:sym typeface="Calibri"/>
              </a:defRPr>
            </a:pPr>
            <a:r>
              <a:rPr lang="hu-HU" dirty="0"/>
              <a:t>szimuláció</a:t>
            </a:r>
            <a:endParaRPr dirty="0"/>
          </a:p>
        </p:txBody>
      </p:sp>
      <p:sp>
        <p:nvSpPr>
          <p:cNvPr id="400" name="Exercise: explore it! Find a simulation for your subject!"/>
          <p:cNvSpPr txBox="1"/>
          <p:nvPr/>
        </p:nvSpPr>
        <p:spPr>
          <a:xfrm>
            <a:off x="695400" y="5559838"/>
            <a:ext cx="10600014" cy="64632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atin typeface="+mj-lt"/>
                <a:ea typeface="+mj-ea"/>
                <a:cs typeface="+mj-cs"/>
                <a:sym typeface="Calibri"/>
              </a:defRPr>
            </a:lvl1pPr>
          </a:lstStyle>
          <a:p>
            <a:r>
              <a:rPr lang="hu-HU" dirty="0"/>
              <a:t>Feladat: Fedezd fel! Keress szimulációt a tantárgyadhoz!</a:t>
            </a:r>
          </a:p>
        </p:txBody>
      </p:sp>
      <p:pic>
        <p:nvPicPr>
          <p:cNvPr id="5" name="icons-842860__480.png" descr="icons-842860__480.png"/>
          <p:cNvPicPr>
            <a:picLocks noChangeAspect="1"/>
          </p:cNvPicPr>
          <p:nvPr/>
        </p:nvPicPr>
        <p:blipFill>
          <a:blip r:embed="rId5">
            <a:extLst/>
          </a:blip>
          <a:stretch>
            <a:fillRect/>
          </a:stretch>
        </p:blipFill>
        <p:spPr>
          <a:xfrm>
            <a:off x="10587061" y="746223"/>
            <a:ext cx="917788" cy="917789"/>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Screenshot 2017-07-03 15.05.40.png" descr="Screenshot 2017-07-03 15.05.40.png"/>
          <p:cNvPicPr>
            <a:picLocks noChangeAspect="1"/>
          </p:cNvPicPr>
          <p:nvPr/>
        </p:nvPicPr>
        <p:blipFill>
          <a:blip r:embed="rId3">
            <a:extLst/>
          </a:blip>
          <a:stretch>
            <a:fillRect/>
          </a:stretch>
        </p:blipFill>
        <p:spPr>
          <a:xfrm>
            <a:off x="855754" y="644986"/>
            <a:ext cx="10480493" cy="5568028"/>
          </a:xfrm>
          <a:prstGeom prst="rect">
            <a:avLst/>
          </a:prstGeom>
          <a:ln w="12700">
            <a:miter lim="400000"/>
          </a:ln>
        </p:spPr>
      </p:pic>
      <p:sp>
        <p:nvSpPr>
          <p:cNvPr id="2" name="Rectangle 1">
            <a:extLst>
              <a:ext uri="{FF2B5EF4-FFF2-40B4-BE49-F238E27FC236}">
                <a16:creationId xmlns:a16="http://schemas.microsoft.com/office/drawing/2014/main" id="{185BCD31-B246-4017-82D1-C4FD2C6ABA3A}"/>
              </a:ext>
            </a:extLst>
          </p:cNvPr>
          <p:cNvSpPr/>
          <p:nvPr/>
        </p:nvSpPr>
        <p:spPr>
          <a:xfrm>
            <a:off x="9552384" y="855085"/>
            <a:ext cx="1152128" cy="276995"/>
          </a:xfrm>
          <a:prstGeom prst="rect">
            <a:avLst/>
          </a:prstGeom>
          <a:solidFill>
            <a:schemeClr val="bg1"/>
          </a:solidFill>
          <a:ln w="25400" cap="flat">
            <a:solidFill>
              <a:schemeClr val="bg1"/>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hu-HU" sz="1200" b="0" i="0" u="none" strike="noStrike" cap="none" spc="0" normalizeH="0" baseline="0" dirty="0">
                <a:ln>
                  <a:noFill/>
                </a:ln>
                <a:solidFill>
                  <a:srgbClr val="000000"/>
                </a:solidFill>
                <a:effectLst/>
                <a:uFillTx/>
                <a:latin typeface="+mn-lt"/>
                <a:ea typeface="+mn-ea"/>
                <a:cs typeface="+mn-cs"/>
                <a:sym typeface="Helvetica"/>
              </a:rPr>
              <a:t>Hősök tere</a:t>
            </a:r>
            <a:endParaRPr kumimoji="0" lang="en-US" sz="1200" b="0" i="0" u="none" strike="noStrike" cap="none" spc="0" normalizeH="0" baseline="0" dirty="0">
              <a:ln>
                <a:noFill/>
              </a:ln>
              <a:solidFill>
                <a:srgbClr val="000000"/>
              </a:solidFill>
              <a:effectLst/>
              <a:uFillTx/>
              <a:latin typeface="+mn-lt"/>
              <a:ea typeface="+mn-ea"/>
              <a:cs typeface="+mn-cs"/>
              <a:sym typeface="Helvetica"/>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742EDA49-1928-4B89-BCDF-899ABC82CF26}"/>
              </a:ext>
            </a:extLst>
          </p:cNvPr>
          <p:cNvPicPr>
            <a:picLocks noChangeAspect="1"/>
          </p:cNvPicPr>
          <p:nvPr/>
        </p:nvPicPr>
        <p:blipFill>
          <a:blip r:embed="rId3"/>
          <a:stretch>
            <a:fillRect/>
          </a:stretch>
        </p:blipFill>
        <p:spPr>
          <a:xfrm>
            <a:off x="1991544" y="332656"/>
            <a:ext cx="7766101" cy="5733256"/>
          </a:xfrm>
          <a:prstGeom prst="rect">
            <a:avLst/>
          </a:prstGeom>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Pedagogical value of ICT"/>
          <p:cNvSpPr txBox="1">
            <a:spLocks noGrp="1"/>
          </p:cNvSpPr>
          <p:nvPr>
            <p:ph type="title"/>
          </p:nvPr>
        </p:nvSpPr>
        <p:spPr>
          <a:prstGeom prst="rect">
            <a:avLst/>
          </a:prstGeom>
        </p:spPr>
        <p:txBody>
          <a:bodyPr/>
          <a:lstStyle/>
          <a:p>
            <a:r>
              <a:rPr lang="hu-HU" dirty="0"/>
              <a:t>A digitális eszközök</a:t>
            </a:r>
            <a:br>
              <a:rPr lang="hu-HU" dirty="0"/>
            </a:br>
            <a:r>
              <a:rPr lang="hu-HU" dirty="0"/>
              <a:t>pedagógiai értéke</a:t>
            </a:r>
            <a:endParaRPr dirty="0"/>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18" name="Szövegdoboz 6"/>
          <p:cNvSpPr txBox="1"/>
          <p:nvPr/>
        </p:nvSpPr>
        <p:spPr>
          <a:xfrm>
            <a:off x="-2" y="-2"/>
            <a:ext cx="12192003" cy="1523490"/>
          </a:xfrm>
          <a:prstGeom prst="rect">
            <a:avLst/>
          </a:prstGeom>
          <a:solidFill>
            <a:srgbClr val="1482AC">
              <a:alpha val="72000"/>
            </a:srgbClr>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sz="4500">
                <a:solidFill>
                  <a:srgbClr val="FFFFFF"/>
                </a:solidFill>
                <a:latin typeface="+mj-lt"/>
                <a:ea typeface="+mj-ea"/>
                <a:cs typeface="+mj-cs"/>
                <a:sym typeface="Calibri"/>
              </a:defRPr>
            </a:pPr>
            <a:r>
              <a:rPr dirty="0"/>
              <a:t>“</a:t>
            </a:r>
            <a:r>
              <a:rPr lang="hu-HU" dirty="0"/>
              <a:t>Az új technológia gyakori, </a:t>
            </a:r>
          </a:p>
          <a:p>
            <a:pPr algn="ctr">
              <a:defRPr sz="4500">
                <a:solidFill>
                  <a:srgbClr val="FFFFFF"/>
                </a:solidFill>
                <a:latin typeface="+mj-lt"/>
                <a:ea typeface="+mj-ea"/>
                <a:cs typeface="+mj-cs"/>
                <a:sym typeface="Calibri"/>
              </a:defRPr>
            </a:pPr>
            <a:r>
              <a:rPr lang="hu-HU" dirty="0"/>
              <a:t>az új gondolkodásmód ritka</a:t>
            </a:r>
            <a:r>
              <a:rPr sz="4800" dirty="0"/>
              <a:t>” </a:t>
            </a:r>
          </a:p>
        </p:txBody>
      </p:sp>
      <p:sp>
        <p:nvSpPr>
          <p:cNvPr id="419" name="Szövegdoboz 8"/>
          <p:cNvSpPr txBox="1"/>
          <p:nvPr/>
        </p:nvSpPr>
        <p:spPr>
          <a:xfrm>
            <a:off x="-1" y="2703607"/>
            <a:ext cx="12192001" cy="1754322"/>
          </a:xfrm>
          <a:prstGeom prst="rect">
            <a:avLst/>
          </a:prstGeom>
          <a:solidFill>
            <a:srgbClr val="65481D">
              <a:alpha val="47000"/>
            </a:srgbClr>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sz="3600">
                <a:solidFill>
                  <a:srgbClr val="FFFFFF"/>
                </a:solidFill>
                <a:latin typeface="+mj-lt"/>
                <a:ea typeface="+mj-ea"/>
                <a:cs typeface="+mj-cs"/>
                <a:sym typeface="Calibri"/>
              </a:defRPr>
            </a:pPr>
            <a:r>
              <a:rPr lang="hu-HU" dirty="0"/>
              <a:t>Az oktatás nem, és soha nem is szólt csak a technológiáról</a:t>
            </a:r>
            <a:r>
              <a:rPr dirty="0"/>
              <a:t>! </a:t>
            </a:r>
          </a:p>
          <a:p>
            <a:pPr algn="ctr">
              <a:defRPr sz="3600">
                <a:solidFill>
                  <a:srgbClr val="FFFFFF"/>
                </a:solidFill>
                <a:latin typeface="+mj-lt"/>
                <a:ea typeface="+mj-ea"/>
                <a:cs typeface="+mj-cs"/>
                <a:sym typeface="Calibri"/>
              </a:defRPr>
            </a:pPr>
            <a:r>
              <a:rPr lang="hu-HU" dirty="0"/>
              <a:t>A JÓ TANÍTÁS soha nem lesz helyettesíthető </a:t>
            </a:r>
          </a:p>
          <a:p>
            <a:pPr algn="ctr">
              <a:defRPr sz="3600">
                <a:solidFill>
                  <a:srgbClr val="FFFFFF"/>
                </a:solidFill>
                <a:latin typeface="+mj-lt"/>
                <a:ea typeface="+mj-ea"/>
                <a:cs typeface="+mj-cs"/>
                <a:sym typeface="Calibri"/>
              </a:defRPr>
            </a:pPr>
            <a:r>
              <a:rPr lang="hu-HU" dirty="0"/>
              <a:t>semmilyen típusú technológiával!</a:t>
            </a:r>
            <a:endParaRPr dirty="0"/>
          </a:p>
        </p:txBody>
      </p:sp>
      <p:sp>
        <p:nvSpPr>
          <p:cNvPr id="420" name="Szövegdoboz 9"/>
          <p:cNvSpPr txBox="1"/>
          <p:nvPr/>
        </p:nvSpPr>
        <p:spPr>
          <a:xfrm>
            <a:off x="9346232" y="1052736"/>
            <a:ext cx="2438400" cy="459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solidFill>
                  <a:srgbClr val="FFFFFF"/>
                </a:solidFill>
                <a:latin typeface="+mj-lt"/>
                <a:ea typeface="+mj-ea"/>
                <a:cs typeface="+mj-cs"/>
                <a:sym typeface="Calibri"/>
              </a:defRPr>
            </a:pPr>
            <a:r>
              <a:rPr dirty="0"/>
              <a:t>Sir</a:t>
            </a:r>
            <a:r>
              <a:rPr dirty="0">
                <a:solidFill>
                  <a:srgbClr val="000000"/>
                </a:solidFill>
              </a:rPr>
              <a:t> </a:t>
            </a:r>
            <a:r>
              <a:rPr dirty="0"/>
              <a:t>Peter</a:t>
            </a:r>
            <a:r>
              <a:rPr dirty="0">
                <a:solidFill>
                  <a:srgbClr val="000000"/>
                </a:solidFill>
              </a:rPr>
              <a:t> </a:t>
            </a:r>
            <a:r>
              <a:rPr dirty="0"/>
              <a:t>Blake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If we teach today’s students as we taught yesterday’s, we rob our children of tomorrow.” (J.Dewey, 1916)"/>
          <p:cNvSpPr txBox="1"/>
          <p:nvPr/>
        </p:nvSpPr>
        <p:spPr>
          <a:xfrm>
            <a:off x="1643619" y="2588715"/>
            <a:ext cx="8904761" cy="1754322"/>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defTabSz="914400">
              <a:defRPr sz="3600">
                <a:latin typeface="+mj-lt"/>
                <a:ea typeface="+mj-ea"/>
                <a:cs typeface="+mj-cs"/>
                <a:sym typeface="Calibri"/>
              </a:defRPr>
            </a:lvl1pPr>
          </a:lstStyle>
          <a:p>
            <a:pPr algn="ctr"/>
            <a:r>
              <a:rPr dirty="0"/>
              <a:t>“</a:t>
            </a:r>
            <a:r>
              <a:rPr lang="hu-HU" dirty="0"/>
              <a:t>Ha a mai diákokat úgy tanítjuk, </a:t>
            </a:r>
          </a:p>
          <a:p>
            <a:pPr algn="ctr"/>
            <a:r>
              <a:rPr lang="hu-HU" dirty="0"/>
              <a:t>ahogyan azt tegnap tanultuk, </a:t>
            </a:r>
          </a:p>
          <a:p>
            <a:pPr algn="ctr"/>
            <a:r>
              <a:rPr lang="hu-HU" dirty="0"/>
              <a:t>akkor elraboljuk a gyerekeink jövőjét”</a:t>
            </a:r>
            <a:endParaRPr dirty="0"/>
          </a:p>
        </p:txBody>
      </p:sp>
      <p:sp>
        <p:nvSpPr>
          <p:cNvPr id="427" name="However …"/>
          <p:cNvSpPr txBox="1"/>
          <p:nvPr/>
        </p:nvSpPr>
        <p:spPr>
          <a:xfrm>
            <a:off x="4295800" y="1268760"/>
            <a:ext cx="3168352" cy="646327"/>
          </a:xfrm>
          <a:prstGeom prst="rect">
            <a:avLst/>
          </a:prstGeom>
          <a:solidFill>
            <a:schemeClr val="accent2"/>
          </a:solidFill>
          <a:ln w="25400">
            <a:solidFill>
              <a:srgbClr val="1C6090"/>
            </a:solidFill>
          </a:ln>
          <a:effectLst>
            <a:outerShdw blurRad="38100" dist="25400" dir="2700000" rotWithShape="0">
              <a:srgbClr val="000000">
                <a:alpha val="60000"/>
              </a:srgbClr>
            </a:outerShdw>
          </a:effectLst>
          <a:extLst>
            <a:ext uri="{C572A759-6A51-4108-AA02-DFA0A04FC94B}">
              <ma14:wrappingTextBoxFlag xmlns="" xmlns:ma14="http://schemas.microsoft.com/office/mac/drawingml/2011/main" val="1"/>
            </a:ext>
          </a:extLst>
        </p:spPr>
        <p:txBody>
          <a:bodyPr wrap="square" lIns="45718" tIns="45718" rIns="45718" bIns="45718">
            <a:spAutoFit/>
          </a:bodyPr>
          <a:lstStyle>
            <a:lvl1pPr>
              <a:defRPr sz="3600">
                <a:solidFill>
                  <a:srgbClr val="FFFFFF"/>
                </a:solidFill>
              </a:defRPr>
            </a:lvl1pPr>
          </a:lstStyle>
          <a:p>
            <a:pPr>
              <a:defRPr sz="1800"/>
            </a:pPr>
            <a:r>
              <a:rPr lang="hu-HU" sz="3600" dirty="0"/>
              <a:t>Ugyanakkor</a:t>
            </a:r>
            <a:r>
              <a:rPr sz="3600" dirty="0"/>
              <a:t>…</a:t>
            </a:r>
          </a:p>
        </p:txBody>
      </p:sp>
      <p:sp>
        <p:nvSpPr>
          <p:cNvPr id="2" name="Téglalap 1"/>
          <p:cNvSpPr/>
          <p:nvPr/>
        </p:nvSpPr>
        <p:spPr>
          <a:xfrm>
            <a:off x="8623875" y="4382763"/>
            <a:ext cx="1864613" cy="369332"/>
          </a:xfrm>
          <a:prstGeom prst="rect">
            <a:avLst/>
          </a:prstGeom>
        </p:spPr>
        <p:txBody>
          <a:bodyPr wrap="none">
            <a:spAutoFit/>
          </a:bodyPr>
          <a:lstStyle/>
          <a:p>
            <a:pPr algn="r"/>
            <a:r>
              <a:rPr lang="hu-HU" dirty="0"/>
              <a:t>(</a:t>
            </a:r>
            <a:r>
              <a:rPr lang="hu-HU" dirty="0" err="1"/>
              <a:t>J.Dewey</a:t>
            </a:r>
            <a:r>
              <a:rPr lang="hu-HU" dirty="0"/>
              <a:t>, 1916)</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 name="Kép 2" descr="Kép 2"/>
          <p:cNvPicPr>
            <a:picLocks noChangeAspect="1"/>
          </p:cNvPicPr>
          <p:nvPr/>
        </p:nvPicPr>
        <p:blipFill>
          <a:blip r:embed="rId3">
            <a:extLst/>
          </a:blip>
          <a:srcRect l="43350" t="5687"/>
          <a:stretch>
            <a:fillRect/>
          </a:stretch>
        </p:blipFill>
        <p:spPr>
          <a:xfrm>
            <a:off x="1458179" y="1668263"/>
            <a:ext cx="3453385" cy="3521461"/>
          </a:xfrm>
          <a:prstGeom prst="rect">
            <a:avLst/>
          </a:prstGeom>
          <a:ln w="12700">
            <a:miter lim="400000"/>
          </a:ln>
        </p:spPr>
      </p:pic>
      <p:sp>
        <p:nvSpPr>
          <p:cNvPr id="432" name="“I do not see much sense in trying to prepare children for using intelligent IT systems of the future by using pedagogical methods from the day-before-yesterday.” (B. Komenczy, 1999)"/>
          <p:cNvSpPr txBox="1"/>
          <p:nvPr/>
        </p:nvSpPr>
        <p:spPr>
          <a:xfrm>
            <a:off x="5926750" y="692696"/>
            <a:ext cx="5628704" cy="408111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just">
              <a:lnSpc>
                <a:spcPct val="90000"/>
              </a:lnSpc>
              <a:spcBef>
                <a:spcPts val="1200"/>
              </a:spcBef>
              <a:defRPr sz="3200">
                <a:latin typeface="+mj-lt"/>
                <a:ea typeface="+mj-ea"/>
                <a:cs typeface="+mj-cs"/>
                <a:sym typeface="Calibri"/>
              </a:defRPr>
            </a:lvl1pPr>
          </a:lstStyle>
          <a:p>
            <a:pPr algn="l"/>
            <a:r>
              <a:rPr lang="hu-HU" dirty="0"/>
              <a:t>„Nem sok értelmét látom ugyanis annak, hogy a tegnap számítógépén a közelmúlt szoftvereit futtatva a tegnapelőtt pedagógiai módszereivel próbáljuk meg a jövő intelligens informatikai rendszereinek használatára képessé tenni a gyerekeket.” </a:t>
            </a:r>
            <a:r>
              <a:rPr lang="hu-HU" sz="2400" dirty="0"/>
              <a:t>(</a:t>
            </a:r>
            <a:r>
              <a:rPr lang="hu-HU" sz="2400" dirty="0" err="1"/>
              <a:t>Komenczi</a:t>
            </a:r>
            <a:r>
              <a:rPr lang="hu-HU" sz="2400" dirty="0"/>
              <a:t>, 1999)</a:t>
            </a:r>
          </a:p>
        </p:txBody>
      </p:sp>
      <p:sp>
        <p:nvSpPr>
          <p:cNvPr id="433" name=".. and …"/>
          <p:cNvSpPr txBox="1"/>
          <p:nvPr/>
        </p:nvSpPr>
        <p:spPr>
          <a:xfrm>
            <a:off x="1917056" y="547779"/>
            <a:ext cx="2535630" cy="662939"/>
          </a:xfrm>
          <a:prstGeom prst="rect">
            <a:avLst/>
          </a:prstGeom>
          <a:solidFill>
            <a:schemeClr val="accent2"/>
          </a:solidFill>
          <a:ln w="25400">
            <a:solidFill>
              <a:srgbClr val="1C6090"/>
            </a:solidFill>
          </a:ln>
          <a:effectLst>
            <a:outerShdw blurRad="38100" dist="25400" dir="2700000" rotWithShape="0">
              <a:srgbClr val="000000">
                <a:alpha val="60000"/>
              </a:srgbClr>
            </a:outerShdw>
          </a:effectLst>
          <a:extLst>
            <a:ext uri="{C572A759-6A51-4108-AA02-DFA0A04FC94B}">
              <ma14:wrappingTextBoxFlag xmlns="" xmlns:ma14="http://schemas.microsoft.com/office/mac/drawingml/2011/main" val="1"/>
            </a:ext>
          </a:extLst>
        </p:spPr>
        <p:txBody>
          <a:bodyPr lIns="45718" tIns="45718" rIns="45718" bIns="45718">
            <a:spAutoFit/>
          </a:bodyPr>
          <a:lstStyle>
            <a:lvl1pPr>
              <a:defRPr sz="3600">
                <a:solidFill>
                  <a:srgbClr val="FFFFFF"/>
                </a:solidFill>
              </a:defRPr>
            </a:lvl1pPr>
          </a:lstStyle>
          <a:p>
            <a:pPr>
              <a:defRPr sz="1800"/>
            </a:pPr>
            <a:r>
              <a:rPr sz="3600" dirty="0"/>
              <a:t>.. </a:t>
            </a:r>
            <a:r>
              <a:rPr lang="hu-HU" sz="3600" dirty="0"/>
              <a:t>és</a:t>
            </a:r>
            <a:r>
              <a:rPr sz="3600" dirty="0"/>
              <a:t> …</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Téglalap 2"/>
          <p:cNvSpPr txBox="1"/>
          <p:nvPr/>
        </p:nvSpPr>
        <p:spPr>
          <a:xfrm>
            <a:off x="5749309" y="6469617"/>
            <a:ext cx="5995056" cy="3708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latin typeface="+mj-lt"/>
                <a:ea typeface="+mj-ea"/>
                <a:cs typeface="+mj-cs"/>
                <a:sym typeface="Calibri"/>
              </a:defRPr>
            </a:lvl1pPr>
          </a:lstStyle>
          <a:p>
            <a:r>
              <a:rPr dirty="0"/>
              <a:t>http://matwww.ee.tut.fi/wesqu/liitteet/usefulness_of_web.pdf</a:t>
            </a:r>
          </a:p>
        </p:txBody>
      </p:sp>
      <p:pic>
        <p:nvPicPr>
          <p:cNvPr id="26" name="Picture 25">
            <a:extLst>
              <a:ext uri="{FF2B5EF4-FFF2-40B4-BE49-F238E27FC236}">
                <a16:creationId xmlns:a16="http://schemas.microsoft.com/office/drawing/2014/main" id="{E1744640-0063-4979-96D0-5EE725B07BE9}"/>
              </a:ext>
            </a:extLst>
          </p:cNvPr>
          <p:cNvPicPr>
            <a:picLocks noChangeAspect="1"/>
          </p:cNvPicPr>
          <p:nvPr/>
        </p:nvPicPr>
        <p:blipFill>
          <a:blip r:embed="rId3"/>
          <a:stretch>
            <a:fillRect/>
          </a:stretch>
        </p:blipFill>
        <p:spPr>
          <a:xfrm>
            <a:off x="1342988" y="17542"/>
            <a:ext cx="9506023" cy="6244727"/>
          </a:xfrm>
          <a:prstGeom prst="rect">
            <a:avLst/>
          </a:prstGeom>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Téglalap 8"/>
          <p:cNvSpPr txBox="1"/>
          <p:nvPr/>
        </p:nvSpPr>
        <p:spPr>
          <a:xfrm>
            <a:off x="5749309" y="6469617"/>
            <a:ext cx="5995056" cy="3708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latin typeface="+mj-lt"/>
                <a:ea typeface="+mj-ea"/>
                <a:cs typeface="+mj-cs"/>
                <a:sym typeface="Calibri"/>
              </a:defRPr>
            </a:lvl1pPr>
          </a:lstStyle>
          <a:p>
            <a:r>
              <a:t>http://matwww.ee.tut.fi/wesqu/liitteet/usefulness_of_web.pdf</a:t>
            </a:r>
          </a:p>
        </p:txBody>
      </p:sp>
      <p:pic>
        <p:nvPicPr>
          <p:cNvPr id="14" name="Picture 13">
            <a:extLst>
              <a:ext uri="{FF2B5EF4-FFF2-40B4-BE49-F238E27FC236}">
                <a16:creationId xmlns:a16="http://schemas.microsoft.com/office/drawing/2014/main" id="{9777AE37-9139-4233-8810-38474376E4CA}"/>
              </a:ext>
            </a:extLst>
          </p:cNvPr>
          <p:cNvPicPr>
            <a:picLocks noChangeAspect="1"/>
          </p:cNvPicPr>
          <p:nvPr/>
        </p:nvPicPr>
        <p:blipFill rotWithShape="1">
          <a:blip r:embed="rId3"/>
          <a:srcRect b="2135"/>
          <a:stretch/>
        </p:blipFill>
        <p:spPr>
          <a:xfrm>
            <a:off x="800656" y="17542"/>
            <a:ext cx="10590687" cy="6255259"/>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664" y="16587"/>
            <a:ext cx="5699596" cy="6459543"/>
          </a:xfrm>
          <a:prstGeom prst="rect">
            <a:avLst/>
          </a:prstGeom>
        </p:spPr>
      </p:pic>
      <p:sp>
        <p:nvSpPr>
          <p:cNvPr id="230" name="Rectangle 2"/>
          <p:cNvSpPr txBox="1"/>
          <p:nvPr/>
        </p:nvSpPr>
        <p:spPr>
          <a:xfrm>
            <a:off x="139904" y="6448801"/>
            <a:ext cx="7324247" cy="30777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a:solidFill>
                  <a:srgbClr val="FFFFFF"/>
                </a:solidFill>
                <a:latin typeface="+mj-lt"/>
                <a:ea typeface="+mj-ea"/>
                <a:cs typeface="+mj-cs"/>
                <a:sym typeface="Calibri"/>
              </a:defRPr>
            </a:lvl1pPr>
          </a:lstStyle>
          <a:p>
            <a:r>
              <a:rPr sz="1400"/>
              <a:t>Communication World Report, 1997 ORTT, Hungarian UNESCO Committee, Bp. 1988</a:t>
            </a:r>
          </a:p>
        </p:txBody>
      </p:sp>
      <p:sp>
        <p:nvSpPr>
          <p:cNvPr id="2" name="Rectangle: Rounded Corners 1">
            <a:extLst>
              <a:ext uri="{FF2B5EF4-FFF2-40B4-BE49-F238E27FC236}">
                <a16:creationId xmlns:a16="http://schemas.microsoft.com/office/drawing/2014/main" id="{FB409521-40CE-4A8E-929A-C0C34BD57708}"/>
              </a:ext>
            </a:extLst>
          </p:cNvPr>
          <p:cNvSpPr/>
          <p:nvPr/>
        </p:nvSpPr>
        <p:spPr>
          <a:xfrm>
            <a:off x="8961897" y="548680"/>
            <a:ext cx="2858251" cy="1021552"/>
          </a:xfrm>
          <a:prstGeom prst="roundRect">
            <a:avLst/>
          </a:prstGeom>
          <a:solidFill>
            <a:schemeClr val="accent2"/>
          </a:solidFill>
          <a:ln w="25400" cap="flat">
            <a:solidFill>
              <a:schemeClr val="accent2"/>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r>
              <a:rPr lang="en-US" b="1" dirty="0" err="1">
                <a:solidFill>
                  <a:schemeClr val="bg1"/>
                </a:solidFill>
              </a:rPr>
              <a:t>Információ</a:t>
            </a:r>
            <a:r>
              <a:rPr lang="en-US" b="1" dirty="0">
                <a:solidFill>
                  <a:schemeClr val="bg1"/>
                </a:solidFill>
              </a:rPr>
              <a:t>- </a:t>
            </a:r>
            <a:r>
              <a:rPr lang="en-US" b="1" dirty="0" err="1">
                <a:solidFill>
                  <a:schemeClr val="bg1"/>
                </a:solidFill>
              </a:rPr>
              <a:t>és</a:t>
            </a:r>
            <a:r>
              <a:rPr lang="en-US" b="1" dirty="0">
                <a:solidFill>
                  <a:schemeClr val="bg1"/>
                </a:solidFill>
              </a:rPr>
              <a:t> </a:t>
            </a:r>
            <a:r>
              <a:rPr lang="en-US" b="1" dirty="0" err="1">
                <a:solidFill>
                  <a:schemeClr val="bg1"/>
                </a:solidFill>
              </a:rPr>
              <a:t>kommunikációtechnológia</a:t>
            </a:r>
            <a:r>
              <a:rPr lang="hu-HU" b="1" dirty="0">
                <a:solidFill>
                  <a:schemeClr val="bg1"/>
                </a:solidFill>
              </a:rPr>
              <a:t> = IKT</a:t>
            </a:r>
            <a:endParaRPr kumimoji="0" lang="en-US" sz="1800" b="1" i="0" u="none" strike="noStrike" cap="none" spc="0" normalizeH="0" baseline="0" dirty="0">
              <a:ln>
                <a:noFill/>
              </a:ln>
              <a:solidFill>
                <a:schemeClr val="bg1"/>
              </a:solidFill>
              <a:effectLst/>
              <a:uFillTx/>
              <a:sym typeface="Helvetica"/>
            </a:endParaRPr>
          </a:p>
        </p:txBody>
      </p:sp>
      <p:pic>
        <p:nvPicPr>
          <p:cNvPr id="9" name="Picture 7" descr="Picture 7">
            <a:extLst>
              <a:ext uri="{FF2B5EF4-FFF2-40B4-BE49-F238E27FC236}">
                <a16:creationId xmlns:a16="http://schemas.microsoft.com/office/drawing/2014/main" id="{09FB0180-110C-43B3-AD15-38E8938B863F}"/>
              </a:ext>
            </a:extLst>
          </p:cNvPr>
          <p:cNvPicPr>
            <a:picLocks noChangeAspect="1"/>
          </p:cNvPicPr>
          <p:nvPr/>
        </p:nvPicPr>
        <p:blipFill rotWithShape="1">
          <a:blip r:embed="rId4">
            <a:extLst/>
          </a:blip>
          <a:srcRect l="1955" t="3359" r="3217" b="7043"/>
          <a:stretch/>
        </p:blipFill>
        <p:spPr>
          <a:xfrm rot="20141752">
            <a:off x="276681" y="1189172"/>
            <a:ext cx="3752379" cy="2972237"/>
          </a:xfrm>
          <a:prstGeom prst="rect">
            <a:avLst/>
          </a:prstGeom>
          <a:ln w="12700">
            <a:miter lim="400000"/>
          </a:ln>
        </p:spPr>
      </p:pic>
      <p:pic>
        <p:nvPicPr>
          <p:cNvPr id="10" name="Picture 6" descr="Picture 6">
            <a:extLst>
              <a:ext uri="{FF2B5EF4-FFF2-40B4-BE49-F238E27FC236}">
                <a16:creationId xmlns:a16="http://schemas.microsoft.com/office/drawing/2014/main" id="{D84D2064-8E2C-4650-8C4F-56A03FADE9F7}"/>
              </a:ext>
            </a:extLst>
          </p:cNvPr>
          <p:cNvPicPr>
            <a:picLocks noChangeAspect="1"/>
          </p:cNvPicPr>
          <p:nvPr/>
        </p:nvPicPr>
        <p:blipFill rotWithShape="1">
          <a:blip r:embed="rId5">
            <a:extLst/>
          </a:blip>
          <a:srcRect l="6194" t="5237" r="7455" b="6627"/>
          <a:stretch/>
        </p:blipFill>
        <p:spPr>
          <a:xfrm rot="1089490">
            <a:off x="8266254" y="2074571"/>
            <a:ext cx="3710928" cy="296787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1775B3D9-8328-4311-A068-9EFFCB6223E7}"/>
              </a:ext>
            </a:extLst>
          </p:cNvPr>
          <p:cNvCxnSpPr/>
          <p:nvPr/>
        </p:nvCxnSpPr>
        <p:spPr>
          <a:xfrm>
            <a:off x="839416" y="1124744"/>
            <a:ext cx="10153128" cy="0"/>
          </a:xfrm>
          <a:prstGeom prst="line">
            <a:avLst/>
          </a:prstGeom>
          <a:noFill/>
          <a:ln w="25400" cap="flat">
            <a:solidFill>
              <a:schemeClr val="accent1"/>
            </a:solid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cxnSp>
      <p:sp>
        <p:nvSpPr>
          <p:cNvPr id="21" name="TextBox 20">
            <a:extLst>
              <a:ext uri="{FF2B5EF4-FFF2-40B4-BE49-F238E27FC236}">
                <a16:creationId xmlns:a16="http://schemas.microsoft.com/office/drawing/2014/main" id="{5642518F-F8FB-424B-9A2A-3854F85E2192}"/>
              </a:ext>
            </a:extLst>
          </p:cNvPr>
          <p:cNvSpPr txBox="1"/>
          <p:nvPr/>
        </p:nvSpPr>
        <p:spPr>
          <a:xfrm flipH="1">
            <a:off x="695400" y="510944"/>
            <a:ext cx="9566653"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hu-HU" sz="3200" dirty="0">
                <a:solidFill>
                  <a:schemeClr val="accent2">
                    <a:lumMod val="75000"/>
                  </a:schemeClr>
                </a:solidFill>
                <a:latin typeface="Arial" panose="020B0604020202020204" pitchFamily="34" charset="0"/>
                <a:cs typeface="Arial" panose="020B0604020202020204" pitchFamily="34" charset="0"/>
              </a:rPr>
              <a:t>Technológiai Integrációs Mátrix Források</a:t>
            </a:r>
            <a:endParaRPr kumimoji="0" lang="en-US" sz="3200" b="0" i="0" u="none" strike="noStrike" cap="none" spc="0" normalizeH="0" baseline="0" dirty="0">
              <a:ln>
                <a:noFill/>
              </a:ln>
              <a:solidFill>
                <a:schemeClr val="accent2">
                  <a:lumMod val="75000"/>
                </a:schemeClr>
              </a:solidFill>
              <a:effectLst/>
              <a:uFillTx/>
              <a:latin typeface="Arial" panose="020B0604020202020204" pitchFamily="34" charset="0"/>
              <a:cs typeface="Arial" panose="020B0604020202020204" pitchFamily="34" charset="0"/>
              <a:sym typeface="Helvetica"/>
            </a:endParaRPr>
          </a:p>
        </p:txBody>
      </p:sp>
      <p:sp>
        <p:nvSpPr>
          <p:cNvPr id="22" name="TextBox 21">
            <a:extLst>
              <a:ext uri="{FF2B5EF4-FFF2-40B4-BE49-F238E27FC236}">
                <a16:creationId xmlns:a16="http://schemas.microsoft.com/office/drawing/2014/main" id="{DBAE844B-C3A1-4091-A33B-BD962F5569C8}"/>
              </a:ext>
            </a:extLst>
          </p:cNvPr>
          <p:cNvSpPr txBox="1"/>
          <p:nvPr/>
        </p:nvSpPr>
        <p:spPr>
          <a:xfrm>
            <a:off x="839416" y="1245201"/>
            <a:ext cx="1015312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hu-HU" sz="1400" b="0" i="1" u="none" strike="noStrike" cap="none" spc="0" normalizeH="0" baseline="0" dirty="0">
                <a:ln>
                  <a:noFill/>
                </a:ln>
                <a:solidFill>
                  <a:schemeClr val="accent2">
                    <a:lumMod val="75000"/>
                  </a:schemeClr>
                </a:solidFill>
                <a:effectLst/>
                <a:uFillTx/>
                <a:latin typeface="+mn-lt"/>
                <a:ea typeface="+mn-ea"/>
                <a:cs typeface="+mn-cs"/>
                <a:sym typeface="Helvetica"/>
              </a:rPr>
              <a:t>Minden olyan rész és darab, ami szükséges a TIM alkalmazásához az iskolákban vagy tankerületekben.</a:t>
            </a:r>
            <a:endParaRPr kumimoji="0" lang="en-US" sz="1400" b="0" i="1" u="none" strike="noStrike" cap="none" spc="0" normalizeH="0" baseline="0" dirty="0">
              <a:ln>
                <a:noFill/>
              </a:ln>
              <a:solidFill>
                <a:schemeClr val="accent2">
                  <a:lumMod val="75000"/>
                </a:schemeClr>
              </a:solidFill>
              <a:effectLst/>
              <a:uFillTx/>
              <a:latin typeface="+mn-lt"/>
              <a:ea typeface="+mn-ea"/>
              <a:cs typeface="+mn-cs"/>
              <a:sym typeface="Helvetica"/>
            </a:endParaRPr>
          </a:p>
        </p:txBody>
      </p:sp>
      <p:sp>
        <p:nvSpPr>
          <p:cNvPr id="24" name="TextBox 23">
            <a:extLst>
              <a:ext uri="{FF2B5EF4-FFF2-40B4-BE49-F238E27FC236}">
                <a16:creationId xmlns:a16="http://schemas.microsoft.com/office/drawing/2014/main" id="{99E1D4BC-BCF0-45AB-B006-A0E5227F9400}"/>
              </a:ext>
            </a:extLst>
          </p:cNvPr>
          <p:cNvSpPr txBox="1"/>
          <p:nvPr/>
        </p:nvSpPr>
        <p:spPr>
          <a:xfrm>
            <a:off x="839416" y="1703405"/>
            <a:ext cx="10153128"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hu-HU" sz="1400" b="0" i="0" u="none" strike="noStrike" cap="none" spc="0" normalizeH="0" baseline="0" dirty="0">
                <a:ln>
                  <a:noFill/>
                </a:ln>
                <a:solidFill>
                  <a:schemeClr val="accent2">
                    <a:lumMod val="75000"/>
                  </a:schemeClr>
                </a:solidFill>
                <a:effectLst/>
                <a:uFillTx/>
                <a:latin typeface="+mn-lt"/>
                <a:ea typeface="+mn-ea"/>
                <a:cs typeface="+mn-cs"/>
                <a:sym typeface="Helvetica"/>
              </a:rPr>
              <a:t>Tanárok, iskolák és tankerületek a grafikonok bármelyiket felhasználhatják a weblapukon.</a:t>
            </a:r>
            <a:r>
              <a:rPr lang="hu-HU" sz="1400" dirty="0">
                <a:solidFill>
                  <a:schemeClr val="accent2">
                    <a:lumMod val="75000"/>
                  </a:schemeClr>
                </a:solidFill>
              </a:rPr>
              <a:t> Az oktatók felhasználhatják a prezentációk gyűjteményét. Az iskolai vagy tankerületi személyzet felhasználhatja a grafikonokat, rajzokat és más prezentáció forrásokat a saját képzési </a:t>
            </a:r>
            <a:r>
              <a:rPr lang="hu-HU" sz="1400" dirty="0" err="1">
                <a:solidFill>
                  <a:schemeClr val="accent2">
                    <a:lumMod val="75000"/>
                  </a:schemeClr>
                </a:solidFill>
              </a:rPr>
              <a:t>anyaguk</a:t>
            </a:r>
            <a:r>
              <a:rPr lang="hu-HU" sz="1400" dirty="0">
                <a:solidFill>
                  <a:schemeClr val="accent2">
                    <a:lumMod val="75000"/>
                  </a:schemeClr>
                </a:solidFill>
              </a:rPr>
              <a:t> és prezentációjuk készítéséhez.</a:t>
            </a:r>
            <a:endParaRPr kumimoji="0" lang="en-US" sz="1400" b="0" i="0" u="none" strike="noStrike" cap="none" spc="0" normalizeH="0" baseline="0" dirty="0">
              <a:ln>
                <a:noFill/>
              </a:ln>
              <a:solidFill>
                <a:schemeClr val="accent2">
                  <a:lumMod val="75000"/>
                </a:schemeClr>
              </a:solidFill>
              <a:effectLst/>
              <a:uFillTx/>
              <a:sym typeface="Helvetica"/>
            </a:endParaRPr>
          </a:p>
        </p:txBody>
      </p:sp>
      <p:pic>
        <p:nvPicPr>
          <p:cNvPr id="25" name="Picture 24">
            <a:extLst>
              <a:ext uri="{FF2B5EF4-FFF2-40B4-BE49-F238E27FC236}">
                <a16:creationId xmlns:a16="http://schemas.microsoft.com/office/drawing/2014/main" id="{A09B3393-898F-4194-94CD-35AD8978100B}"/>
              </a:ext>
            </a:extLst>
          </p:cNvPr>
          <p:cNvPicPr>
            <a:picLocks noChangeAspect="1"/>
          </p:cNvPicPr>
          <p:nvPr/>
        </p:nvPicPr>
        <p:blipFill>
          <a:blip r:embed="rId3"/>
          <a:stretch>
            <a:fillRect/>
          </a:stretch>
        </p:blipFill>
        <p:spPr>
          <a:xfrm>
            <a:off x="474433" y="3250280"/>
            <a:ext cx="11141503" cy="2331312"/>
          </a:xfrm>
          <a:prstGeom prst="rect">
            <a:avLst/>
          </a:prstGeom>
        </p:spPr>
      </p:pic>
      <p:pic>
        <p:nvPicPr>
          <p:cNvPr id="28" name="Picture 27">
            <a:extLst>
              <a:ext uri="{FF2B5EF4-FFF2-40B4-BE49-F238E27FC236}">
                <a16:creationId xmlns:a16="http://schemas.microsoft.com/office/drawing/2014/main" id="{29DBFB5B-2178-44AC-8BD1-D73787B0CF12}"/>
              </a:ext>
            </a:extLst>
          </p:cNvPr>
          <p:cNvPicPr>
            <a:picLocks noChangeAspect="1"/>
          </p:cNvPicPr>
          <p:nvPr/>
        </p:nvPicPr>
        <p:blipFill>
          <a:blip r:embed="rId4"/>
          <a:stretch>
            <a:fillRect/>
          </a:stretch>
        </p:blipFill>
        <p:spPr>
          <a:xfrm>
            <a:off x="1825" y="-57430"/>
            <a:ext cx="11352584" cy="691543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Text"/>
          <p:cNvSpPr txBox="1"/>
          <p:nvPr/>
        </p:nvSpPr>
        <p:spPr>
          <a:xfrm>
            <a:off x="1251264" y="5929787"/>
            <a:ext cx="167651"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u="sng">
                <a:solidFill>
                  <a:srgbClr val="0000FF"/>
                </a:solidFill>
                <a:uFill>
                  <a:solidFill>
                    <a:srgbClr val="0000FF"/>
                  </a:solidFill>
                </a:uFill>
                <a:hlinkClick r:id="rId3"/>
              </a:defRPr>
            </a:lvl1pPr>
          </a:lstStyle>
          <a:p>
            <a:pPr>
              <a:defRPr u="none">
                <a:solidFill>
                  <a:srgbClr val="000000"/>
                </a:solidFill>
                <a:uFillTx/>
              </a:defRPr>
            </a:pPr>
            <a:r>
              <a:rPr u="sng">
                <a:solidFill>
                  <a:srgbClr val="0000FF"/>
                </a:solidFill>
                <a:uFill>
                  <a:solidFill>
                    <a:srgbClr val="0000FF"/>
                  </a:solidFill>
                </a:uFill>
                <a:hlinkClick r:id="rId3"/>
              </a:rPr>
              <a:t> </a:t>
            </a:r>
          </a:p>
        </p:txBody>
      </p:sp>
      <p:pic>
        <p:nvPicPr>
          <p:cNvPr id="447" name="icons-842860__480.png" descr="icons-842860__480.png"/>
          <p:cNvPicPr>
            <a:picLocks noChangeAspect="1"/>
          </p:cNvPicPr>
          <p:nvPr/>
        </p:nvPicPr>
        <p:blipFill>
          <a:blip r:embed="rId4">
            <a:extLst/>
          </a:blip>
          <a:stretch>
            <a:fillRect/>
          </a:stretch>
        </p:blipFill>
        <p:spPr>
          <a:xfrm>
            <a:off x="10587061" y="746223"/>
            <a:ext cx="917788" cy="917789"/>
          </a:xfrm>
          <a:prstGeom prst="rect">
            <a:avLst/>
          </a:prstGeom>
          <a:ln w="12700">
            <a:miter lim="400000"/>
          </a:ln>
        </p:spPr>
      </p:pic>
      <p:sp>
        <p:nvSpPr>
          <p:cNvPr id="448" name="Rectangle 2"/>
          <p:cNvSpPr txBox="1"/>
          <p:nvPr/>
        </p:nvSpPr>
        <p:spPr>
          <a:xfrm>
            <a:off x="1039734" y="697714"/>
            <a:ext cx="10684042" cy="4536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8000" b="1" spc="-50">
                <a:solidFill>
                  <a:srgbClr val="1D6295"/>
                </a:solidFill>
                <a:latin typeface="+mj-lt"/>
                <a:ea typeface="+mj-ea"/>
                <a:cs typeface="+mj-cs"/>
                <a:sym typeface="Calibri"/>
              </a:defRPr>
            </a:pPr>
            <a:r>
              <a:rPr dirty="0"/>
              <a:t>2</a:t>
            </a:r>
            <a:r>
              <a:rPr lang="hu-HU" dirty="0"/>
              <a:t>. feladat</a:t>
            </a:r>
            <a:endParaRPr dirty="0">
              <a:solidFill>
                <a:srgbClr val="262626"/>
              </a:solidFill>
            </a:endParaRPr>
          </a:p>
          <a:p>
            <a:pPr>
              <a:defRPr sz="8000" spc="-50">
                <a:solidFill>
                  <a:srgbClr val="262626"/>
                </a:solidFill>
                <a:latin typeface="+mj-lt"/>
                <a:ea typeface="+mj-ea"/>
                <a:cs typeface="+mj-cs"/>
                <a:sym typeface="Calibri"/>
              </a:defRPr>
            </a:pPr>
            <a:r>
              <a:rPr dirty="0"/>
              <a:t>----------------------------------</a:t>
            </a:r>
          </a:p>
          <a:p>
            <a:pPr>
              <a:defRPr sz="6400" spc="-40">
                <a:solidFill>
                  <a:srgbClr val="1D6295"/>
                </a:solidFill>
                <a:latin typeface="+mj-lt"/>
                <a:ea typeface="+mj-ea"/>
                <a:cs typeface="+mj-cs"/>
                <a:sym typeface="Calibri"/>
              </a:defRPr>
            </a:pPr>
            <a:r>
              <a:rPr lang="hu-HU" dirty="0"/>
              <a:t>Határozza meg egy kiválasztott eszköz pedagógiai értékét!</a:t>
            </a:r>
            <a:endParaRPr dirty="0"/>
          </a:p>
        </p:txBody>
      </p:sp>
      <p:sp>
        <p:nvSpPr>
          <p:cNvPr id="449" name="Text"/>
          <p:cNvSpPr txBox="1"/>
          <p:nvPr/>
        </p:nvSpPr>
        <p:spPr>
          <a:xfrm>
            <a:off x="1179913" y="5458775"/>
            <a:ext cx="167651"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u="sng">
                <a:solidFill>
                  <a:srgbClr val="0000FF"/>
                </a:solidFill>
                <a:uFill>
                  <a:solidFill>
                    <a:srgbClr val="0000FF"/>
                  </a:solidFill>
                </a:uFill>
                <a:hlinkClick r:id="rId5"/>
              </a:defRPr>
            </a:lvl1pPr>
          </a:lstStyle>
          <a:p>
            <a:pPr>
              <a:defRPr u="none">
                <a:solidFill>
                  <a:srgbClr val="000000"/>
                </a:solidFill>
                <a:uFillTx/>
              </a:defRPr>
            </a:pPr>
            <a:r>
              <a:rPr u="sng">
                <a:solidFill>
                  <a:srgbClr val="0000FF"/>
                </a:solidFill>
                <a:uFill>
                  <a:solidFill>
                    <a:srgbClr val="0000FF"/>
                  </a:solidFill>
                </a:uFill>
                <a:hlinkClick r:id="rId5"/>
              </a:rPr>
              <a:t> </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Title 1"/>
          <p:cNvSpPr txBox="1">
            <a:spLocks noGrp="1"/>
          </p:cNvSpPr>
          <p:nvPr>
            <p:ph type="title"/>
          </p:nvPr>
        </p:nvSpPr>
        <p:spPr>
          <a:xfrm>
            <a:off x="914399" y="733850"/>
            <a:ext cx="10241282" cy="894499"/>
          </a:xfrm>
          <a:prstGeom prst="rect">
            <a:avLst/>
          </a:prstGeom>
        </p:spPr>
        <p:txBody>
          <a:bodyPr>
            <a:normAutofit/>
          </a:bodyPr>
          <a:lstStyle>
            <a:lvl1pPr>
              <a:defRPr sz="4300" spc="-100"/>
            </a:lvl1pPr>
          </a:lstStyle>
          <a:p>
            <a:r>
              <a:rPr lang="hu-HU" dirty="0"/>
              <a:t>Megválaszolandó kérdések:</a:t>
            </a:r>
            <a:endParaRPr dirty="0"/>
          </a:p>
        </p:txBody>
      </p:sp>
      <p:pic>
        <p:nvPicPr>
          <p:cNvPr id="452" name="Kép 6" descr="Kép 6"/>
          <p:cNvPicPr>
            <a:picLocks noChangeAspect="1"/>
          </p:cNvPicPr>
          <p:nvPr/>
        </p:nvPicPr>
        <p:blipFill>
          <a:blip r:embed="rId3">
            <a:extLst/>
          </a:blip>
          <a:srcRect r="85412"/>
          <a:stretch>
            <a:fillRect/>
          </a:stretch>
        </p:blipFill>
        <p:spPr>
          <a:xfrm>
            <a:off x="11582399" y="3723937"/>
            <a:ext cx="609602" cy="3134063"/>
          </a:xfrm>
          <a:prstGeom prst="rect">
            <a:avLst/>
          </a:prstGeom>
          <a:ln w="12700">
            <a:miter lim="400000"/>
          </a:ln>
        </p:spPr>
      </p:pic>
      <p:sp>
        <p:nvSpPr>
          <p:cNvPr id="453" name="Szövegdoboz 7"/>
          <p:cNvSpPr txBox="1"/>
          <p:nvPr/>
        </p:nvSpPr>
        <p:spPr>
          <a:xfrm>
            <a:off x="1320799" y="2133600"/>
            <a:ext cx="9834882" cy="397031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800">
                <a:latin typeface="+mj-lt"/>
                <a:ea typeface="+mj-ea"/>
                <a:cs typeface="+mj-cs"/>
                <a:sym typeface="Calibri"/>
              </a:defRPr>
            </a:pPr>
            <a:r>
              <a:rPr dirty="0"/>
              <a:t>1) </a:t>
            </a:r>
            <a:r>
              <a:rPr lang="hu-HU" dirty="0"/>
              <a:t>Hasznos az eszköz az általa nyújtott oktatás érékének függvényében?</a:t>
            </a:r>
            <a:endParaRPr dirty="0"/>
          </a:p>
          <a:p>
            <a:pPr>
              <a:defRPr sz="2800">
                <a:latin typeface="+mj-lt"/>
                <a:ea typeface="+mj-ea"/>
                <a:cs typeface="+mj-cs"/>
                <a:sym typeface="Calibri"/>
              </a:defRPr>
            </a:pPr>
            <a:r>
              <a:rPr lang="hu-HU" dirty="0"/>
              <a:t>2) A tartalom és a technológia megfelel-e a gyermekeknek ebben a korban?</a:t>
            </a:r>
          </a:p>
          <a:p>
            <a:pPr>
              <a:defRPr sz="2800">
                <a:latin typeface="+mj-lt"/>
                <a:ea typeface="+mj-ea"/>
                <a:cs typeface="+mj-cs"/>
                <a:sym typeface="Calibri"/>
              </a:defRPr>
            </a:pPr>
            <a:r>
              <a:rPr lang="hu-HU" dirty="0"/>
              <a:t>3) Fontos-e a tantervi célok és a gyermekek igényei és érdekei szempontjából?</a:t>
            </a:r>
          </a:p>
          <a:p>
            <a:pPr>
              <a:defRPr sz="2800">
                <a:latin typeface="+mj-lt"/>
                <a:ea typeface="+mj-ea"/>
                <a:cs typeface="+mj-cs"/>
                <a:sym typeface="Calibri"/>
              </a:defRPr>
            </a:pPr>
            <a:r>
              <a:rPr lang="hu-HU" dirty="0"/>
              <a:t>4) Tartalmaz-e a tanárok számára olyan kulcsfontosságú eszközöket, mint például az értékelések, az előrehaladás nyomon követése és a testre szabható tevékenységek?</a:t>
            </a:r>
            <a:endParaRPr dirty="0"/>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7"/>
          <p:cNvSpPr txBox="1"/>
          <p:nvPr/>
        </p:nvSpPr>
        <p:spPr>
          <a:xfrm>
            <a:off x="407368" y="1484784"/>
            <a:ext cx="11089232" cy="489364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r>
              <a:rPr lang="hu-HU" sz="2400" dirty="0"/>
              <a:t>Az Internet időbeli és térbeli korlátok nélküli új tanulási környezet, kitágítja a hagyományos osztályterem kereteit, hiszen a tanterem minden nap legalább 16 órán át, egész nyáron, hétvégén és ünnepnapokon zárva van. </a:t>
            </a:r>
          </a:p>
          <a:p>
            <a:pPr algn="just"/>
            <a:r>
              <a:rPr lang="hu-HU" sz="2400" dirty="0"/>
              <a:t>A virtuális tanulási </a:t>
            </a:r>
            <a:r>
              <a:rPr lang="hu-HU" sz="2400" dirty="0" err="1"/>
              <a:t>környezetek</a:t>
            </a:r>
            <a:r>
              <a:rPr lang="hu-HU" sz="2400" dirty="0"/>
              <a:t> – mint a </a:t>
            </a:r>
            <a:r>
              <a:rPr lang="hu-HU" sz="2400" dirty="0" err="1"/>
              <a:t>Moodle</a:t>
            </a:r>
            <a:r>
              <a:rPr lang="hu-HU" sz="2400" dirty="0"/>
              <a:t>, a Facebook, </a:t>
            </a:r>
            <a:r>
              <a:rPr lang="hu-HU" sz="2400" dirty="0" err="1"/>
              <a:t>SecondLife</a:t>
            </a:r>
            <a:r>
              <a:rPr lang="hu-HU" sz="2400" dirty="0"/>
              <a:t>, </a:t>
            </a:r>
            <a:r>
              <a:rPr lang="hu-HU" sz="2400" dirty="0" err="1"/>
              <a:t>Twitter</a:t>
            </a:r>
            <a:r>
              <a:rPr lang="hu-HU" sz="2400" dirty="0"/>
              <a:t>, blogok és </a:t>
            </a:r>
            <a:r>
              <a:rPr lang="hu-HU" sz="2400" dirty="0" err="1"/>
              <a:t>wikik</a:t>
            </a:r>
            <a:r>
              <a:rPr lang="hu-HU" sz="2400" dirty="0"/>
              <a:t> – a tanuláshoz kapcsolódó együttműködés, viták és beszélgetések piacterévé váltak.  </a:t>
            </a:r>
          </a:p>
          <a:p>
            <a:pPr algn="just"/>
            <a:r>
              <a:rPr lang="hu-HU" sz="2400" dirty="0"/>
              <a:t>Az, hogy a tanulók „lógnak” a neten és kapcsolatot tartanak társaikkal és/vagy tanáraikkal, önmagában nem elég. </a:t>
            </a:r>
            <a:r>
              <a:rPr lang="hu-HU" sz="2400"/>
              <a:t>Nagyon </a:t>
            </a:r>
            <a:r>
              <a:rPr lang="hu-HU" sz="2400" dirty="0"/>
              <a:t>fontos, hogy eközben jó minőségű digitális tananyagokhoz férjenek hozzá, és hatékony, tanulást támogató (például gyakoroltató) digitális eszközöket használjanak. </a:t>
            </a:r>
          </a:p>
          <a:p>
            <a:pPr algn="just"/>
            <a:r>
              <a:rPr lang="hu-HU" sz="2400" dirty="0"/>
              <a:t>Sokat segíthet a pedagógusok közösségi összefogása és együttműködése az ingyenes, jó minőségű digitális oktatási tartalmak, tananyag-adatbázisok felépítése és megosztása érdekében</a:t>
            </a:r>
          </a:p>
        </p:txBody>
      </p:sp>
      <p:sp>
        <p:nvSpPr>
          <p:cNvPr id="3" name="TextBox 2"/>
          <p:cNvSpPr txBox="1"/>
          <p:nvPr/>
        </p:nvSpPr>
        <p:spPr>
          <a:xfrm>
            <a:off x="551384" y="692696"/>
            <a:ext cx="2120128"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hu-HU" sz="3200" b="0" i="0" u="none" strike="noStrike" cap="none" spc="0" normalizeH="0" baseline="0">
                <a:ln>
                  <a:noFill/>
                </a:ln>
                <a:solidFill>
                  <a:srgbClr val="000000"/>
                </a:solidFill>
                <a:effectLst/>
                <a:uFillTx/>
                <a:latin typeface="+mn-lt"/>
                <a:ea typeface="+mn-ea"/>
                <a:cs typeface="+mn-cs"/>
                <a:sym typeface="Helvetica"/>
              </a:rPr>
              <a:t>Összegzés</a:t>
            </a:r>
          </a:p>
        </p:txBody>
      </p:sp>
    </p:spTree>
    <p:extLst>
      <p:ext uri="{BB962C8B-B14F-4D97-AF65-F5344CB8AC3E}">
        <p14:creationId xmlns:p14="http://schemas.microsoft.com/office/powerpoint/2010/main" val="8299033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Title 1"/>
          <p:cNvSpPr txBox="1">
            <a:spLocks noGrp="1"/>
          </p:cNvSpPr>
          <p:nvPr>
            <p:ph type="title"/>
          </p:nvPr>
        </p:nvSpPr>
        <p:spPr>
          <a:xfrm>
            <a:off x="1199456" y="764704"/>
            <a:ext cx="10058401" cy="837814"/>
          </a:xfrm>
          <a:prstGeom prst="rect">
            <a:avLst/>
          </a:prstGeom>
        </p:spPr>
        <p:txBody>
          <a:bodyPr/>
          <a:lstStyle>
            <a:lvl1pPr>
              <a:defRPr spc="-100"/>
            </a:lvl1pPr>
          </a:lstStyle>
          <a:p>
            <a:r>
              <a:rPr lang="hu-HU" dirty="0"/>
              <a:t>Bibliográfia</a:t>
            </a:r>
            <a:endParaRPr dirty="0"/>
          </a:p>
        </p:txBody>
      </p:sp>
      <p:pic>
        <p:nvPicPr>
          <p:cNvPr id="463" name="Kép 6" descr="Kép 6"/>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sp>
        <p:nvSpPr>
          <p:cNvPr id="464" name="Szövegdoboz 7"/>
          <p:cNvSpPr txBox="1"/>
          <p:nvPr/>
        </p:nvSpPr>
        <p:spPr>
          <a:xfrm>
            <a:off x="1199457" y="1844824"/>
            <a:ext cx="9937104" cy="489364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457200" indent="-457200">
              <a:buSzPct val="100000"/>
              <a:buAutoNum type="arabicPeriod"/>
              <a:defRPr sz="2400">
                <a:latin typeface="+mj-lt"/>
                <a:ea typeface="+mj-ea"/>
                <a:cs typeface="+mj-cs"/>
                <a:sym typeface="Calibri"/>
              </a:defRPr>
            </a:pPr>
            <a:r>
              <a:rPr sz="2400" dirty="0"/>
              <a:t> Fulantelli Giovanni, Gentile Manuel., Taibi Davide, Allegra Mario:  </a:t>
            </a:r>
            <a:r>
              <a:rPr lang="hu-HU" sz="2400" dirty="0"/>
              <a:t>Ingyenes tananyagforrások, mint a pedagógusok eszközei a net generáció elvárásainak megfelelő tanítási módszerekhez.</a:t>
            </a:r>
          </a:p>
          <a:p>
            <a:pPr marL="457200" indent="-457200">
              <a:buSzPct val="100000"/>
              <a:buFontTx/>
              <a:buAutoNum type="arabicPeriod"/>
              <a:defRPr sz="2400">
                <a:latin typeface="+mj-lt"/>
                <a:ea typeface="+mj-ea"/>
                <a:cs typeface="+mj-cs"/>
                <a:sym typeface="Calibri"/>
              </a:defRPr>
            </a:pPr>
            <a:r>
              <a:rPr lang="en-US" sz="2400" dirty="0" err="1">
                <a:sym typeface="Calibri"/>
              </a:rPr>
              <a:t>Megnyíló</a:t>
            </a:r>
            <a:r>
              <a:rPr lang="en-US" sz="2400" dirty="0">
                <a:sym typeface="Calibri"/>
              </a:rPr>
              <a:t> </a:t>
            </a:r>
            <a:r>
              <a:rPr lang="en-US" sz="2400" dirty="0" err="1">
                <a:sym typeface="Calibri"/>
              </a:rPr>
              <a:t>oktatás</a:t>
            </a:r>
            <a:r>
              <a:rPr lang="en-US" sz="2400" dirty="0">
                <a:sym typeface="Calibri"/>
              </a:rPr>
              <a:t>: </a:t>
            </a:r>
            <a:r>
              <a:rPr lang="en-US" sz="2400" dirty="0" err="1">
                <a:sym typeface="Calibri"/>
              </a:rPr>
              <a:t>mindenki</a:t>
            </a:r>
            <a:r>
              <a:rPr lang="en-US" sz="2400" dirty="0">
                <a:sym typeface="Calibri"/>
              </a:rPr>
              <a:t> </a:t>
            </a:r>
            <a:r>
              <a:rPr lang="en-US" sz="2400" dirty="0" err="1">
                <a:sym typeface="Calibri"/>
              </a:rPr>
              <a:t>számára</a:t>
            </a:r>
            <a:r>
              <a:rPr lang="en-US" sz="2400" dirty="0">
                <a:sym typeface="Calibri"/>
              </a:rPr>
              <a:t> </a:t>
            </a:r>
            <a:r>
              <a:rPr lang="en-US" sz="2400" dirty="0" err="1">
                <a:sym typeface="Calibri"/>
              </a:rPr>
              <a:t>elérhető</a:t>
            </a:r>
            <a:r>
              <a:rPr lang="en-US" sz="2400" dirty="0">
                <a:sym typeface="Calibri"/>
              </a:rPr>
              <a:t> </a:t>
            </a:r>
            <a:r>
              <a:rPr lang="en-US" sz="2400" dirty="0" err="1">
                <a:sym typeface="Calibri"/>
              </a:rPr>
              <a:t>innovatív</a:t>
            </a:r>
            <a:r>
              <a:rPr lang="en-US" sz="2400" dirty="0">
                <a:sym typeface="Calibri"/>
              </a:rPr>
              <a:t> </a:t>
            </a:r>
            <a:r>
              <a:rPr lang="en-US" sz="2400" dirty="0" err="1">
                <a:sym typeface="Calibri"/>
              </a:rPr>
              <a:t>oktatás</a:t>
            </a:r>
            <a:r>
              <a:rPr lang="en-US" sz="2400" dirty="0">
                <a:sym typeface="Calibri"/>
              </a:rPr>
              <a:t> </a:t>
            </a:r>
            <a:r>
              <a:rPr lang="en-US" sz="2400" dirty="0" err="1">
                <a:sym typeface="Calibri"/>
              </a:rPr>
              <a:t>és</a:t>
            </a:r>
            <a:r>
              <a:rPr lang="en-US" sz="2400" dirty="0">
                <a:sym typeface="Calibri"/>
              </a:rPr>
              <a:t> </a:t>
            </a:r>
            <a:r>
              <a:rPr lang="en-US" sz="2400" dirty="0" err="1">
                <a:sym typeface="Calibri"/>
              </a:rPr>
              <a:t>tanulás</a:t>
            </a:r>
            <a:r>
              <a:rPr lang="en-US" sz="2400" dirty="0">
                <a:sym typeface="Calibri"/>
              </a:rPr>
              <a:t> </a:t>
            </a:r>
            <a:r>
              <a:rPr lang="en-US" sz="2400" dirty="0" err="1">
                <a:sym typeface="Calibri"/>
              </a:rPr>
              <a:t>az</a:t>
            </a:r>
            <a:r>
              <a:rPr lang="en-US" sz="2400" dirty="0">
                <a:sym typeface="Calibri"/>
              </a:rPr>
              <a:t> </a:t>
            </a:r>
            <a:r>
              <a:rPr lang="en-US" sz="2400" dirty="0" err="1">
                <a:sym typeface="Calibri"/>
              </a:rPr>
              <a:t>új</a:t>
            </a:r>
            <a:r>
              <a:rPr lang="en-US" sz="2400" dirty="0">
                <a:sym typeface="Calibri"/>
              </a:rPr>
              <a:t> </a:t>
            </a:r>
            <a:r>
              <a:rPr lang="en-US" sz="2400" dirty="0" err="1">
                <a:sym typeface="Calibri"/>
              </a:rPr>
              <a:t>technológiák</a:t>
            </a:r>
            <a:r>
              <a:rPr lang="en-US" sz="2400" dirty="0">
                <a:sym typeface="Calibri"/>
              </a:rPr>
              <a:t> </a:t>
            </a:r>
            <a:r>
              <a:rPr lang="en-US" sz="2400" dirty="0" err="1">
                <a:sym typeface="Calibri"/>
              </a:rPr>
              <a:t>és</a:t>
            </a:r>
            <a:r>
              <a:rPr lang="en-US" sz="2400" dirty="0">
                <a:sym typeface="Calibri"/>
              </a:rPr>
              <a:t> a </a:t>
            </a:r>
            <a:r>
              <a:rPr lang="en-US" sz="2400" dirty="0" err="1">
                <a:sym typeface="Calibri"/>
              </a:rPr>
              <a:t>nyitott</a:t>
            </a:r>
            <a:r>
              <a:rPr lang="en-US" sz="2400" dirty="0">
                <a:sym typeface="Calibri"/>
              </a:rPr>
              <a:t> </a:t>
            </a:r>
            <a:r>
              <a:rPr lang="en-US" sz="2400" dirty="0" err="1">
                <a:sym typeface="Calibri"/>
              </a:rPr>
              <a:t>oktatási</a:t>
            </a:r>
            <a:r>
              <a:rPr lang="en-US" sz="2400" dirty="0">
                <a:sym typeface="Calibri"/>
              </a:rPr>
              <a:t> </a:t>
            </a:r>
            <a:r>
              <a:rPr lang="en-US" sz="2400" dirty="0" err="1">
                <a:sym typeface="Calibri"/>
              </a:rPr>
              <a:t>segédanyagok</a:t>
            </a:r>
            <a:r>
              <a:rPr lang="en-US" sz="2400" dirty="0">
                <a:sym typeface="Calibri"/>
              </a:rPr>
              <a:t> </a:t>
            </a:r>
            <a:r>
              <a:rPr lang="en-US" sz="2400" dirty="0" err="1">
                <a:sym typeface="Calibri"/>
              </a:rPr>
              <a:t>révén</a:t>
            </a:r>
            <a:r>
              <a:rPr lang="en-US" sz="2400" dirty="0">
                <a:sym typeface="Calibri"/>
              </a:rPr>
              <a:t>, EU </a:t>
            </a:r>
            <a:r>
              <a:rPr lang="en-US" sz="2400" dirty="0" err="1">
                <a:sym typeface="Calibri"/>
              </a:rPr>
              <a:t>Bizottság</a:t>
            </a:r>
            <a:r>
              <a:rPr lang="en-US" sz="2400" dirty="0">
                <a:sym typeface="Calibri"/>
              </a:rPr>
              <a:t>, 2013. </a:t>
            </a:r>
            <a:r>
              <a:rPr lang="en-US" sz="2400" dirty="0">
                <a:sym typeface="Calibri"/>
                <a:hlinkClick r:id="rId4"/>
              </a:rPr>
              <a:t>http://eur-lex.europa.eu/legal-content/HU/TXT/HTML/?uri=CELEX:52013DC0654&amp;from=EN</a:t>
            </a:r>
            <a:r>
              <a:rPr lang="en-US" sz="2400" dirty="0">
                <a:sym typeface="Calibri"/>
              </a:rPr>
              <a:t> [</a:t>
            </a:r>
            <a:r>
              <a:rPr lang="en-US" sz="2400" dirty="0" err="1">
                <a:sym typeface="Calibri"/>
              </a:rPr>
              <a:t>hozzáférés</a:t>
            </a:r>
            <a:r>
              <a:rPr lang="en-US" sz="2400" dirty="0">
                <a:sym typeface="Calibri"/>
              </a:rPr>
              <a:t>: 2017. </a:t>
            </a:r>
            <a:r>
              <a:rPr lang="en-US" sz="2400" dirty="0" err="1">
                <a:sym typeface="Calibri"/>
              </a:rPr>
              <a:t>június</a:t>
            </a:r>
            <a:r>
              <a:rPr lang="en-US" sz="2400" dirty="0">
                <a:sym typeface="Calibri"/>
              </a:rPr>
              <a:t> 16.]</a:t>
            </a:r>
          </a:p>
          <a:p>
            <a:pPr marL="457200" indent="-457200">
              <a:buSzPct val="100000"/>
              <a:buFontTx/>
              <a:buAutoNum type="arabicPeriod"/>
              <a:defRPr sz="2400">
                <a:latin typeface="+mj-lt"/>
                <a:ea typeface="+mj-ea"/>
                <a:cs typeface="+mj-cs"/>
                <a:sym typeface="Calibri"/>
              </a:defRPr>
            </a:pPr>
            <a:r>
              <a:rPr lang="en-US" sz="2400" dirty="0">
                <a:sym typeface="Calibri"/>
              </a:rPr>
              <a:t>Hartyányi, M. et al : E-learning – A </a:t>
            </a:r>
            <a:r>
              <a:rPr lang="en-US" sz="2400" dirty="0" err="1">
                <a:sym typeface="Calibri"/>
              </a:rPr>
              <a:t>netgeneráció</a:t>
            </a:r>
            <a:r>
              <a:rPr lang="en-US" sz="2400" dirty="0">
                <a:sym typeface="Calibri"/>
              </a:rPr>
              <a:t> </a:t>
            </a:r>
            <a:r>
              <a:rPr lang="en-US" sz="2400" dirty="0" err="1">
                <a:sym typeface="Calibri"/>
              </a:rPr>
              <a:t>kihívása</a:t>
            </a:r>
            <a:r>
              <a:rPr lang="en-US" sz="2400" dirty="0">
                <a:sym typeface="Calibri"/>
              </a:rPr>
              <a:t> – </a:t>
            </a:r>
            <a:r>
              <a:rPr lang="en-US" sz="2400" dirty="0" err="1">
                <a:sym typeface="Calibri"/>
              </a:rPr>
              <a:t>tanárok</a:t>
            </a:r>
            <a:r>
              <a:rPr lang="en-US" sz="2400" dirty="0">
                <a:sym typeface="Calibri"/>
              </a:rPr>
              <a:t> a </a:t>
            </a:r>
            <a:r>
              <a:rPr lang="en-US" sz="2400" dirty="0" err="1">
                <a:sym typeface="Calibri"/>
              </a:rPr>
              <a:t>hálón</a:t>
            </a:r>
            <a:r>
              <a:rPr lang="en-US" sz="2400" dirty="0">
                <a:sym typeface="Calibri"/>
              </a:rPr>
              <a:t>, TENEGEN </a:t>
            </a:r>
            <a:r>
              <a:rPr lang="en-US" sz="2400" dirty="0" err="1">
                <a:sym typeface="Calibri"/>
              </a:rPr>
              <a:t>Konzorcium</a:t>
            </a:r>
            <a:r>
              <a:rPr lang="en-US" sz="2400" dirty="0">
                <a:sym typeface="Calibri"/>
              </a:rPr>
              <a:t>, 2011, </a:t>
            </a:r>
            <a:r>
              <a:rPr lang="en-US" sz="2400" u="sng" dirty="0">
                <a:solidFill>
                  <a:srgbClr val="0000FF"/>
                </a:solidFill>
                <a:uFill>
                  <a:solidFill>
                    <a:srgbClr val="0000FF"/>
                  </a:solidFill>
                </a:uFill>
                <a:sym typeface="Calibri"/>
                <a:hlinkClick r:id="rId5"/>
              </a:rPr>
              <a:t>http://tenegen.eu/sites/tenegen.eu/files/tenegen/books/R10_Tenegen_Book_HU_CD.pdf</a:t>
            </a:r>
            <a:r>
              <a:rPr lang="en-US" sz="2400" u="sng" dirty="0">
                <a:solidFill>
                  <a:srgbClr val="0000FF"/>
                </a:solidFill>
                <a:uFill>
                  <a:solidFill>
                    <a:srgbClr val="0000FF"/>
                  </a:solidFill>
                </a:uFill>
                <a:sym typeface="Calibri"/>
              </a:rPr>
              <a:t> </a:t>
            </a:r>
            <a:r>
              <a:rPr lang="en-US" sz="2400" dirty="0">
                <a:sym typeface="Calibri"/>
              </a:rPr>
              <a:t>[</a:t>
            </a:r>
            <a:r>
              <a:rPr lang="en-US" sz="2400" dirty="0" err="1">
                <a:sym typeface="Calibri"/>
              </a:rPr>
              <a:t>hozzáférés</a:t>
            </a:r>
            <a:r>
              <a:rPr lang="en-US" sz="2400" dirty="0">
                <a:sym typeface="Calibri"/>
              </a:rPr>
              <a:t> 2017.június 17.]</a:t>
            </a:r>
          </a:p>
          <a:p>
            <a:pPr marL="457200" indent="-457200">
              <a:buSzPct val="100000"/>
              <a:buAutoNum type="arabicPeriod"/>
              <a:defRPr sz="2400">
                <a:latin typeface="+mj-lt"/>
                <a:ea typeface="+mj-ea"/>
                <a:cs typeface="+mj-cs"/>
                <a:sym typeface="Calibri"/>
              </a:defRPr>
            </a:pPr>
            <a:endParaRPr sz="2400" dirty="0"/>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Title 1"/>
          <p:cNvSpPr txBox="1">
            <a:spLocks noGrp="1"/>
          </p:cNvSpPr>
          <p:nvPr>
            <p:ph type="title"/>
          </p:nvPr>
        </p:nvSpPr>
        <p:spPr>
          <a:prstGeom prst="rect">
            <a:avLst/>
          </a:prstGeom>
        </p:spPr>
        <p:txBody>
          <a:bodyPr/>
          <a:lstStyle>
            <a:lvl1pPr>
              <a:defRPr spc="-100"/>
            </a:lvl1pPr>
          </a:lstStyle>
          <a:p>
            <a:r>
              <a:rPr lang="hu-HU" dirty="0"/>
              <a:t>Hasznos linkek </a:t>
            </a:r>
            <a:r>
              <a:rPr dirty="0"/>
              <a:t>1</a:t>
            </a:r>
          </a:p>
        </p:txBody>
      </p:sp>
      <p:pic>
        <p:nvPicPr>
          <p:cNvPr id="475" name="Kép 6" descr="Kép 6"/>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sp>
        <p:nvSpPr>
          <p:cNvPr id="476" name="Wikimeadia Academic, https://commons.wikimedia.org/wiki/Main_Page…"/>
          <p:cNvSpPr txBox="1"/>
          <p:nvPr/>
        </p:nvSpPr>
        <p:spPr>
          <a:xfrm>
            <a:off x="1211465" y="1989063"/>
            <a:ext cx="8546566" cy="317009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71755">
              <a:tabLst>
                <a:tab pos="1524000" algn="l"/>
              </a:tabLst>
              <a:defRPr sz="2400" u="sng">
                <a:solidFill>
                  <a:srgbClr val="FAC117"/>
                </a:solidFill>
                <a:latin typeface="+mj-lt"/>
                <a:ea typeface="+mj-ea"/>
                <a:cs typeface="+mj-cs"/>
                <a:sym typeface="Calibri"/>
              </a:defRPr>
            </a:pPr>
            <a:r>
              <a:rPr sz="2000" u="none" dirty="0" err="1">
                <a:solidFill>
                  <a:srgbClr val="000000"/>
                </a:solidFill>
              </a:rPr>
              <a:t>Wikimeadia</a:t>
            </a:r>
            <a:r>
              <a:rPr sz="2000" u="none" dirty="0">
                <a:solidFill>
                  <a:srgbClr val="000000"/>
                </a:solidFill>
              </a:rPr>
              <a:t> Academic</a:t>
            </a:r>
            <a:r>
              <a:rPr lang="hu-HU" sz="2000" u="none" dirty="0">
                <a:solidFill>
                  <a:srgbClr val="000000"/>
                </a:solidFill>
              </a:rPr>
              <a:t>		</a:t>
            </a:r>
            <a:r>
              <a:rPr sz="2000" dirty="0">
                <a:solidFill>
                  <a:srgbClr val="0000FF"/>
                </a:solidFill>
                <a:uFill>
                  <a:solidFill>
                    <a:srgbClr val="0000FF"/>
                  </a:solidFill>
                </a:uFill>
                <a:hlinkClick r:id="rId4"/>
              </a:rPr>
              <a:t>https://commons.wikimedia.org/wiki/Main_Page</a:t>
            </a:r>
            <a:r>
              <a:rPr sz="2000" u="none" dirty="0">
                <a:solidFill>
                  <a:srgbClr val="000000"/>
                </a:solidFill>
              </a:rPr>
              <a:t> </a:t>
            </a:r>
          </a:p>
          <a:p>
            <a:pPr marL="71755">
              <a:tabLst>
                <a:tab pos="1524000" algn="l"/>
              </a:tabLst>
              <a:defRPr sz="2400" u="sng">
                <a:solidFill>
                  <a:srgbClr val="FAC117"/>
                </a:solidFill>
                <a:latin typeface="+mj-lt"/>
                <a:ea typeface="+mj-ea"/>
                <a:cs typeface="+mj-cs"/>
                <a:sym typeface="Calibri"/>
              </a:defRPr>
            </a:pPr>
            <a:r>
              <a:rPr sz="2000" u="none" dirty="0">
                <a:solidFill>
                  <a:srgbClr val="000000"/>
                </a:solidFill>
              </a:rPr>
              <a:t>Game	</a:t>
            </a:r>
            <a:r>
              <a:rPr lang="hu-HU" sz="2000" u="none" dirty="0">
                <a:solidFill>
                  <a:srgbClr val="000000"/>
                </a:solidFill>
              </a:rPr>
              <a:t>				</a:t>
            </a:r>
            <a:r>
              <a:rPr sz="2000" dirty="0">
                <a:solidFill>
                  <a:srgbClr val="0000FF"/>
                </a:solidFill>
                <a:uFill>
                  <a:solidFill>
                    <a:srgbClr val="0000FF"/>
                  </a:solidFill>
                </a:uFill>
                <a:hlinkClick r:id="rId5"/>
              </a:rPr>
              <a:t>http://www.arcademics.com/</a:t>
            </a:r>
            <a:r>
              <a:rPr sz="2000" u="none" dirty="0">
                <a:solidFill>
                  <a:srgbClr val="000000"/>
                </a:solidFill>
              </a:rPr>
              <a:t> </a:t>
            </a:r>
          </a:p>
          <a:p>
            <a:pPr marL="71755">
              <a:tabLst>
                <a:tab pos="1524000" algn="l"/>
              </a:tabLst>
              <a:defRPr sz="2400" u="sng">
                <a:solidFill>
                  <a:srgbClr val="FAC117"/>
                </a:solidFill>
                <a:latin typeface="+mj-lt"/>
                <a:ea typeface="+mj-ea"/>
                <a:cs typeface="+mj-cs"/>
                <a:sym typeface="Calibri"/>
              </a:defRPr>
            </a:pPr>
            <a:r>
              <a:rPr sz="2000" u="none" dirty="0">
                <a:solidFill>
                  <a:srgbClr val="000000"/>
                </a:solidFill>
              </a:rPr>
              <a:t>MIT	</a:t>
            </a:r>
            <a:r>
              <a:rPr lang="hu-HU" sz="2000" u="none" dirty="0">
                <a:solidFill>
                  <a:srgbClr val="000000"/>
                </a:solidFill>
              </a:rPr>
              <a:t>				</a:t>
            </a:r>
            <a:r>
              <a:rPr sz="2000" dirty="0"/>
              <a:t>http://ocw.mit.edu/</a:t>
            </a:r>
            <a:r>
              <a:rPr sz="2000" u="none" dirty="0">
                <a:solidFill>
                  <a:srgbClr val="000000"/>
                </a:solidFill>
              </a:rPr>
              <a:t> </a:t>
            </a:r>
            <a:endParaRPr sz="2000" u="none" dirty="0">
              <a:solidFill>
                <a:srgbClr val="000000"/>
              </a:solidFill>
              <a:latin typeface="Times New Roman"/>
              <a:ea typeface="Times New Roman"/>
              <a:cs typeface="Times New Roman"/>
              <a:sym typeface="Times New Roman"/>
            </a:endParaRPr>
          </a:p>
          <a:p>
            <a:pPr marL="71755">
              <a:tabLst>
                <a:tab pos="1524000" algn="l"/>
              </a:tabLst>
              <a:defRPr sz="2400" u="sng">
                <a:solidFill>
                  <a:srgbClr val="FAC117"/>
                </a:solidFill>
                <a:latin typeface="+mj-lt"/>
                <a:ea typeface="+mj-ea"/>
                <a:cs typeface="+mj-cs"/>
                <a:sym typeface="Calibri"/>
              </a:defRPr>
            </a:pPr>
            <a:r>
              <a:rPr sz="2000" u="none" dirty="0" err="1">
                <a:solidFill>
                  <a:srgbClr val="000000"/>
                </a:solidFill>
              </a:rPr>
              <a:t>OpenLearn</a:t>
            </a:r>
            <a:r>
              <a:rPr sz="2000" u="none" dirty="0">
                <a:solidFill>
                  <a:srgbClr val="000000"/>
                </a:solidFill>
                <a:latin typeface="Times New Roman"/>
                <a:ea typeface="Times New Roman"/>
                <a:cs typeface="Times New Roman"/>
                <a:sym typeface="Times New Roman"/>
              </a:rPr>
              <a:t>	</a:t>
            </a:r>
            <a:r>
              <a:rPr lang="hu-HU" sz="2000" u="none" dirty="0">
                <a:solidFill>
                  <a:srgbClr val="000000"/>
                </a:solidFill>
                <a:latin typeface="Times New Roman"/>
                <a:ea typeface="Times New Roman"/>
                <a:cs typeface="Times New Roman"/>
                <a:sym typeface="Times New Roman"/>
              </a:rPr>
              <a:t>				</a:t>
            </a:r>
            <a:r>
              <a:rPr sz="2000" dirty="0">
                <a:solidFill>
                  <a:srgbClr val="0000FF"/>
                </a:solidFill>
                <a:uFill>
                  <a:solidFill>
                    <a:srgbClr val="0000FF"/>
                  </a:solidFill>
                </a:uFill>
                <a:hlinkClick r:id="rId6"/>
              </a:rPr>
              <a:t>www.open.edu/openlearn/</a:t>
            </a:r>
            <a:r>
              <a:rPr sz="2000" u="none" dirty="0">
                <a:solidFill>
                  <a:srgbClr val="000000"/>
                </a:solidFill>
              </a:rPr>
              <a:t> </a:t>
            </a:r>
          </a:p>
          <a:p>
            <a:pPr marL="71755">
              <a:tabLst>
                <a:tab pos="1524000" algn="l"/>
              </a:tabLst>
              <a:defRPr sz="2400" u="sng">
                <a:solidFill>
                  <a:srgbClr val="FAC117"/>
                </a:solidFill>
                <a:latin typeface="+mj-lt"/>
                <a:ea typeface="+mj-ea"/>
                <a:cs typeface="+mj-cs"/>
                <a:sym typeface="Calibri"/>
              </a:defRPr>
            </a:pPr>
            <a:r>
              <a:rPr sz="2000" u="none" dirty="0">
                <a:solidFill>
                  <a:srgbClr val="000000"/>
                </a:solidFill>
              </a:rPr>
              <a:t>Creative </a:t>
            </a:r>
            <a:r>
              <a:rPr sz="2000" u="none" dirty="0" err="1">
                <a:solidFill>
                  <a:srgbClr val="000000"/>
                </a:solidFill>
              </a:rPr>
              <a:t>Cammons</a:t>
            </a:r>
            <a:r>
              <a:rPr sz="2000" u="none" dirty="0">
                <a:solidFill>
                  <a:srgbClr val="000000"/>
                </a:solidFill>
                <a:latin typeface="Times New Roman"/>
                <a:ea typeface="Times New Roman"/>
                <a:cs typeface="Times New Roman"/>
                <a:sym typeface="Times New Roman"/>
              </a:rPr>
              <a:t>	</a:t>
            </a:r>
            <a:r>
              <a:rPr lang="hu-HU" sz="2000" u="none" dirty="0">
                <a:solidFill>
                  <a:srgbClr val="000000"/>
                </a:solidFill>
                <a:latin typeface="Times New Roman"/>
                <a:ea typeface="Times New Roman"/>
                <a:cs typeface="Times New Roman"/>
                <a:sym typeface="Times New Roman"/>
              </a:rPr>
              <a:t>		</a:t>
            </a:r>
            <a:r>
              <a:rPr sz="2000" dirty="0">
                <a:solidFill>
                  <a:srgbClr val="0000FF"/>
                </a:solidFill>
                <a:uFill>
                  <a:solidFill>
                    <a:srgbClr val="0000FF"/>
                  </a:solidFill>
                </a:uFill>
                <a:hlinkClick r:id="rId7"/>
              </a:rPr>
              <a:t>https://creativecommons.org/</a:t>
            </a:r>
            <a:r>
              <a:rPr sz="2000" u="none" dirty="0">
                <a:solidFill>
                  <a:srgbClr val="000000"/>
                </a:solidFill>
              </a:rPr>
              <a:t> </a:t>
            </a:r>
          </a:p>
          <a:p>
            <a:pPr marL="71755">
              <a:tabLst>
                <a:tab pos="1524000" algn="l"/>
              </a:tabLst>
              <a:defRPr sz="2400" u="sng">
                <a:solidFill>
                  <a:srgbClr val="FAC117"/>
                </a:solidFill>
                <a:latin typeface="+mj-lt"/>
                <a:ea typeface="+mj-ea"/>
                <a:cs typeface="+mj-cs"/>
                <a:sym typeface="Calibri"/>
              </a:defRPr>
            </a:pPr>
            <a:r>
              <a:rPr sz="2000" u="none" dirty="0">
                <a:solidFill>
                  <a:srgbClr val="000000"/>
                </a:solidFill>
              </a:rPr>
              <a:t>Teachers Pay Teachers</a:t>
            </a:r>
            <a:r>
              <a:rPr sz="2000" u="none" dirty="0">
                <a:solidFill>
                  <a:srgbClr val="000000"/>
                </a:solidFill>
                <a:latin typeface="Times New Roman"/>
                <a:ea typeface="Times New Roman"/>
                <a:cs typeface="Times New Roman"/>
                <a:sym typeface="Times New Roman"/>
              </a:rPr>
              <a:t>	</a:t>
            </a:r>
            <a:r>
              <a:rPr lang="hu-HU" sz="2000" u="none" dirty="0">
                <a:solidFill>
                  <a:srgbClr val="000000"/>
                </a:solidFill>
                <a:latin typeface="Times New Roman"/>
                <a:ea typeface="Times New Roman"/>
                <a:cs typeface="Times New Roman"/>
                <a:sym typeface="Times New Roman"/>
              </a:rPr>
              <a:t>	</a:t>
            </a:r>
            <a:r>
              <a:rPr sz="2000" dirty="0">
                <a:solidFill>
                  <a:srgbClr val="0000FF"/>
                </a:solidFill>
                <a:uFill>
                  <a:solidFill>
                    <a:srgbClr val="0000FF"/>
                  </a:solidFill>
                </a:uFill>
                <a:hlinkClick r:id="rId8"/>
              </a:rPr>
              <a:t>https://www.teacherspayteachers.com/About-Us</a:t>
            </a:r>
            <a:r>
              <a:rPr sz="2000" u="none" dirty="0">
                <a:solidFill>
                  <a:srgbClr val="000000"/>
                </a:solidFill>
              </a:rPr>
              <a:t> </a:t>
            </a:r>
          </a:p>
          <a:p>
            <a:pPr marL="71755">
              <a:tabLst>
                <a:tab pos="1524000" algn="l"/>
              </a:tabLst>
              <a:defRPr sz="2400" u="sng">
                <a:solidFill>
                  <a:srgbClr val="FAC117"/>
                </a:solidFill>
                <a:latin typeface="+mj-lt"/>
                <a:ea typeface="+mj-ea"/>
                <a:cs typeface="+mj-cs"/>
                <a:sym typeface="Calibri"/>
              </a:defRPr>
            </a:pPr>
            <a:r>
              <a:rPr sz="2000" u="none" dirty="0" err="1">
                <a:solidFill>
                  <a:srgbClr val="000000"/>
                </a:solidFill>
              </a:rPr>
              <a:t>LearningApps</a:t>
            </a:r>
            <a:r>
              <a:rPr sz="2000" u="none" dirty="0">
                <a:solidFill>
                  <a:srgbClr val="000000"/>
                </a:solidFill>
                <a:latin typeface="Times New Roman"/>
                <a:ea typeface="Times New Roman"/>
                <a:cs typeface="Times New Roman"/>
                <a:sym typeface="Times New Roman"/>
              </a:rPr>
              <a:t>	</a:t>
            </a:r>
            <a:r>
              <a:rPr lang="hu-HU" sz="2000" u="none" dirty="0">
                <a:solidFill>
                  <a:srgbClr val="000000"/>
                </a:solidFill>
                <a:latin typeface="Times New Roman"/>
                <a:ea typeface="Times New Roman"/>
                <a:cs typeface="Times New Roman"/>
                <a:sym typeface="Times New Roman"/>
              </a:rPr>
              <a:t>				</a:t>
            </a:r>
            <a:r>
              <a:rPr sz="2000" dirty="0">
                <a:solidFill>
                  <a:srgbClr val="0000FF"/>
                </a:solidFill>
                <a:uFill>
                  <a:solidFill>
                    <a:srgbClr val="0000FF"/>
                  </a:solidFill>
                </a:uFill>
                <a:hlinkClick r:id="rId9"/>
              </a:rPr>
              <a:t>https://learningapps.org/about.php</a:t>
            </a:r>
            <a:r>
              <a:rPr sz="2000" u="none" dirty="0">
                <a:solidFill>
                  <a:srgbClr val="000000"/>
                </a:solidFill>
              </a:rPr>
              <a:t> </a:t>
            </a:r>
            <a:endParaRPr sz="2000" u="none" dirty="0">
              <a:solidFill>
                <a:srgbClr val="000000"/>
              </a:solidFill>
              <a:latin typeface="Times New Roman"/>
              <a:ea typeface="Times New Roman"/>
              <a:cs typeface="Times New Roman"/>
              <a:sym typeface="Times New Roman"/>
            </a:endParaRPr>
          </a:p>
          <a:p>
            <a:pPr marL="71755">
              <a:tabLst>
                <a:tab pos="1524000" algn="l"/>
              </a:tabLst>
              <a:defRPr sz="2400" u="sng">
                <a:solidFill>
                  <a:srgbClr val="FAC117"/>
                </a:solidFill>
                <a:latin typeface="+mj-lt"/>
                <a:ea typeface="+mj-ea"/>
                <a:cs typeface="+mj-cs"/>
                <a:sym typeface="Calibri"/>
              </a:defRPr>
            </a:pPr>
            <a:r>
              <a:rPr sz="2000" u="none" dirty="0">
                <a:solidFill>
                  <a:srgbClr val="000000"/>
                </a:solidFill>
              </a:rPr>
              <a:t>Internet4CLa	</a:t>
            </a:r>
            <a:r>
              <a:rPr lang="hu-HU" sz="2000" u="none" dirty="0">
                <a:solidFill>
                  <a:srgbClr val="000000"/>
                </a:solidFill>
              </a:rPr>
              <a:t>				</a:t>
            </a:r>
            <a:r>
              <a:rPr sz="2000" dirty="0"/>
              <a:t>http://internet4classrooms.com/flang.htm </a:t>
            </a:r>
            <a:endParaRPr sz="2000" u="none" dirty="0">
              <a:solidFill>
                <a:srgbClr val="000000"/>
              </a:solidFill>
              <a:latin typeface="Times New Roman"/>
              <a:ea typeface="Times New Roman"/>
              <a:cs typeface="Times New Roman"/>
              <a:sym typeface="Times New Roman"/>
            </a:endParaRPr>
          </a:p>
          <a:p>
            <a:pPr marL="71755">
              <a:tabLst>
                <a:tab pos="1524000" algn="l"/>
              </a:tabLst>
              <a:defRPr sz="2400" u="sng">
                <a:solidFill>
                  <a:srgbClr val="FAC117"/>
                </a:solidFill>
                <a:latin typeface="+mj-lt"/>
                <a:ea typeface="+mj-ea"/>
                <a:cs typeface="+mj-cs"/>
                <a:sym typeface="Calibri"/>
              </a:defRPr>
            </a:pPr>
            <a:r>
              <a:rPr sz="2000" u="none" dirty="0">
                <a:solidFill>
                  <a:srgbClr val="000000"/>
                </a:solidFill>
              </a:rPr>
              <a:t>Voyager	</a:t>
            </a:r>
            <a:r>
              <a:rPr lang="hu-HU" sz="2000" u="none" dirty="0">
                <a:solidFill>
                  <a:srgbClr val="000000"/>
                </a:solidFill>
              </a:rPr>
              <a:t>				</a:t>
            </a:r>
            <a:r>
              <a:rPr sz="2000" dirty="0">
                <a:solidFill>
                  <a:srgbClr val="0000FF"/>
                </a:solidFill>
                <a:uFill>
                  <a:solidFill>
                    <a:srgbClr val="0000FF"/>
                  </a:solidFill>
                </a:uFill>
                <a:hlinkClick r:id="rId10"/>
              </a:rPr>
              <a:t>http://bit.ly/2sixSel</a:t>
            </a:r>
            <a:r>
              <a:rPr sz="2000" dirty="0"/>
              <a:t> </a:t>
            </a:r>
          </a:p>
          <a:p>
            <a:pPr marL="71755">
              <a:tabLst>
                <a:tab pos="1524000" algn="l"/>
              </a:tabLst>
              <a:defRPr sz="2400" u="sng">
                <a:solidFill>
                  <a:srgbClr val="FAC117"/>
                </a:solidFill>
                <a:latin typeface="+mj-lt"/>
                <a:ea typeface="+mj-ea"/>
                <a:cs typeface="+mj-cs"/>
                <a:sym typeface="Calibri"/>
              </a:defRPr>
            </a:pPr>
            <a:r>
              <a:rPr sz="2000" u="none" dirty="0" err="1">
                <a:solidFill>
                  <a:srgbClr val="000000"/>
                </a:solidFill>
              </a:rPr>
              <a:t>GoogleEarth</a:t>
            </a:r>
            <a:r>
              <a:rPr sz="2000" u="none" dirty="0">
                <a:solidFill>
                  <a:srgbClr val="000000"/>
                </a:solidFill>
              </a:rPr>
              <a:t>	</a:t>
            </a:r>
            <a:r>
              <a:rPr lang="hu-HU" sz="2000" u="none" dirty="0">
                <a:solidFill>
                  <a:srgbClr val="000000"/>
                </a:solidFill>
              </a:rPr>
              <a:t>				</a:t>
            </a:r>
            <a:r>
              <a:rPr sz="2000" dirty="0"/>
              <a:t>https://earth.google.com/web/ </a:t>
            </a:r>
            <a:endParaRPr sz="2000" u="none" dirty="0">
              <a:solidFill>
                <a:srgbClr val="000000"/>
              </a:solidFill>
              <a:latin typeface="Times New Roman"/>
              <a:ea typeface="Times New Roman"/>
              <a:cs typeface="Times New Roman"/>
              <a:sym typeface="Times New Roman"/>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Title 1"/>
          <p:cNvSpPr txBox="1">
            <a:spLocks noGrp="1"/>
          </p:cNvSpPr>
          <p:nvPr>
            <p:ph type="title"/>
          </p:nvPr>
        </p:nvSpPr>
        <p:spPr>
          <a:prstGeom prst="rect">
            <a:avLst/>
          </a:prstGeom>
        </p:spPr>
        <p:txBody>
          <a:bodyPr/>
          <a:lstStyle>
            <a:lvl1pPr defTabSz="905255">
              <a:defRPr sz="4752" spc="-99"/>
            </a:lvl1pPr>
          </a:lstStyle>
          <a:p>
            <a:r>
              <a:rPr lang="hu-HU" dirty="0"/>
              <a:t>Hasznos linkek </a:t>
            </a:r>
            <a:r>
              <a:rPr dirty="0"/>
              <a:t>2</a:t>
            </a:r>
          </a:p>
        </p:txBody>
      </p:sp>
      <p:pic>
        <p:nvPicPr>
          <p:cNvPr id="479" name="Kép 6" descr="Kép 6"/>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sp>
        <p:nvSpPr>
          <p:cNvPr id="480" name="ITS Moodle: http://educatio.itstudy.hu/…"/>
          <p:cNvSpPr txBox="1"/>
          <p:nvPr/>
        </p:nvSpPr>
        <p:spPr>
          <a:xfrm>
            <a:off x="1211464" y="1989063"/>
            <a:ext cx="10501159" cy="2246765"/>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71755">
              <a:tabLst>
                <a:tab pos="1524000" algn="l"/>
              </a:tabLst>
              <a:defRPr sz="1100" u="sng">
                <a:solidFill>
                  <a:srgbClr val="FAC117"/>
                </a:solidFill>
                <a:latin typeface="+mj-lt"/>
                <a:ea typeface="+mj-ea"/>
                <a:cs typeface="+mj-cs"/>
                <a:sym typeface="Calibri"/>
              </a:defRPr>
            </a:pPr>
            <a:endParaRPr sz="2000" dirty="0"/>
          </a:p>
          <a:p>
            <a:pPr marL="71755">
              <a:tabLst>
                <a:tab pos="1524000" algn="l"/>
              </a:tabLst>
              <a:defRPr sz="1100" u="sng">
                <a:solidFill>
                  <a:srgbClr val="FAC117"/>
                </a:solidFill>
                <a:latin typeface="+mj-lt"/>
                <a:ea typeface="+mj-ea"/>
                <a:cs typeface="+mj-cs"/>
                <a:sym typeface="Calibri"/>
              </a:defRPr>
            </a:pPr>
            <a:r>
              <a:rPr sz="2000" u="none" dirty="0">
                <a:solidFill>
                  <a:srgbClr val="000000"/>
                </a:solidFill>
              </a:rPr>
              <a:t>ITS Moodle</a:t>
            </a:r>
            <a:r>
              <a:rPr sz="2000" u="none" dirty="0">
                <a:solidFill>
                  <a:srgbClr val="000000"/>
                </a:solidFill>
                <a:latin typeface="Times New Roman"/>
                <a:ea typeface="Times New Roman"/>
                <a:cs typeface="Times New Roman"/>
                <a:sym typeface="Times New Roman"/>
              </a:rPr>
              <a:t> </a:t>
            </a:r>
            <a:r>
              <a:rPr lang="hu-HU" sz="2000" u="none" dirty="0">
                <a:solidFill>
                  <a:srgbClr val="000000"/>
                </a:solidFill>
                <a:latin typeface="Times New Roman"/>
                <a:ea typeface="Times New Roman"/>
                <a:cs typeface="Times New Roman"/>
                <a:sym typeface="Times New Roman"/>
              </a:rPr>
              <a:t>					</a:t>
            </a:r>
            <a:r>
              <a:rPr sz="2000" dirty="0">
                <a:solidFill>
                  <a:srgbClr val="0000FF"/>
                </a:solidFill>
                <a:uFill>
                  <a:solidFill>
                    <a:srgbClr val="0000FF"/>
                  </a:solidFill>
                </a:uFill>
                <a:hlinkClick r:id="rId4"/>
              </a:rPr>
              <a:t>http://educatio.itstudy.hu/</a:t>
            </a:r>
            <a:endParaRPr sz="2000" u="none" dirty="0">
              <a:solidFill>
                <a:srgbClr val="000000"/>
              </a:solidFill>
              <a:latin typeface="Times New Roman"/>
              <a:ea typeface="Times New Roman"/>
              <a:cs typeface="Times New Roman"/>
              <a:sym typeface="Times New Roman"/>
            </a:endParaRPr>
          </a:p>
          <a:p>
            <a:pPr marL="71755">
              <a:tabLst>
                <a:tab pos="1524000" algn="l"/>
              </a:tabLst>
              <a:defRPr sz="2400" u="sng">
                <a:solidFill>
                  <a:srgbClr val="FAC117"/>
                </a:solidFill>
                <a:latin typeface="+mj-lt"/>
                <a:ea typeface="+mj-ea"/>
                <a:cs typeface="+mj-cs"/>
                <a:sym typeface="Calibri"/>
              </a:defRPr>
            </a:pPr>
            <a:r>
              <a:rPr sz="2000" u="none" dirty="0">
                <a:solidFill>
                  <a:srgbClr val="000000"/>
                </a:solidFill>
              </a:rPr>
              <a:t>TIM</a:t>
            </a:r>
            <a:r>
              <a:rPr lang="hu-HU" sz="2000" u="none" dirty="0">
                <a:solidFill>
                  <a:srgbClr val="000000"/>
                </a:solidFill>
              </a:rPr>
              <a:t>					</a:t>
            </a:r>
            <a:r>
              <a:rPr sz="2000" dirty="0">
                <a:solidFill>
                  <a:srgbClr val="0000FF"/>
                </a:solidFill>
                <a:uFill>
                  <a:solidFill>
                    <a:srgbClr val="0000FF"/>
                  </a:solidFill>
                </a:uFill>
                <a:hlinkClick r:id="rId5"/>
              </a:rPr>
              <a:t>https://fcit.usf.edu/matrix/</a:t>
            </a:r>
            <a:r>
              <a:rPr sz="2000" u="none" dirty="0">
                <a:solidFill>
                  <a:srgbClr val="000000"/>
                </a:solidFill>
              </a:rPr>
              <a:t> </a:t>
            </a:r>
          </a:p>
          <a:p>
            <a:pPr marL="71755">
              <a:tabLst>
                <a:tab pos="1524000" algn="l"/>
              </a:tabLst>
              <a:defRPr sz="2400" u="sng">
                <a:solidFill>
                  <a:srgbClr val="FAC117"/>
                </a:solidFill>
                <a:latin typeface="+mj-lt"/>
                <a:ea typeface="+mj-ea"/>
                <a:cs typeface="+mj-cs"/>
                <a:sym typeface="Calibri"/>
              </a:defRPr>
            </a:pPr>
            <a:r>
              <a:rPr sz="2000" u="none" dirty="0">
                <a:solidFill>
                  <a:srgbClr val="000000"/>
                </a:solidFill>
              </a:rPr>
              <a:t>OER</a:t>
            </a:r>
            <a:r>
              <a:rPr lang="hu-HU" sz="2000" u="none" dirty="0">
                <a:solidFill>
                  <a:srgbClr val="000000"/>
                </a:solidFill>
              </a:rPr>
              <a:t>					</a:t>
            </a:r>
            <a:r>
              <a:rPr sz="2000" dirty="0">
                <a:solidFill>
                  <a:srgbClr val="0000FF"/>
                </a:solidFill>
                <a:uFill>
                  <a:solidFill>
                    <a:srgbClr val="0000FF"/>
                  </a:solidFill>
                </a:uFill>
                <a:hlinkClick r:id="rId6"/>
              </a:rPr>
              <a:t>https://www.oercommons.org/</a:t>
            </a:r>
            <a:r>
              <a:rPr sz="2000" u="none" dirty="0">
                <a:solidFill>
                  <a:srgbClr val="000000"/>
                </a:solidFill>
              </a:rPr>
              <a:t> </a:t>
            </a:r>
          </a:p>
          <a:p>
            <a:pPr marL="71755">
              <a:tabLst>
                <a:tab pos="1524000" algn="l"/>
              </a:tabLst>
              <a:defRPr sz="2400" u="sng">
                <a:solidFill>
                  <a:srgbClr val="FAC117"/>
                </a:solidFill>
                <a:latin typeface="+mj-lt"/>
                <a:ea typeface="+mj-ea"/>
                <a:cs typeface="+mj-cs"/>
                <a:sym typeface="Calibri"/>
              </a:defRPr>
            </a:pPr>
            <a:r>
              <a:rPr sz="2000" u="none" dirty="0" err="1">
                <a:solidFill>
                  <a:srgbClr val="000000"/>
                </a:solidFill>
              </a:rPr>
              <a:t>EU_Learning</a:t>
            </a:r>
            <a:r>
              <a:rPr sz="2000" u="none" dirty="0">
                <a:solidFill>
                  <a:srgbClr val="000000"/>
                </a:solidFill>
              </a:rPr>
              <a:t> Resources</a:t>
            </a:r>
            <a:r>
              <a:rPr lang="hu-HU" sz="2000" u="none" dirty="0">
                <a:solidFill>
                  <a:srgbClr val="000000"/>
                </a:solidFill>
              </a:rPr>
              <a:t>		</a:t>
            </a:r>
            <a:r>
              <a:rPr sz="2000" dirty="0">
                <a:solidFill>
                  <a:srgbClr val="0000FF"/>
                </a:solidFill>
                <a:uFill>
                  <a:solidFill>
                    <a:srgbClr val="0000FF"/>
                  </a:solidFill>
                </a:uFill>
                <a:hlinkClick r:id="rId7"/>
              </a:rPr>
              <a:t>http://lreforschools.eun.org/web/guest</a:t>
            </a:r>
            <a:r>
              <a:rPr sz="2000" u="none" dirty="0">
                <a:solidFill>
                  <a:srgbClr val="000000"/>
                </a:solidFill>
              </a:rPr>
              <a:t> </a:t>
            </a:r>
          </a:p>
          <a:p>
            <a:pPr marL="71755">
              <a:tabLst>
                <a:tab pos="1524000" algn="l"/>
              </a:tabLst>
              <a:defRPr sz="2400" u="sng">
                <a:solidFill>
                  <a:srgbClr val="FAC117"/>
                </a:solidFill>
                <a:latin typeface="+mj-lt"/>
                <a:ea typeface="+mj-ea"/>
                <a:cs typeface="+mj-cs"/>
                <a:sym typeface="Calibri"/>
              </a:defRPr>
            </a:pPr>
            <a:r>
              <a:rPr lang="hu-HU" sz="2000" u="none" dirty="0">
                <a:solidFill>
                  <a:srgbClr val="000000"/>
                </a:solidFill>
              </a:rPr>
              <a:t>A Vision of </a:t>
            </a:r>
            <a:r>
              <a:rPr lang="hu-HU" sz="2000" u="none" dirty="0" err="1">
                <a:solidFill>
                  <a:srgbClr val="000000"/>
                </a:solidFill>
              </a:rPr>
              <a:t>Students</a:t>
            </a:r>
            <a:r>
              <a:rPr lang="hu-HU" sz="2000" u="none" dirty="0">
                <a:solidFill>
                  <a:srgbClr val="000000"/>
                </a:solidFill>
              </a:rPr>
              <a:t> </a:t>
            </a:r>
            <a:r>
              <a:rPr lang="hu-HU" sz="2000" u="none" dirty="0" err="1">
                <a:solidFill>
                  <a:srgbClr val="000000"/>
                </a:solidFill>
              </a:rPr>
              <a:t>Today</a:t>
            </a:r>
            <a:r>
              <a:rPr lang="hu-HU" sz="2000" u="none" dirty="0">
                <a:solidFill>
                  <a:srgbClr val="000000"/>
                </a:solidFill>
              </a:rPr>
              <a:t>	</a:t>
            </a:r>
            <a:r>
              <a:rPr lang="en-US" sz="2000" dirty="0"/>
              <a:t>https://www.youtube.com/watch?v=dGCJ46vyR9o</a:t>
            </a:r>
            <a:endParaRPr lang="hu-HU" sz="2000" u="none" dirty="0">
              <a:solidFill>
                <a:srgbClr val="000000"/>
              </a:solidFill>
            </a:endParaRPr>
          </a:p>
          <a:p>
            <a:pPr marL="71755">
              <a:tabLst>
                <a:tab pos="1524000" algn="l"/>
              </a:tabLst>
              <a:defRPr sz="2400" u="sng">
                <a:solidFill>
                  <a:srgbClr val="FAC117"/>
                </a:solidFill>
                <a:latin typeface="+mj-lt"/>
                <a:ea typeface="+mj-ea"/>
                <a:cs typeface="+mj-cs"/>
                <a:sym typeface="Calibri"/>
              </a:defRPr>
            </a:pPr>
            <a:r>
              <a:rPr sz="2000" u="none" dirty="0">
                <a:solidFill>
                  <a:srgbClr val="000000"/>
                </a:solidFill>
              </a:rPr>
              <a:t>European </a:t>
            </a:r>
            <a:r>
              <a:rPr sz="2000" u="none" dirty="0" err="1">
                <a:solidFill>
                  <a:srgbClr val="000000"/>
                </a:solidFill>
              </a:rPr>
              <a:t>Schoolnet</a:t>
            </a:r>
            <a:r>
              <a:rPr sz="2000" u="none" dirty="0">
                <a:solidFill>
                  <a:srgbClr val="000000"/>
                </a:solidFill>
                <a:latin typeface="Times New Roman"/>
                <a:ea typeface="Times New Roman"/>
                <a:cs typeface="Times New Roman"/>
                <a:sym typeface="Times New Roman"/>
              </a:rPr>
              <a:t>	</a:t>
            </a:r>
            <a:r>
              <a:rPr lang="hu-HU" sz="2000" u="none" dirty="0">
                <a:solidFill>
                  <a:srgbClr val="000000"/>
                </a:solidFill>
                <a:latin typeface="Times New Roman"/>
                <a:ea typeface="Times New Roman"/>
                <a:cs typeface="Times New Roman"/>
                <a:sym typeface="Times New Roman"/>
              </a:rPr>
              <a:t>		</a:t>
            </a:r>
            <a:r>
              <a:rPr sz="2000" dirty="0"/>
              <a:t>http://www.eun.org/about</a:t>
            </a:r>
            <a:r>
              <a:rPr sz="2000" u="none" dirty="0">
                <a:solidFill>
                  <a:srgbClr val="000000"/>
                </a:solidFill>
              </a:rPr>
              <a:t>  </a:t>
            </a:r>
            <a:endParaRPr lang="hu-HU" sz="2000" u="none" dirty="0">
              <a:solidFill>
                <a:srgbClr val="000000"/>
              </a:solidFill>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1904" y="404664"/>
            <a:ext cx="6492240" cy="1384196"/>
          </a:xfrm>
        </p:spPr>
        <p:txBody>
          <a:bodyPr>
            <a:normAutofit fontScale="62500" lnSpcReduction="20000"/>
          </a:bodyPr>
          <a:lstStyle/>
          <a:p>
            <a:pPr>
              <a:lnSpc>
                <a:spcPct val="120000"/>
              </a:lnSpc>
            </a:pPr>
            <a:r>
              <a:rPr lang="hu-HU" dirty="0"/>
              <a:t>Ez a tananyag az </a:t>
            </a:r>
            <a:r>
              <a:rPr lang="hu-HU" dirty="0" err="1"/>
              <a:t>InnoTeach</a:t>
            </a:r>
            <a:r>
              <a:rPr lang="hu-HU" dirty="0"/>
              <a:t> Project C1 tréningen hangzott el 2017. július 12-én, Budapesten. </a:t>
            </a:r>
          </a:p>
          <a:p>
            <a:pPr>
              <a:lnSpc>
                <a:spcPct val="120000"/>
              </a:lnSpc>
            </a:pPr>
            <a:r>
              <a:rPr lang="hu-HU" dirty="0"/>
              <a:t>A tréninganyag minden tartalma a </a:t>
            </a:r>
            <a:r>
              <a:rPr lang="hu-HU" dirty="0" err="1"/>
              <a:t>Creative</a:t>
            </a:r>
            <a:r>
              <a:rPr lang="hu-HU" dirty="0"/>
              <a:t> </a:t>
            </a:r>
            <a:r>
              <a:rPr lang="hu-HU" dirty="0" err="1"/>
              <a:t>Commons</a:t>
            </a:r>
            <a:r>
              <a:rPr lang="hu-HU" dirty="0"/>
              <a:t> „Nevezd meg!</a:t>
            </a:r>
            <a:r>
              <a:rPr lang="hu-HU" dirty="0" err="1"/>
              <a:t>-Így</a:t>
            </a:r>
            <a:r>
              <a:rPr lang="hu-HU" dirty="0"/>
              <a:t> add tovább!” szerint használható.</a:t>
            </a:r>
          </a:p>
          <a:p>
            <a:endParaRPr lang="hu-HU" dirty="0"/>
          </a:p>
        </p:txBody>
      </p:sp>
      <p:sp>
        <p:nvSpPr>
          <p:cNvPr id="4" name="Text Placeholder 3"/>
          <p:cNvSpPr>
            <a:spLocks noGrp="1"/>
          </p:cNvSpPr>
          <p:nvPr>
            <p:ph type="body" sz="half" idx="2"/>
          </p:nvPr>
        </p:nvSpPr>
        <p:spPr>
          <a:xfrm>
            <a:off x="407368" y="578715"/>
            <a:ext cx="4320480" cy="3786389"/>
          </a:xfrm>
        </p:spPr>
        <p:txBody>
          <a:bodyPr>
            <a:noAutofit/>
          </a:bodyPr>
          <a:lstStyle/>
          <a:p>
            <a:r>
              <a:rPr lang="hu-HU" sz="2400" b="1" baseline="30000" dirty="0"/>
              <a:t>Projekt neve</a:t>
            </a:r>
            <a:r>
              <a:rPr lang="en-US" sz="2400" baseline="30000" dirty="0"/>
              <a:t>: LÉGY INNOVATÍV!</a:t>
            </a:r>
            <a:r>
              <a:rPr lang="hu-HU" sz="2400" baseline="30000" dirty="0"/>
              <a:t> </a:t>
            </a:r>
          </a:p>
          <a:p>
            <a:r>
              <a:rPr lang="en-US" sz="2400" baseline="30000" dirty="0" err="1"/>
              <a:t>Kreativitás</a:t>
            </a:r>
            <a:r>
              <a:rPr lang="en-US" sz="2400" baseline="30000" dirty="0"/>
              <a:t>, </a:t>
            </a:r>
            <a:r>
              <a:rPr lang="en-US" sz="2400" baseline="30000" dirty="0" err="1"/>
              <a:t>innováció</a:t>
            </a:r>
            <a:r>
              <a:rPr lang="en-US" sz="2400" baseline="30000" dirty="0"/>
              <a:t> </a:t>
            </a:r>
            <a:r>
              <a:rPr lang="en-US" sz="2400" baseline="30000" dirty="0" err="1"/>
              <a:t>és</a:t>
            </a:r>
            <a:r>
              <a:rPr lang="en-US" sz="2400" baseline="30000" dirty="0"/>
              <a:t> </a:t>
            </a:r>
            <a:r>
              <a:rPr lang="en-US" sz="2400" baseline="30000" dirty="0" err="1"/>
              <a:t>vállalkozói</a:t>
            </a:r>
            <a:r>
              <a:rPr lang="en-US" sz="2400" baseline="30000" dirty="0"/>
              <a:t> </a:t>
            </a:r>
            <a:r>
              <a:rPr lang="en-US" sz="2400" baseline="30000" dirty="0" err="1"/>
              <a:t>készségek</a:t>
            </a:r>
            <a:r>
              <a:rPr lang="en-US" sz="2400" baseline="30000" dirty="0"/>
              <a:t> </a:t>
            </a:r>
            <a:r>
              <a:rPr lang="en-US" sz="2400" baseline="30000" dirty="0" err="1"/>
              <a:t>fejlesztése</a:t>
            </a:r>
            <a:r>
              <a:rPr lang="en-US" sz="2400" baseline="30000" dirty="0"/>
              <a:t> </a:t>
            </a:r>
            <a:r>
              <a:rPr lang="en-US" sz="2400" baseline="30000" dirty="0" err="1"/>
              <a:t>általános</a:t>
            </a:r>
            <a:r>
              <a:rPr lang="en-US" sz="2400" baseline="30000" dirty="0"/>
              <a:t> </a:t>
            </a:r>
            <a:r>
              <a:rPr lang="en-US" sz="2400" baseline="30000" dirty="0" err="1"/>
              <a:t>iskolai</a:t>
            </a:r>
            <a:r>
              <a:rPr lang="en-US" sz="2400" baseline="30000" dirty="0"/>
              <a:t> </a:t>
            </a:r>
            <a:r>
              <a:rPr lang="en-US" sz="2400" baseline="30000" dirty="0" err="1"/>
              <a:t>pedagógusoknak</a:t>
            </a:r>
            <a:r>
              <a:rPr lang="en-US" sz="2400" baseline="30000" dirty="0"/>
              <a:t> </a:t>
            </a:r>
          </a:p>
          <a:p>
            <a:r>
              <a:rPr lang="hu-HU" sz="2400" b="1" baseline="30000" dirty="0"/>
              <a:t>Rövidítés</a:t>
            </a:r>
            <a:r>
              <a:rPr lang="en-GB" sz="2400" baseline="30000" dirty="0"/>
              <a:t>: </a:t>
            </a:r>
            <a:r>
              <a:rPr lang="en-GB" sz="2400" baseline="30000" dirty="0" err="1"/>
              <a:t>InnoTeach</a:t>
            </a:r>
            <a:endParaRPr lang="en-GB" sz="2400" baseline="30000" dirty="0"/>
          </a:p>
          <a:p>
            <a:r>
              <a:rPr lang="en-GB" sz="2400" b="1" baseline="30000" dirty="0" err="1"/>
              <a:t>Proje</a:t>
            </a:r>
            <a:r>
              <a:rPr lang="hu-HU" sz="2400" b="1" baseline="30000" dirty="0"/>
              <a:t>k</a:t>
            </a:r>
            <a:r>
              <a:rPr lang="en-GB" sz="2400" b="1" baseline="30000" dirty="0"/>
              <a:t>t </a:t>
            </a:r>
            <a:r>
              <a:rPr lang="hu-HU" sz="2400" b="1" baseline="30000" dirty="0"/>
              <a:t>száma</a:t>
            </a:r>
            <a:r>
              <a:rPr lang="en-GB" sz="2400" b="1" baseline="30000" dirty="0"/>
              <a:t>: </a:t>
            </a:r>
            <a:r>
              <a:rPr lang="en-GB" sz="2400" baseline="30000" dirty="0"/>
              <a:t>2016-1-SI01-KA201-021641</a:t>
            </a:r>
          </a:p>
          <a:p>
            <a:r>
              <a:rPr lang="en-GB" sz="2400" b="1" baseline="30000" dirty="0"/>
              <a:t>Program</a:t>
            </a:r>
            <a:r>
              <a:rPr lang="hu-HU" sz="2400" b="1" baseline="30000" dirty="0"/>
              <a:t> neve</a:t>
            </a:r>
            <a:r>
              <a:rPr lang="en-GB" sz="2400" b="1" baseline="30000" dirty="0"/>
              <a:t>:</a:t>
            </a:r>
            <a:r>
              <a:rPr lang="en-GB" sz="2400" baseline="30000" dirty="0"/>
              <a:t> Erasmus+ </a:t>
            </a:r>
            <a:r>
              <a:rPr lang="hu-HU" sz="2400" baseline="30000" dirty="0"/>
              <a:t>Stratégiai Partnerség</a:t>
            </a:r>
            <a:endParaRPr lang="en-GB" sz="2400" baseline="30000" dirty="0"/>
          </a:p>
          <a:p>
            <a:r>
              <a:rPr lang="hu-HU" sz="2400" b="1" baseline="30000" dirty="0"/>
              <a:t>Projektkoordinátor szervezet</a:t>
            </a:r>
            <a:r>
              <a:rPr lang="en-GB" sz="2400" b="1" baseline="30000" dirty="0"/>
              <a:t>:</a:t>
            </a:r>
            <a:r>
              <a:rPr lang="en-GB" sz="2400" baseline="30000" dirty="0"/>
              <a:t> </a:t>
            </a:r>
            <a:r>
              <a:rPr lang="en-GB" sz="2400" baseline="30000" dirty="0" err="1"/>
              <a:t>Korona</a:t>
            </a:r>
            <a:r>
              <a:rPr lang="en-GB" sz="2400" baseline="30000" dirty="0"/>
              <a:t> plus </a:t>
            </a:r>
            <a:r>
              <a:rPr lang="en-GB" sz="2400" baseline="30000" dirty="0" err="1"/>
              <a:t>d.o.o</a:t>
            </a:r>
            <a:r>
              <a:rPr lang="en-GB" sz="2400" baseline="30000" dirty="0"/>
              <a:t>., </a:t>
            </a:r>
            <a:r>
              <a:rPr lang="en-GB" sz="2400" baseline="30000" dirty="0" err="1"/>
              <a:t>Innovációs</a:t>
            </a:r>
            <a:r>
              <a:rPr lang="en-GB" sz="2400" baseline="30000" dirty="0"/>
              <a:t> </a:t>
            </a:r>
            <a:r>
              <a:rPr lang="en-GB" sz="2400" baseline="30000" dirty="0" err="1"/>
              <a:t>és</a:t>
            </a:r>
            <a:r>
              <a:rPr lang="en-GB" sz="2400" baseline="30000" dirty="0"/>
              <a:t> </a:t>
            </a:r>
            <a:r>
              <a:rPr lang="en-GB" sz="2400" baseline="30000" dirty="0" err="1"/>
              <a:t>Technológiai</a:t>
            </a:r>
            <a:r>
              <a:rPr lang="hu-HU" sz="2400" baseline="30000" dirty="0"/>
              <a:t> </a:t>
            </a:r>
            <a:r>
              <a:rPr lang="en-GB" sz="2400" baseline="30000" dirty="0" err="1"/>
              <a:t>Intézet</a:t>
            </a:r>
            <a:r>
              <a:rPr lang="en-GB" sz="2400" baseline="30000" dirty="0"/>
              <a:t>, S</a:t>
            </a:r>
            <a:r>
              <a:rPr lang="hu-HU" sz="2400" baseline="30000" dirty="0"/>
              <a:t>z</a:t>
            </a:r>
            <a:r>
              <a:rPr lang="en-GB" sz="2400" baseline="30000" dirty="0" err="1"/>
              <a:t>lov</a:t>
            </a:r>
            <a:r>
              <a:rPr lang="hu-HU" sz="2400" baseline="30000" dirty="0"/>
              <a:t>é</a:t>
            </a:r>
            <a:r>
              <a:rPr lang="en-GB" sz="2400" baseline="30000" dirty="0" err="1"/>
              <a:t>nia</a:t>
            </a:r>
            <a:endParaRPr lang="en-GB" sz="2400" baseline="30000" dirty="0"/>
          </a:p>
          <a:p>
            <a:r>
              <a:rPr lang="hu-HU" sz="2400" b="1" baseline="30000" dirty="0"/>
              <a:t>Kontaktszemély</a:t>
            </a:r>
            <a:r>
              <a:rPr lang="en-GB" sz="2400" b="1" baseline="30000" dirty="0"/>
              <a:t>:</a:t>
            </a:r>
            <a:r>
              <a:rPr lang="en-GB" sz="2400" baseline="30000" dirty="0"/>
              <a:t> </a:t>
            </a:r>
            <a:r>
              <a:rPr lang="en-GB" sz="2400" baseline="30000" dirty="0" err="1"/>
              <a:t>Urška</a:t>
            </a:r>
            <a:r>
              <a:rPr lang="en-GB" sz="2400" baseline="30000" dirty="0"/>
              <a:t> </a:t>
            </a:r>
            <a:r>
              <a:rPr lang="en-GB" sz="2400" baseline="30000" dirty="0" err="1"/>
              <a:t>Mrgole</a:t>
            </a:r>
            <a:r>
              <a:rPr lang="en-GB" sz="2400" baseline="30000" dirty="0"/>
              <a:t> – </a:t>
            </a:r>
            <a:r>
              <a:rPr lang="en-GB" sz="2400" baseline="30000" dirty="0" err="1"/>
              <a:t>info@innovation.si</a:t>
            </a: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5411" y="2055741"/>
            <a:ext cx="2745227" cy="1661291"/>
          </a:xfrm>
          <a:prstGeom prst="rect">
            <a:avLst/>
          </a:prstGeom>
        </p:spPr>
      </p:pic>
      <p:pic>
        <p:nvPicPr>
          <p:cNvPr id="8" name="Kép 7"/>
          <p:cNvPicPr>
            <a:picLocks noChangeAspect="1"/>
          </p:cNvPicPr>
          <p:nvPr/>
        </p:nvPicPr>
        <p:blipFill rotWithShape="1">
          <a:blip r:embed="rId4"/>
          <a:srcRect r="85412"/>
          <a:stretch/>
        </p:blipFill>
        <p:spPr>
          <a:xfrm>
            <a:off x="-1" y="4414183"/>
            <a:ext cx="609601" cy="2443817"/>
          </a:xfrm>
          <a:prstGeom prst="rect">
            <a:avLst/>
          </a:prstGeom>
        </p:spPr>
      </p:pic>
      <p:sp>
        <p:nvSpPr>
          <p:cNvPr id="10" name="Téglalap 9"/>
          <p:cNvSpPr/>
          <p:nvPr/>
        </p:nvSpPr>
        <p:spPr>
          <a:xfrm>
            <a:off x="6798462" y="3995772"/>
            <a:ext cx="3359125" cy="369332"/>
          </a:xfrm>
          <a:prstGeom prst="rect">
            <a:avLst/>
          </a:prstGeom>
        </p:spPr>
        <p:txBody>
          <a:bodyPr wrap="none">
            <a:spAutoFit/>
          </a:bodyPr>
          <a:lstStyle/>
          <a:p>
            <a:r>
              <a:rPr lang="hu-HU" dirty="0" err="1"/>
              <a:t>InnoTeach</a:t>
            </a:r>
            <a:r>
              <a:rPr lang="hu-HU" dirty="0"/>
              <a:t> Konzorcium 2016-2017</a:t>
            </a:r>
            <a:endParaRPr lang="en-US" dirty="0"/>
          </a:p>
        </p:txBody>
      </p:sp>
      <p:pic>
        <p:nvPicPr>
          <p:cNvPr id="2" name="Kép 1"/>
          <p:cNvPicPr>
            <a:picLocks noChangeAspect="1"/>
          </p:cNvPicPr>
          <p:nvPr/>
        </p:nvPicPr>
        <p:blipFill>
          <a:blip r:embed="rId5"/>
          <a:stretch>
            <a:fillRect/>
          </a:stretch>
        </p:blipFill>
        <p:spPr>
          <a:xfrm>
            <a:off x="4800600" y="4321790"/>
            <a:ext cx="7032566" cy="1779681"/>
          </a:xfrm>
          <a:prstGeom prst="rect">
            <a:avLst/>
          </a:prstGeom>
        </p:spPr>
      </p:pic>
    </p:spTree>
    <p:extLst>
      <p:ext uri="{BB962C8B-B14F-4D97-AF65-F5344CB8AC3E}">
        <p14:creationId xmlns:p14="http://schemas.microsoft.com/office/powerpoint/2010/main" val="3134595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Kép 8" descr="Kép 8"/>
          <p:cNvPicPr>
            <a:picLocks noChangeAspect="1"/>
          </p:cNvPicPr>
          <p:nvPr/>
        </p:nvPicPr>
        <p:blipFill>
          <a:blip r:embed="rId3">
            <a:extLst/>
          </a:blip>
          <a:stretch>
            <a:fillRect/>
          </a:stretch>
        </p:blipFill>
        <p:spPr>
          <a:xfrm>
            <a:off x="4305300" y="5989320"/>
            <a:ext cx="7698277" cy="837453"/>
          </a:xfrm>
          <a:prstGeom prst="rect">
            <a:avLst/>
          </a:prstGeom>
          <a:ln w="12700">
            <a:miter lim="400000"/>
          </a:ln>
        </p:spPr>
      </p:pic>
      <p:pic>
        <p:nvPicPr>
          <p:cNvPr id="491" name="Picture 11" descr="Picture 11"/>
          <p:cNvPicPr>
            <a:picLocks noChangeAspect="1"/>
          </p:cNvPicPr>
          <p:nvPr/>
        </p:nvPicPr>
        <p:blipFill>
          <a:blip r:embed="rId4">
            <a:extLst/>
          </a:blip>
          <a:srcRect r="3743"/>
          <a:stretch>
            <a:fillRect/>
          </a:stretch>
        </p:blipFill>
        <p:spPr>
          <a:xfrm>
            <a:off x="4158071" y="0"/>
            <a:ext cx="8033929" cy="6858000"/>
          </a:xfrm>
          <a:prstGeom prst="rect">
            <a:avLst/>
          </a:prstGeom>
          <a:ln w="12700">
            <a:miter lim="400000"/>
          </a:ln>
        </p:spPr>
      </p:pic>
      <p:pic>
        <p:nvPicPr>
          <p:cNvPr id="492" name="Picture 12" descr="Picture 12"/>
          <p:cNvPicPr>
            <a:picLocks noChangeAspect="1"/>
          </p:cNvPicPr>
          <p:nvPr/>
        </p:nvPicPr>
        <p:blipFill>
          <a:blip r:embed="rId5">
            <a:extLst/>
          </a:blip>
          <a:stretch>
            <a:fillRect/>
          </a:stretch>
        </p:blipFill>
        <p:spPr>
          <a:xfrm>
            <a:off x="0" y="1267781"/>
            <a:ext cx="4090738" cy="4032183"/>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 name="Kép 1" descr="Kép 1"/>
          <p:cNvPicPr>
            <a:picLocks noChangeAspect="1"/>
          </p:cNvPicPr>
          <p:nvPr/>
        </p:nvPicPr>
        <p:blipFill>
          <a:blip r:embed="rId3">
            <a:extLst/>
          </a:blip>
          <a:srcRect r="85412"/>
          <a:stretch>
            <a:fillRect/>
          </a:stretch>
        </p:blipFill>
        <p:spPr>
          <a:xfrm>
            <a:off x="-1" y="3723937"/>
            <a:ext cx="609602" cy="3134063"/>
          </a:xfrm>
          <a:prstGeom prst="rect">
            <a:avLst/>
          </a:prstGeom>
          <a:ln w="12700">
            <a:miter lim="400000"/>
          </a:ln>
        </p:spPr>
      </p:pic>
      <p:sp>
        <p:nvSpPr>
          <p:cNvPr id="495" name="Téglalap 7"/>
          <p:cNvSpPr/>
          <p:nvPr/>
        </p:nvSpPr>
        <p:spPr>
          <a:xfrm>
            <a:off x="-2" y="6035040"/>
            <a:ext cx="9459887" cy="822962"/>
          </a:xfrm>
          <a:prstGeom prst="rect">
            <a:avLst/>
          </a:prstGeom>
          <a:solidFill>
            <a:srgbClr val="FFFFFF"/>
          </a:solidFill>
          <a:ln w="15875">
            <a:solidFill>
              <a:srgbClr val="FFFFFF"/>
            </a:solidFill>
          </a:ln>
        </p:spPr>
        <p:txBody>
          <a:bodyPr lIns="45718" tIns="45718" rIns="45718" bIns="45718" anchor="ctr"/>
          <a:lstStyle/>
          <a:p>
            <a:pPr algn="ctr">
              <a:defRPr>
                <a:latin typeface="+mj-lt"/>
                <a:ea typeface="+mj-ea"/>
                <a:cs typeface="+mj-cs"/>
                <a:sym typeface="Calibri"/>
              </a:defRPr>
            </a:pPr>
            <a:endParaRPr/>
          </a:p>
        </p:txBody>
      </p:sp>
      <p:pic>
        <p:nvPicPr>
          <p:cNvPr id="496" name="Kép 6" descr="Kép 6"/>
          <p:cNvPicPr>
            <a:picLocks noChangeAspect="1"/>
          </p:cNvPicPr>
          <p:nvPr/>
        </p:nvPicPr>
        <p:blipFill>
          <a:blip r:embed="rId4">
            <a:extLst/>
          </a:blip>
          <a:stretch>
            <a:fillRect/>
          </a:stretch>
        </p:blipFill>
        <p:spPr>
          <a:xfrm>
            <a:off x="-3" y="5874129"/>
            <a:ext cx="9044250" cy="983871"/>
          </a:xfrm>
          <a:prstGeom prst="rect">
            <a:avLst/>
          </a:prstGeom>
          <a:ln w="12700">
            <a:miter lim="400000"/>
          </a:ln>
        </p:spPr>
      </p:pic>
      <p:sp>
        <p:nvSpPr>
          <p:cNvPr id="497" name="Title 1"/>
          <p:cNvSpPr txBox="1"/>
          <p:nvPr/>
        </p:nvSpPr>
        <p:spPr>
          <a:xfrm>
            <a:off x="1097280" y="2953136"/>
            <a:ext cx="10058401" cy="137197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defTabSz="914400">
              <a:lnSpc>
                <a:spcPct val="85000"/>
              </a:lnSpc>
              <a:defRPr sz="4800" spc="-100">
                <a:solidFill>
                  <a:srgbClr val="262626"/>
                </a:solidFill>
                <a:latin typeface="+mj-lt"/>
                <a:ea typeface="+mj-ea"/>
                <a:cs typeface="+mj-cs"/>
                <a:sym typeface="Calibri"/>
              </a:defRPr>
            </a:lvl1pPr>
          </a:lstStyle>
          <a:p>
            <a:r>
              <a:rPr lang="hu-HU" dirty="0"/>
              <a:t>A sablont készítette:</a:t>
            </a:r>
            <a:endParaRPr dirty="0"/>
          </a:p>
        </p:txBody>
      </p:sp>
      <p:sp>
        <p:nvSpPr>
          <p:cNvPr id="498" name="Text Placeholder 2"/>
          <p:cNvSpPr txBox="1"/>
          <p:nvPr/>
        </p:nvSpPr>
        <p:spPr>
          <a:xfrm>
            <a:off x="6675600" y="4466335"/>
            <a:ext cx="4737292" cy="58328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defTabSz="914400">
              <a:lnSpc>
                <a:spcPct val="90000"/>
              </a:lnSpc>
              <a:spcBef>
                <a:spcPts val="1200"/>
              </a:spcBef>
              <a:defRPr sz="2400" cap="all" spc="200">
                <a:solidFill>
                  <a:srgbClr val="344068"/>
                </a:solidFill>
                <a:latin typeface="+mj-lt"/>
                <a:ea typeface="+mj-ea"/>
                <a:cs typeface="+mj-cs"/>
                <a:sym typeface="Calibri"/>
              </a:defRPr>
            </a:lvl1pPr>
          </a:lstStyle>
          <a:p>
            <a:r>
              <a:t>Zsolt Lengyel, jános szabó</a:t>
            </a:r>
          </a:p>
        </p:txBody>
      </p:sp>
      <p:pic>
        <p:nvPicPr>
          <p:cNvPr id="499" name="Picture 2" descr="Picture 2"/>
          <p:cNvPicPr>
            <a:picLocks noChangeAspect="1"/>
          </p:cNvPicPr>
          <p:nvPr/>
        </p:nvPicPr>
        <p:blipFill>
          <a:blip r:embed="rId5">
            <a:extLst/>
          </a:blip>
          <a:stretch>
            <a:fillRect/>
          </a:stretch>
        </p:blipFill>
        <p:spPr>
          <a:xfrm>
            <a:off x="6213244" y="1388660"/>
            <a:ext cx="5199647" cy="266184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0" y="0"/>
            <a:ext cx="9641690" cy="685800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itle 1"/>
          <p:cNvSpPr txBox="1"/>
          <p:nvPr/>
        </p:nvSpPr>
        <p:spPr>
          <a:xfrm>
            <a:off x="514064" y="3408733"/>
            <a:ext cx="6052827" cy="135357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lnSpc>
                <a:spcPct val="85000"/>
              </a:lnSpc>
              <a:defRPr sz="4800" spc="-100">
                <a:solidFill>
                  <a:srgbClr val="404040"/>
                </a:solidFill>
                <a:latin typeface="+mj-lt"/>
                <a:ea typeface="+mj-ea"/>
                <a:cs typeface="+mj-cs"/>
                <a:sym typeface="Calibri"/>
              </a:defRPr>
            </a:lvl1pPr>
          </a:lstStyle>
          <a:p>
            <a:r>
              <a:rPr lang="hu-HU" dirty="0"/>
              <a:t>Kik ülnek</a:t>
            </a:r>
          </a:p>
          <a:p>
            <a:r>
              <a:rPr lang="hu-HU" dirty="0"/>
              <a:t>a tantermekben?</a:t>
            </a:r>
            <a:endParaRPr dirty="0"/>
          </a:p>
        </p:txBody>
      </p:sp>
      <p:sp>
        <p:nvSpPr>
          <p:cNvPr id="246" name="Title 1"/>
          <p:cNvSpPr txBox="1"/>
          <p:nvPr/>
        </p:nvSpPr>
        <p:spPr>
          <a:xfrm>
            <a:off x="469628" y="1064344"/>
            <a:ext cx="5266332" cy="197592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defTabSz="914400">
              <a:lnSpc>
                <a:spcPct val="85000"/>
              </a:lnSpc>
              <a:defRPr sz="4800" spc="-100">
                <a:solidFill>
                  <a:srgbClr val="404040"/>
                </a:solidFill>
                <a:latin typeface="+mj-lt"/>
                <a:ea typeface="+mj-ea"/>
                <a:cs typeface="+mj-cs"/>
                <a:sym typeface="Calibri"/>
              </a:defRPr>
            </a:lvl1pPr>
          </a:lstStyle>
          <a:p>
            <a:r>
              <a:rPr lang="hu-HU" dirty="0"/>
              <a:t>Miért kell megújítani a tanítási módszereket?</a:t>
            </a:r>
            <a:endParaRPr dirty="0"/>
          </a:p>
        </p:txBody>
      </p:sp>
      <p:grpSp>
        <p:nvGrpSpPr>
          <p:cNvPr id="249" name="Group 6"/>
          <p:cNvGrpSpPr/>
          <p:nvPr/>
        </p:nvGrpSpPr>
        <p:grpSpPr>
          <a:xfrm>
            <a:off x="6044074" y="1019907"/>
            <a:ext cx="6147927" cy="4610138"/>
            <a:chOff x="0" y="0"/>
            <a:chExt cx="6147926" cy="4610136"/>
          </a:xfrm>
        </p:grpSpPr>
        <p:pic>
          <p:nvPicPr>
            <p:cNvPr id="247" name="Picture 7" descr="Picture 7"/>
            <p:cNvPicPr>
              <a:picLocks noChangeAspect="1"/>
            </p:cNvPicPr>
            <p:nvPr/>
          </p:nvPicPr>
          <p:blipFill>
            <a:blip r:embed="rId3">
              <a:extLst/>
            </a:blip>
            <a:stretch>
              <a:fillRect/>
            </a:stretch>
          </p:blipFill>
          <p:spPr>
            <a:xfrm>
              <a:off x="0" y="0"/>
              <a:ext cx="6147926" cy="4077102"/>
            </a:xfrm>
            <a:prstGeom prst="rect">
              <a:avLst/>
            </a:prstGeom>
            <a:ln w="12700" cap="flat">
              <a:noFill/>
              <a:miter lim="400000"/>
            </a:ln>
            <a:effectLst/>
          </p:spPr>
        </p:pic>
        <p:sp>
          <p:nvSpPr>
            <p:cNvPr id="248" name="TextBox 8"/>
            <p:cNvSpPr txBox="1"/>
            <p:nvPr/>
          </p:nvSpPr>
          <p:spPr>
            <a:xfrm>
              <a:off x="1249182" y="4240808"/>
              <a:ext cx="3115591" cy="3693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defRPr>
                  <a:latin typeface="+mj-lt"/>
                  <a:ea typeface="+mj-ea"/>
                  <a:cs typeface="+mj-cs"/>
                  <a:sym typeface="Calibri"/>
                </a:defRPr>
              </a:lvl1pPr>
            </a:lstStyle>
            <a:p>
              <a:r>
                <a:rPr lang="hu-HU" dirty="0"/>
                <a:t>Z </a:t>
              </a:r>
              <a:r>
                <a:rPr lang="hu-HU" dirty="0" err="1"/>
                <a:t>generác</a:t>
              </a:r>
              <a:r>
                <a:rPr dirty="0" err="1"/>
                <a:t>i</a:t>
              </a:r>
              <a:r>
                <a:rPr lang="hu-HU" dirty="0"/>
                <a:t>ó tanterme </a:t>
              </a:r>
              <a:r>
                <a:rPr dirty="0"/>
                <a:t> 2017</a:t>
              </a:r>
              <a:r>
                <a:rPr lang="hu-HU" dirty="0" err="1"/>
                <a:t>-ben</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49"/>
                                        </p:tgtEl>
                                        <p:attrNameLst>
                                          <p:attrName>style.visibility</p:attrName>
                                        </p:attrNameLst>
                                      </p:cBhvr>
                                      <p:to>
                                        <p:strVal val="visible"/>
                                      </p:to>
                                    </p:set>
                                    <p:animEffect transition="in" filter="wipe(left)">
                                      <p:cBhvr>
                                        <p:cTn id="7"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Generations and their special characteristics"/>
          <p:cNvSpPr txBox="1">
            <a:spLocks noGrp="1"/>
          </p:cNvSpPr>
          <p:nvPr>
            <p:ph type="title"/>
          </p:nvPr>
        </p:nvSpPr>
        <p:spPr>
          <a:xfrm>
            <a:off x="425211" y="16687"/>
            <a:ext cx="3200401" cy="2286002"/>
          </a:xfrm>
          <a:prstGeom prst="rect">
            <a:avLst/>
          </a:prstGeom>
        </p:spPr>
        <p:txBody>
          <a:bodyPr/>
          <a:lstStyle/>
          <a:p>
            <a:r>
              <a:rPr lang="hu-HU" dirty="0"/>
              <a:t>Generációk és sajátos jellemzőik</a:t>
            </a:r>
            <a:endParaRPr dirty="0"/>
          </a:p>
        </p:txBody>
      </p:sp>
      <p:sp>
        <p:nvSpPr>
          <p:cNvPr id="253" name="Text Placeholder 3"/>
          <p:cNvSpPr>
            <a:spLocks noGrp="1"/>
          </p:cNvSpPr>
          <p:nvPr>
            <p:ph type="body" idx="1"/>
          </p:nvPr>
        </p:nvSpPr>
        <p:spPr>
          <a:prstGeom prst="rect">
            <a:avLst/>
          </a:prstGeom>
        </p:spPr>
        <p:txBody>
          <a:bodyPr/>
          <a:lstStyle/>
          <a:p>
            <a:pPr marL="91438" indent="-91438"/>
            <a:endParaRPr dirty="0"/>
          </a:p>
        </p:txBody>
      </p:sp>
      <p:pic>
        <p:nvPicPr>
          <p:cNvPr id="2" name="Picture 1">
            <a:extLst>
              <a:ext uri="{FF2B5EF4-FFF2-40B4-BE49-F238E27FC236}">
                <a16:creationId xmlns:a16="http://schemas.microsoft.com/office/drawing/2014/main" id="{B932D04D-201D-4C41-8903-C79E7F0FB69E}"/>
              </a:ext>
            </a:extLst>
          </p:cNvPr>
          <p:cNvPicPr>
            <a:picLocks noChangeAspect="1"/>
          </p:cNvPicPr>
          <p:nvPr/>
        </p:nvPicPr>
        <p:blipFill rotWithShape="1">
          <a:blip r:embed="rId3"/>
          <a:srcRect r="1053"/>
          <a:stretch/>
        </p:blipFill>
        <p:spPr>
          <a:xfrm>
            <a:off x="4079776" y="354563"/>
            <a:ext cx="8112224" cy="6148874"/>
          </a:xfrm>
          <a:prstGeom prst="rect">
            <a:avLst/>
          </a:prstGeom>
        </p:spPr>
      </p:pic>
      <p:pic>
        <p:nvPicPr>
          <p:cNvPr id="255" name="Children_at_school_(8720604364).jpg" descr="Children_at_school_(8720604364).jpg"/>
          <p:cNvPicPr>
            <a:picLocks noChangeAspect="1"/>
          </p:cNvPicPr>
          <p:nvPr/>
        </p:nvPicPr>
        <p:blipFill>
          <a:blip r:embed="rId4">
            <a:extLst/>
          </a:blip>
          <a:stretch>
            <a:fillRect/>
          </a:stretch>
        </p:blipFill>
        <p:spPr>
          <a:xfrm>
            <a:off x="514409" y="4228333"/>
            <a:ext cx="3085982" cy="2056716"/>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Title 1"/>
          <p:cNvSpPr txBox="1"/>
          <p:nvPr/>
        </p:nvSpPr>
        <p:spPr>
          <a:xfrm>
            <a:off x="867205" y="620688"/>
            <a:ext cx="10977110" cy="72571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914400">
              <a:lnSpc>
                <a:spcPct val="85000"/>
              </a:lnSpc>
              <a:defRPr sz="4800" b="1" spc="-100">
                <a:solidFill>
                  <a:srgbClr val="404040"/>
                </a:solidFill>
                <a:latin typeface="+mj-lt"/>
                <a:ea typeface="+mj-ea"/>
                <a:cs typeface="+mj-cs"/>
                <a:sym typeface="Calibri"/>
              </a:defRPr>
            </a:pPr>
            <a:r>
              <a:rPr lang="hu-HU" dirty="0"/>
              <a:t>A millenniumi generáció...</a:t>
            </a:r>
            <a:endParaRPr sz="4000" dirty="0"/>
          </a:p>
        </p:txBody>
      </p:sp>
      <p:sp>
        <p:nvSpPr>
          <p:cNvPr id="268" name="Rectangle 1"/>
          <p:cNvSpPr txBox="1"/>
          <p:nvPr/>
        </p:nvSpPr>
        <p:spPr>
          <a:xfrm>
            <a:off x="867205" y="1556792"/>
            <a:ext cx="10668001" cy="403187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457200" indent="-457200" algn="just">
              <a:buSzPct val="100000"/>
              <a:buFont typeface="Arial"/>
              <a:buChar char="•"/>
              <a:defRPr sz="3200">
                <a:latin typeface="+mj-lt"/>
                <a:ea typeface="+mj-ea"/>
                <a:cs typeface="+mj-cs"/>
                <a:sym typeface="Calibri"/>
              </a:defRPr>
            </a:pPr>
            <a:r>
              <a:rPr lang="hu-HU" dirty="0"/>
              <a:t>Mindig csatlakoztatva vannak</a:t>
            </a:r>
            <a:r>
              <a:rPr dirty="0"/>
              <a:t>;</a:t>
            </a:r>
          </a:p>
          <a:p>
            <a:pPr marL="457200" indent="-457200" algn="just">
              <a:buSzPct val="100000"/>
              <a:buFont typeface="Arial"/>
              <a:buChar char="•"/>
              <a:defRPr sz="3200">
                <a:latin typeface="+mj-lt"/>
                <a:ea typeface="+mj-ea"/>
                <a:cs typeface="+mj-cs"/>
                <a:sym typeface="Calibri"/>
              </a:defRPr>
            </a:pPr>
            <a:r>
              <a:rPr lang="hu-HU" dirty="0"/>
              <a:t>Nem érdekli őket, hogy hogyan működnek az eszközeik</a:t>
            </a:r>
            <a:r>
              <a:rPr dirty="0"/>
              <a:t>;</a:t>
            </a:r>
          </a:p>
          <a:p>
            <a:pPr marL="457200" indent="-457200" algn="just">
              <a:buSzPct val="100000"/>
              <a:buFont typeface="Arial"/>
              <a:buChar char="•"/>
              <a:defRPr sz="3200">
                <a:latin typeface="+mj-lt"/>
                <a:ea typeface="+mj-ea"/>
                <a:cs typeface="+mj-cs"/>
                <a:sym typeface="Calibri"/>
              </a:defRPr>
            </a:pPr>
            <a:r>
              <a:rPr lang="hu-HU" dirty="0"/>
              <a:t>Nem szeretnek hosszabb szövegeket olvasni</a:t>
            </a:r>
            <a:r>
              <a:rPr dirty="0"/>
              <a:t>;</a:t>
            </a:r>
          </a:p>
          <a:p>
            <a:pPr marL="457200" indent="-457200" algn="just">
              <a:buSzPct val="100000"/>
              <a:buFont typeface="Arial"/>
              <a:buChar char="•"/>
              <a:defRPr sz="3200">
                <a:latin typeface="+mj-lt"/>
                <a:ea typeface="+mj-ea"/>
                <a:cs typeface="+mj-cs"/>
                <a:sym typeface="Calibri"/>
              </a:defRPr>
            </a:pPr>
            <a:r>
              <a:rPr lang="hu-HU" dirty="0"/>
              <a:t>Több feladatot végeznek egyszerre</a:t>
            </a:r>
            <a:r>
              <a:rPr dirty="0"/>
              <a:t>;</a:t>
            </a:r>
          </a:p>
          <a:p>
            <a:pPr marL="457200" indent="-457200" algn="just">
              <a:buSzPct val="100000"/>
              <a:buFont typeface="Arial"/>
              <a:buChar char="•"/>
              <a:defRPr sz="3200">
                <a:latin typeface="+mj-lt"/>
                <a:ea typeface="+mj-ea"/>
                <a:cs typeface="+mj-cs"/>
                <a:sym typeface="Calibri"/>
              </a:defRPr>
            </a:pPr>
            <a:r>
              <a:rPr lang="hu-HU" dirty="0"/>
              <a:t>Gyors információfogyasztók</a:t>
            </a:r>
            <a:r>
              <a:rPr dirty="0"/>
              <a:t>;</a:t>
            </a:r>
          </a:p>
          <a:p>
            <a:pPr marL="457200" indent="-457200" algn="just">
              <a:buSzPct val="100000"/>
              <a:buFont typeface="Arial"/>
              <a:buChar char="•"/>
              <a:defRPr sz="3200">
                <a:latin typeface="+mj-lt"/>
                <a:ea typeface="+mj-ea"/>
                <a:cs typeface="+mj-cs"/>
                <a:sym typeface="Calibri"/>
              </a:defRPr>
            </a:pPr>
            <a:r>
              <a:rPr lang="hu-HU" dirty="0"/>
              <a:t>Azonnali válaszokat várnak</a:t>
            </a:r>
            <a:r>
              <a:rPr dirty="0"/>
              <a:t>; </a:t>
            </a:r>
          </a:p>
          <a:p>
            <a:pPr marL="457200" indent="-457200">
              <a:buSzPct val="100000"/>
              <a:buFont typeface="Arial"/>
              <a:buChar char="•"/>
              <a:defRPr sz="3200">
                <a:latin typeface="+mj-lt"/>
                <a:ea typeface="+mj-ea"/>
                <a:cs typeface="+mj-cs"/>
                <a:sym typeface="Calibri"/>
              </a:defRPr>
            </a:pPr>
            <a:r>
              <a:rPr lang="hu-HU" dirty="0"/>
              <a:t>Hajlandóak csatlakozni fizikai, virtuális és hibrid közösségekhez is.</a:t>
            </a:r>
            <a:r>
              <a:rPr dirty="0"/>
              <a:t> </a:t>
            </a:r>
          </a:p>
        </p:txBody>
      </p:sp>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34ee283cb7d07857435a9a2315f53710de7dacf7"/>
  <p:tag name="ISPRING_ULTRA_SCORM_COURSE_ID" val="46361AE2-D9B1-4A43-BE3A-DC53DB3791D2"/>
  <p:tag name="ISPRING_SCORM_RATE_SLIDES" val="1"/>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LAYERS_CUSTOMIZATION" val="UEsDBBQAAgAIAIN4j0XOggk37AIAAIgIAAAUAAAAdW5pdmVyc2FsL3BsYXllci54bWytVU1v2zAMPafA/oOhe62kXdc0kFt0BYod1qFA1m23QLUZW4tteZJcN/31o/xtz+lWYAcDNsX3SPGRNLt6TmLnCZQWMvXIwp0TB1JfBiINPfLw9fZ4Sa4u3x2xLOZ7UI4IPJKnwgJ4TJwAtK9EZhB8z03kkZ7BRWbiZEpIJcweuc+Qu4u0JO+OZuiSao9ExmQrSouicIVGRBpqGeeWRLu+TGimQENqQNEqDeI02JX5OxqfRKbU7DPQPWRm3h64Jmk5nrUYkBSnrlQhPZnPF/TH3ee1H0HCj0WqDU99IA5WclaW8pH7uzsZ5DFoa5uxKsk1GGOTKG0zZlZisUwdrXyPVA6bBLTmIWg3TkNCKyydALNtzHVU8+gBreXVO1Hzln4b+71p3ErlaOec5Y+x0BEe9SGddRLI6DAqS8rrlh300HTQrWUijoJfuVAQlJ/f2haZL0gVsO24Mk9XFz4e4Nst941U+xuEYRfVCrqtaG4lmluCWg63jb7uKEhz2y1wkytoSjVjTyIA+YUrxW1bXBqVA6MjY42lQzCj1ZVrkTpBWGSS+OwftLF+I2l+6teUKQH/Q5hPSNTWRKQBPN8K9DGQYE0NYLGtzTVZ7NqYXU46f0x6fT0wVTnWouBFHMNVCDiGATecdnZ6CAqKa3TxczXC9g4OgiMRRjE+ZpJhfHqQJuFqN8nQOzgIjqW/m4C25raMdFzHUTO1HcToxDphfq6NTMRL2Z6DPWNWZR++NnLN0XUm2oPz+R+jOIjRDOaWTKwu+9bbV83hvZ1TozufTVZZBt2K8wAmzyqvZhbybOQTwJbnsbnp59Tswx50lPPUdExzfcd+l8VavIBTiMD+6RantiYR2J7xyIflaY8B9cTtMghfmqYiMlpLUql5SDmGtXkSUFSYalY+ouqhknkajLRxs+7noGPcVdcKuBPDFjNdnGDzycwj7/GlvsvF2UV3lfPFRYMt87qvAle5vGFV1wl3nUHrfm0vwuqZx9ffUEsDBBQAAgAIACM+JksvybjEXDAAAKxiAAAXAAAAdW5pdmVyc2FsL3VuaXZlcnNhbC5wbmftfQtc0vfefzudY2eby+3snKOkwmluXZeOKK8IZ8ctq225VkpNhDVKWiWkhILc2nqW20LJbti8sE4XS6ZUlogi5FyggrJqRgZCikSJiECAyO0PWpt12uv1PK/nef6v5//86/Wq/N2+7/fn8v1cfpevX3+4Lv2lF+a9MGvWrJfWrH7no1mz/tA4a9Zs+R9DAntI2tcTA/89R/go/R+zGnqj7gc2fo99+4O3Z826wHrRs+UPge3nd6/eTJg1a25H8O9zUvzZrbNmffr2mnfe3khCmQbwrHosWYtHbUD9HfX312suffRNHeyc5/u6qvR6/e9XLnvji9V5Ve80XE8snfX88fjFaz94/bU/8zf+8/mNl1fvfPfUpfizL/xxbfuKyy5MeLJYW3SLLaC5q2zfbib0aJwoAvVUGsUxmbAz1yw4KEahhIZPb7AYHt0BvqbYONSToBU+2AfyzJr6A/zmwgfY2l5Um8kETkFkFQWFm7U3fX6r/V6B3HeNRd+oeXn6xNOjSjbG4Xcz/Dzhc1O7ot4uHHWSKK9MbZS9meKg0Cc6QMcQvwtuX3llq5SeQfzD9Jlfg917NVRbzwG46zB8MU/ncdnmBIGKILmgg2Ab3WYIC55nbtoqpzv6sdpBCMfFBI/9FSipcNUyJmvN1no8jSs0JTV3KZ3X34vL0fiWol1ryd4cSgTD50ryDi+Eb0axZbwW3AJW66T7mOFiKrppHa0mDahb702aHRh7N+Q9ySjHdZwjmDiNnjzNn3MGPfElupk09PXC2Ex+rfMtiZzhUPj69eI9ndsr0XDL1xlIlMMqi2PzGX+GOS6wlkXOs13OMVwQOS7zcjQOtXTUI5fQ7yjMBNc5eKvAPGIQRTcyxgz0MaugVKstlIsOGF4MamJgU3yuec4J5qdwvw3OSDqCi8OObSntd1+ITysMGTZtY10nzrlnbB7D6OMBDq4ReKxkZa7BQICHGJyYtzQoek5R6lzW/NaWsT9LdgWVJpVWl/aXX9gVmgG4zHBgGQ5rU3n7LnWsUu/UtZiuOAJWe2CSxfBmgQJ7VIoUVP1xFqSYFrCNSPgBDB8bmTbQvEvt/NlQiAD2VVRrDVYqFHXBmyK2pbDZevS64YtU6PBkvhaZgKtE214w5OeIsCp3KYJhgAEUUu4PfGWeGVKDdSa6Dd/K+E2swyz/eJh/3CTtMvi1AQcRG42yPALH0mx5S+ILyoLdCf+Yxak06V3H5zH8NsJyusQaRWj1VLGkMp5OYFAs5YMY6wQmUlUE/L0+3bB1LS4B5s/y7Tw4ckHXgu10gK3IOnF60EOgyUXW+JjyLYvSbka8DPkjXqow/VRtlEys0Nz92+wNY5UsqalgoPDfgHyZFAwrgvXeW4mrDPDqNUsJnYbIk/bFijy1Ixb6PTjF/FK1uefg50XUesytnpePG62XsT/33Ks02nY2BPSm83xr9BkZXh5brJAK/I6jvQIctHciSvCmUu8abslXWSZcE8ksSI2xueem44I1X3QTqlXDZxNhRQ2yvKa07YF/pcpqo9UlsRcNBqztilJxrnm+FZsFUDhc8CbIYNiijtPq1EVINgtCZxlSgAnaWjUe6pjwkqostgr4vpH8ho9K+8mjJkUhEAMthDGAlML9w2AJ+WX326CpWYq/X1H93KK09cN9BzHqqNmbVp3coo5XYt/p3r0i5Mz82Rtx/LY3xYoPa1hSTJmxwA3+WG+RmF5zquBZY5QRQut7YTvlGtkmKGp9dXthypvY0R47YE5J6F7MvR4vZEEZ3DZfabCavNZmnX8rmAXGpQCxHhjI4FCSq0yE+l2gne58qqORQ6N816vXJel1pr1AzDtaVNPtjqhGGyEF9Xw12lYEZ5tL1ODk9LFKmUTqAszjy8y2Cper35fTqfg0FsR6RVd1FmhYQka5wSns0vmUzt01UtEYYHmIRU33F0UE5cQ0H+YDurZfpv3lbgR3ebJJP8ncj5kVidkUctqUmDrs1NHditY2Gq6xzexzdpxT5PkTl6Z+D6ak3BszldwFRxgu1oe2C2AxpBADdCziOIGMO4xIMJvZgwX+pNecWjq0BoMrOiztV8Fu+nYqvDEgg9WyScUqQTbRygK2K+sHfC5V7KD3OCFsltjvaq0ZLPIwh7GLQIYWSyMECLG6ob0O8fav1EWeAyfq1WeKq7jDMDdHh2zy00tVL6mMVjeSw7KRpTQb0qombK4x0v8WjH53rrU0OuW9i1agXjn++Zv8/rIrLpIa60mOjeTdYjKlOli5NIptgpsLm2+zUIBhB+8nuR3w/ToyTtdUNPgVxkHa5nDEu2q2/ti7tE6K0V/0kA0WW37IGJgUJshoaO2qoN14KJR4h7xXZ9bGpPDkGvSUfaRSV1Ln3srA3Ac7cOirUS66waEr1Om2QHHD2G1UDpcj9qR22ft0yG1+QjR51Mth9HKQhQOQ1xUYqBLKUy9QMCjwqcRQnxLZCAnVWy0jktBtqvWfpeC2rbg9N0eXWa0DSz48Wr6YH81ZygLvr88fyMQUAmOUhkKdEyNM0Qej5JcxAfWCA8HCK9tbjfgEqw5OQQkFzVLdjRfQcGzVcIvnWy0aKwfyxmH6fEcT2uzQNe+Ql4UqdebdNekh3nxVq/V8IBbTFFqbJe6zAldEI2HAgQ1YUeQSGQpdJGS4WxrNOmy+7zDEie86XXQEi3B0h1wDd0zQajBAOCvV977UEK3Ih2qpJp2LKY0wBPPFLOn5rfLeKyv2n6oPfQdwyZrfAPI/z9g1ZwjJHtyO5Ecrlr+eu3WesnT9DjUeyXYbbKVG24RKtWrVeUuiwEvqrYXxW62BpELFS95CdinbGG88IInvMdsx24GB8JKfwzTnbfVEs7FRQA5/MkoFbwR/xCr3LGA18r3FTjRlDF6Dj9XCsuic5yhUTb9h8+AWjwvPyLVBjmlZ8xPYLM7nVKjPZ8Dmed43uPQt4KwwlbSnokrLYgB+8npMIMOSPgURab91rXq+ylApBfK7THxWMHFfOcnfKs+tLwHnFiB9nuCeOwPM/jlb5UKtxxWU/EoroDGss4Is/o0knSufqhLujDP7p7N7DThyqmzogOROaW43aSpRBeoeRcVLU8XAIKBxqmZIFDo9Lo7f9bAsOP7vvxCKiZ86UoL9j6JfqSbpjyJiURTT5QMJGpLuH4cK/jr8fmf/h9UAyPSZx9zX2aI9lruVeFjF+dfv1+p3dQLWV0dHT0PKvH1ob9++/rWHNDm9X42M3ouYorRp3aHcTGy6dBqj4NAKbnJK8sPxDp/a3Nd/DTzF53zV6z11vWVlUyz36l//LItYuGea+5sL1zTWNZ7ETEn0SdKabzN/BV1z/ftnUP83oG7orhl5YrrlhxfjkFDvgxtsjVPkzBE628ypR6C1Fo8VaasiAmdcnUwHfMmhWrsK/g67CMXuc5A3/gp6fyLVJofoN3kSOwlKHfpXorW6oh/5fxY0QJ0bii1Xw0HUUzGPXZYZY9ENn9nWCdPTW1pniBQt9iZ6mgVrMJ2i+949/MdoqLaQjF+Go5pJLj0bpB65Zh/h8lAw9kiShKia258g4IyJZmhAik8Zx0XXB4/eDutXtnGA62aouExLH44uy7JHYbJWbkUb6MWkx6D6fopM5xaXXSP2HYxOfuw69MoHkmt1NRhkZsLWkrINMyVGvNSWf6nOEJHZOD9lT9VjQu24V3oyM1V6q6j6Nw8VDvzWoYiBrZ1zo2tnysabV6zbnqkAX/+gZPSn/BnessdTdyIhKJfuyG8Np3r6Bfg06bkZXmLh7tckftxHEL70VGRL/H9ocN1xbM3iOM61px6MqV6+3Zj4NP2DW+5/V6973HHS8FFBozZVht5+umVGW8d+46JVfcSQvKcrsmFH/G9wuNb30m8AyVt2/HTz6eImZ+5retw5+CBySTiKNNi+DEiLE0186ooK9C5znmATcFlYGe564ZPDNnWM6+6dKX07+3ETUaxdC7UrX4bHWtUZi58EdHpsCnaaRfc3RQ6L8ZjnT03/H1/NOIKxlOuTDAKjhTczPKxfNRhGH9+n3059h9ywf9R27v+v4HvT3oOn24b0bDSd7f4pqCvX5bvKunxay5jpMZ+vN7oMHDHJTNG6YzOglh+vcnmiyTtZ0iUK8ruAE9qpqDr+w4thsWSsC5oB9z7QS101yJWbDFYkDzOD5mc5GLnmWHlCDG6/JqapIJF+9zg2tiYQcOeIKVjAAzTVclXGakXkRjayNs8wMDFQXE56DHAGmYyqrua/1nW2UlbgtrygD9SPYYKBRR34MUiDKqw9UI533zPZdRckdpfwpAem2KleQFTEcBaiO5px6AaZLs982FqhAjP8zSpplJa7XnSM+oFuEvwVqwmdzTTX3syaSRWwgQtOmb0rVvHTPPLRguG/qAB46R89aoIiByZppjOvky/b5sAn2mVGCVcoJQKKbe5grahTFx6RlkJRuMNG6XepNXh6zyIoBehSu2j0AXpZHrlBYG4SfprCSuo2RJwk1MiaFRNVAvoRBaRBoRtusWQtIKN0SXcnLXaD8afbM02wdN9IRAl/+fkyvrbzq0rVLvTxqnwSEj5vdl63SfpdVQEZuJCtv8BPywcm8EEYCwl2Uh3PwR8xpjcayo2QRUXbmhW0VboknFhjsqnKjIvT7KR1OsrlNhiL4x7Od6Lf6yYMoM+oEI+p4COIKPf9gW49hgmcbWrK56hxnWerZB/Re/ZWIhZj5QPwrFUDJhpB5fm2wBtRtiHQ9FU2KfTJgUZiLLPUUixMTlYUuV3XSeswJG1CrMzQLVUZDvOIanExrM+J4M+cjC2SiduZpfUuGsoijM6LSRvfzvxBkIdyVUkBrMti9HDLEaNUuliZJ9WbCMdTWUZm/2fuptcECodxtS6p1CDGI48pVqIAIvZ8dYV3fMYcutQQym2cf3leNuTW2Byt8PKqrZcGwpoA+bYlJkv3XVM26ZQwU0ratqdBPFYxkMraMwBO4VCEySnisUjFYt6QBu63rDwNZZuyj51SL1TMF+e+pRWb1hBBAzNTsDGZKO/1NuF7ytH8ffiGSN6edWQjC7wE+0mvmdB6BBywiRjEgnR7HZhCiRn8J7Qdep0oHV2hqdnqFqarpPKIaJen3K2fPKI1uHbNMTIndC4DuMBL+j50UGUuvfnYJAIcCpg5M2RoJB7wCWRoVcht09JTBI7wNgkpjt4Jmci9E63UF2KY61xIldaQz59N2D+kzhVOtlCAAq3DmUMWQsd8mbrP3FUOBcOfKjdJrkQLYp0AvW2YfLeFauojNcx0g2fl6jOo/wQURVeaAJRnHnowVrBq46/n8ITW7qss+oOTcxqPvu69VPVSUswvSHfWUV0ytGjC5xT7PxEdOnVABpmPTSPmyiP+0x3jf6Dt3JtiO8qj6odatd6xq5F4Yf4a82g9X1Psphw23/BPgPyBDKP5MVw0/uUBrd+rFZMc/dg4uklJNw2dq61JznZN7qf2uG5zzc8b2h92q52J3ErnPpDnztBRBGqxuBYCcnWmd19zikh+t5bhSj0rSoD6HqreeZlHM7Wv4G5I3vZT79IL3M+dsG7uJa75FVbCQwtsY/aZurMPUu+/h14iFlPEXpU4p6zF2V8L9963Uq7qZA9V/fEGTd3pSR+ubWLogL6CotUvS68zh7PifoknaJ+VLTNbdo/5F7L4wW7piBYCzPglMFt9uj5nYkDOuCMxsfByPvqcCA+t+SU5t1kkkXpnIsxazgoet1+No1/waCwTv1QZhX3ZpdQ7s0GL5iDp3dmlVWEPgatvJ4hdPQcC1YfrI5jGMWnkoVG+QKMDax5eaIpT8HTgJQLvBNStuJCnpl/ye+/VqTJbFEq7Cc9w52h1G/wsEMOrZHitpgS6i81wfcyWlsA9gzLja/zWkZa1DQpMlvIllULAEHrobhduiXmxyK+xkJZP81J/IONitY8aQlqJoYYy1r6MvvxPhou1HPpk+xvwzxhk+gBMgsL5A/Ulml6F5u1Q01fQOa+QVZl87h4Ozxh0B6UzMQ2/UtPLvOY/zUYtidPCcDC66bIyNk57TAEPuQf36eD03Z/lBPL7nlLF8cFJI9o/ue89xm2zV2Nu81atK3f+VcvwkzwPp9LYgm2dvT9VglMw5rckJjAQXSTvNUkxgarrVbYy2ILi0ccQ6QYlsgbNW6KUbg+UOUt5Y8AcYqvF1WRFZpgCrkWWOie8ZgYjSd27C90vim5wYgpRn6dOqg2woqS10ohKaUSNimWUYIaV+ZsbWEe2UJGilSha6n5bPhmWPhmYdwwuYruh7Spfm/KLI7TiAMek270uBcPXfhq+WKzQA07dCOSwPF3mbfcrSR0FsQoe4qgRs4IOUiGYaGJrX552x+v+3303L4+HScnFVmjQMMko+GNsJ5D/NbMbwL5B/6R3VrXV6LCCcw2EXXHa23M1KpnNfpfu5icIvhbyJyYCbvTIXMRIXjdwn11k6R5hHk8HNEoJ88wMWp/JmuTE3XDUr6qhOfoLLrWVgT9mId5m8cdvlfWrENsQvK+AvArfz7Uwe5kMiykMsVKFK1eNCPO6IrqkS5sJ3jxUedtRxCjeX2Z95LEBqJMFK9+pNUVE9+XxWqADVytSUWAYTBuwurpJ2NcZLp64WvB9W0NAlh97SVGBdIwpZNZJm3dcqintz3QJdYWAJvNQamOM4sRka7eu4+E8VJryoxpvTNWMLOn5nAEc1FCvOsafJ+jJZv5YeKl3KXeDZu3wFmb/wNJGJ1/BFfM7CmNV2rEz1rjf1Yl5UODDKVc0IIkQ+uGZ77u8JLiJWgVOBIG2yIFme6qmYLhOVT8mhfssV3ne27yjaSZiXrrRQw+V6PLSC8ioc6l1q4YtESD3Lakm37VLrhG9QInjd3kdrOMnUkv9HV2qTvEfz/pEVtJbj2bJvH3jEAXUducQJ1CaWE2rU/cPgc+cyW/dUSEK1Mel0ooBHNF9wXnGgXFEfJuus1pEtwCtEBzLbVgGv06iHMonq3PlvcqVt2FjJDvJh8rDM77xHNjr1WYCQY88aw0gUbr0fPDOi+y5ZPFdp4CagmTlJ1stDmefiiSXjK4dOywxp7u1tRYoV5UpwWjPqET/IMNzpSQ7YR4b+6FGtCPFqfJt3mjGpEY2BuapyE3lR1tK4qiDL+q1m8se3i4sSFiGj7kYfUY63sowll8C/ROyCJFWWDwmMMSCsCnfnAkPdCBW6y9gVA0XhwCwaJXWb+7tONXWYPHdUjnrenenSnReyiZ8ydiRE4JijrHzSrX0VtiAwEvydDfTaqSkdycWzXbWzU+ZCokMbBLsUXeOy04a0ySAJq7M6RY3RnEeNb38+gl4mlBh7faMmJdJcx9m2wGa2297tyHOPJjjbdPfehRvW81oL5eROfeyvM3vNcf5NQW7HkXqAbZf9+OOs/pimPd+BptRlBT7CHjwwYkw2tmoHcdtWTEs0K97BQpaQ9QOQU0c3XJAr0WXdT3UU3Fim+P2Tv1qmT3Y1z12hOS1MXwK2YljAiyH1uRxy8CAhzVAGI+NKj4XGA6IX2mdeOtRcWEKVgCx2nmGYM5TlAJ+qR8y21x3K8PRk9fZ3TNqjJFJrniSa/1vq2IEDVPPyqey+k5eW6EF7jf4f9/7Pr3JBqnh2Bt+LWoagg8J/URLIDuYg8/Wqbu/PkVYAle5AApFMeLX4ZVHEbi1yf5cuPFXNkg2OLsFNK2ZRGEspmkPfDqQ7SblSHbdp2+dLnTGW5j9172d08INEgGNp93l0xJ0GJfnvic1BxPaVVmcmGopYUyU4N1yLIxg0ccxXO3L7j4avSET41CKfXZ+arfVBfGsMVz3uwJCDZ0Eee9dJShSEZNK/yQa3ryN82jolp6K6msTGf4HGXFzLjPzAH3Wnai3Jxd132MbDqFPExbBMS5Bt9YYMOf9aP8/FzAUtpFRpLNfQXe0n0ZgH1HHQXKxl3ormpbty5ZcTre8YOLR7Vw2pmVPbCmnlisZMd1KdR+HPJKaD2i0idrI2xwipIgWp2XuAug/9QPFZOL95timfcgGmUnqDbTR48tPmUFxYoXB5+CLc2A1D5rtwezre/Fb09KLTr15goiqzvuFgbt7lLndZa+7sAxTFCIAxxocgMp0cuZnwce464EJs3MkQubPAD5ErQ/EFCgKVV5dUAm9OUF10VazdrrctGpxh1JQPVMtTebjbaDLkOWGFhNlk8Ghq19jrRvxqo5sDeSRM72fVGsDge2CjSwhVVsjdH2DAhy1SrI067R05bRbO9cGOtRAW+eI6SCgAKkochvt6IOD7XkpLdt2a1Cc9Thmv8DvyHvHmh/L7b5T7cah7dXS1hHHdd2HPt9dM9EZH6NDz8vzv7vu6CNWwc7yQyHtqn278A+ru6/Ea+Zu3enuNjKJgjf3qUmqQ0csOPiQ3oF4qVDA2G/LA/RgZ3P2DFsbwfSyOqsNHGI2iTvP/eJ8tWX9AMVymFl2Pn4/35v9xVaSLJH9inAehzBA6isMMasZ2Q2yvFXkKmQ8sAg+oU/CwcUPEuMlI5Yi2hFLMjxNEFvQarK7p30/CqU8hyncr2P2BLrdUAUYtTkgcrWzAzg7e1fJmDreCeIt6OEJzBFcfodjEe8icPZExEWpzlQyZiGp8uMUl4vlJm+BW53rWIK4v+Wo+LBr87yTxNrIS6Uzhg9pBG/Hl1zyLr3Aj1EXrlgn8DfHniwIGbPsMKsL3fT+z0J7dDDyKFit14H/WQtlgfewrBVumZWkMlQFArPm+ivd2huegShrURI8RsVpb97xU/wMdRwqW+9b+oXpuzZvHLBpxox9MJEQYuLuH/33TVVnzLQDlCi3yY+NpU9HqLk8WcWyAdYjXT0WExqUKIppiKJ1a/Zp1yRLrf8SfALFZcvETb6I6Kr74A5Uj4XCjTn/r/aHuJuBVs57gOHG+01XxRPh/qEhjucwo8ASKDVBJLkemwS/4ervVUx8P1MDKq3PcXVDRirRMnw443fYJXCda7N5BpUWmM/CYuvCd6OsjZoZ0ERyZrw67Ilz6669mJgxQ4FIxErSc4ZzM4Q21oXwJnYyTLz8u3Xwot7smSE+8yVU+QVbitY1FzuygTO50WXoJRsfG759KbPf0FNBgxNnKDWn785fJKO2XLmI0zIzBe0YfwHjIENytU8y+hLsFgIazbUzPYE7T/hDBU3D7HdueILSFjkMLxl1PynEW7mcBIzD+/NMlWTuQ0Q0KirBbvrIM9rPaP8vpK3Kk4wG34Vk1xkdPlUg1JitwYrFZHTwOa4erafHauUOE7wjPN+IXoqgiSqpqR2B4GJ36HBmf5h/EC68JPYseoooKUS5b3ghnOxy3r3B8e0he1Hds9pWrrpTOfdGeZ2Md+g5CrWGC0OLjhnpqR0OmOo5itu1jqxuvfkUjosxDoYrzq8fivNb4+IYbWOrVd5oVVk7+Q82s6fXjJzbrstUYEKDN43VCzI5KfwuuyCWBYnVsmQ6K7UXKfJCdS3IY0YJAcAOE+CBRVDHTb7YazoQ7HTY/H74mKNQJaVUPE2MbXIg76yGdan6UnQ+JvTHxeK7F5lXyj9PTBt3ipxtMkU5//kuqeBNDlzvUCleARyUdta009xZC3SOwKk21rWk6xPF1m4bVaRmBGqolhI1Q12U8rFBp4axylVMGYED5VN78zfDGvZbnyp7ngZCSbnee8qy5O4WZsdice6udRh1T0SVpQi6auVe87a9QFbKfjMVWdpPHlM5L/YuShXVMOVu46ce+i16WBMID9c2QxUL9cp8v9dA3vQUESkVmEIimWlc7sv9PZDNQsCw3/XqVdeK1Ng4/LJDiHdZCCRrsHleI5991WE8dxvGH4GpWHxWaqzCzJXQgGee4pll0Fy8voX5M+YnoFOwdtWo8GLKyUI6urQf0Mo3c9u8xZK83CZnP53aV0HrUzrPP2WGNBXIe/cKvd4sZ9EuJB9EgcRjrwDFiuyyrd/1Sj9jXu0gRbLAHxqWrbLWjQWl1+W9L+HyIVSWAa4pogjr1wRaSr+pXp0r/B0UFCg/bZnm49UGSA264T3V294t9/91qpriMYWoN9poRhZTimizNlPetTbHOrVzJQAK5DVWQSs4FrtL46N32gDbEoGKOFYrzT+a70bCcJXriwPWrFSA6/aPdr5cLZXtbvPStwp79QI6hVzTMfFtk8K8xfhUwHgW71k8ekb7Ge3/ybRfw8QbjHhPqXi9T0DQPDZUbU1xXVTbXtuhJ9oQHchPSqI+Z3jjsfYDqQxknTxe734Im2PxfF80g2ujzxpIbkMJDFuC7JVQklCPTYHr/js7knX3g6+mK44fbppxce2RGeX6z/vgn91fOPPo1qChdpm4M0bpmjLp7RlPPqsPTWnx8ozH1ClvTOl754z3v4rWTlnm5ozHwWNHpmxYT/uVsnoxIGjtbPcMnW9YHvSLJsczYv8riPE3SEbxdFtleJxoYuiqTQFn3O9DoGm7e/poPhtHPHFnDpxkeXAjAx284QxE2u5120RdtlsamBhlJxqMlKonRVgHaOSQhr6Wgd16NloU1ciDaGCu4cPs2bvHXnUl6hwn31ToFnTYHA7ARTTDa5exnG3BR1nj13Sbn5Cp8AY4Zd/Y1H38Ivhn8Zq7R9WCD+gDTdGHIKGsExT/Nwa1uc4o0aukvVdgYxAYMA+egVyZa7AxETWsa8UUN9Olkkaz2CqcGKQyiNq85U9yxblr+gFEnm3krnB5Cl+mKh2VzapCUAyTTKkKkccyLv/O0BIkhw+77iIha1TB+8psZ1dFlYItsyUKcEcU5e5hwrCvj6C4VxUob7ukmCNAvoLnonWbJAaZYR6mMMRChdZgxiA1un9Fh+Riv+8htTIu78kMuQeezL3T45VEVL1NTUnEJvbmWXeOHTamAzpsruUv4+NAusJums21CoPszSsQX8tMo4YYTNnfDdMxf+dJRkcEtdQGr0GlcZx90stqy/oxFW29B3OOIqDYBz1/q2pPBplLLSSmRFUXKH9NvJMWN7UmolSqZQ8mxzwg6R0RPXw+iCMuZlpcBWSYJqX4CS8K9AOFkgHLzUjlYj7PpwBKswmj6XfzMCuAeh0UFasVbVsTcs+0tJFfqjX8RQm4lt73clscv8smN6g1dCiPGlbgbbK4HApv/rknHLv1fkWqZlVMx+79t7cgEaXXMduBvN3rAP+U/k3EaD1kIuqWwa353X+vUlwQQ3mngGn2TIxjAqqDCRgBs19omk3EJYg03opqK1J6voaXn1KD52BqtPQJ2KdPivCBdDT0EqDA+ZFkyGIRhbYACiAPVq3SmLKPMJ9LUZq0otd11mat42ifSmYj6WgXnYotbjezh+yxbFJJI/X5TYqVTsU28jqdw0WESj3JQAL8IJakhfde+xcr2xizztm+/6+awqo86Wjw4XN7unm0Tkb0PGU6Tz0JTkcwPME3h9vTi9V1/zpFefPq+OzIRpD2yesry/oVqU61/sNU1Jepq4zc2Iy4gNfr9Zb2MPpP2QejhE9QNDXx5DU0T/BVXzo0ZNTjo5kpWr00OfdJ3jmsfgXc77n6agY032U8H80nCp/ELgHnGkzvNmEKqbZKrVCIknKf9A8j2H01HC0kBV/Bg6/jiX0tYPedp3h8n/8ahkiWGBdyqFarfwIcU9igLVMlo57iyb6MKFuNElDHN9Noffr7wReYoxpta/OiW5+U9Ag425DzLFM9I/Y/j9g2+V2qt9b/gAP0rHkPfu7Zm2DPoJ5BPYN6BvUM6hnUM6hnUM+gnkE9g3oG9QzqGdQzqGdQz6CeQT2Degb1vxwq+Jlj2N0la4qLZnyp+okAgSLrh9Lhk9eCqwjRP+7dX/XKL0i7F4o8+jg0Nfhx51voNdev6o8fbDyRDMn9b/ha9WmDmFPhE+1hsVMbdzr/S0E1azCOIrF74AB88iS8ZaJeO1l/IIx2Ly08I9X+8+AwWe/Sk++6stDBVaZmjW/P40t2GCjIYZcU5GkHqbez5HkETr5/5AIonOwrEkg1JLlPkiDKt8jEHpn+cGodVAs1jxinWABLg9+VlNAujOZtZcmVWbSebEGPrukyKt33Ps9m1/5cKh3NoA69qn8V2hK8SFCfQbceDr4FSr/Ppt8fWop2dbfG+g/DXYcPYDk0x/WgtYpyFANkl56t9WkYdyEcspSogrPVOMpAlk8uMYns9fg2XUu+i+hH8iZTLg4R5DjnYBij2ZuM3+nGb0Z4WD+f89u/NAQJSg+GcxomsEMnJzvTYR/RB7IFHxC1hINwVV/cWyJLhbfZV/nFFK9S5hdwGwROSHo5S2lOtfz4qrnlzTRSrGL3PLiTAC9yGX2F6lKqGfKpgeJ7UTz+Ij7sNoAp5bzr8Sj8nqP+115zyngCPC6hQaY9EPqjAEcVtuFPT7Hbw5cpv5UqtHqkuE27pMiL3jN8gUdILAYGzRtKnn8TooBu8BFMSedEjvoRmOF1hmQpek+RDtxa/BHrwIgxKVMiZn7jWqn7hFhZH3qi76cKxBBuzo/Qm0QgSyVz0lJCDZldgPM2C328R9zcycmE9Yr3RjByMaEgvkxbYlnrZXaoEOv9owrfrqSvwhDe6CQ7YXhnBKgoQAzqg2n7Krxv+Q6UGT3K8JqgS0Sl+WRDIxys4gP7ZXymMynB1dggcmyIaMxYoSkbbNERJD+Z/kb+C09OJ1mxF/2NsnuVaKf/0HwQC/EBdjcQU7BqML8yggFa/mczelu1tojR9BBT50mtHsAxb6tkWa0yxPwwV1SfQWOFTi3JJ6MsRvjfpJTV8RjcFoWga9WFEW9jaT9/xf6rIy31QivR3X1rbcjPlhH0GMqOTZCMes9Xspz7djNVYTowV6WQDHF9ZWoHAeksbDQURfYpdDlnYc4sIqf1Q9pYQK1FJybVQW9fpF+2sNdFu+isM7cHjhKO8CPPiXyVy3O11yP+yjU2OTBDWSFyJL6T3lwHb01PykWwQJJRI3fmWAg7Reyk6E28kw/HrLb5B7ecngTuCmgLwRifw/iQHob7oYL2HmbT9w2R1puvIAYWpBVquM3FvK1jWZolW91xLzeZj1fLpNlf/+hIbeQXuC3x0WCNIpldKp3X4pSPPZKFVSz33ZLCCi0Ghs8QzhNNjnTNxtkF/Dq3+ssRQsA651p6Dkb3GUKC61LqbRw/1aXgGb6fhAWpYIOrlGbRQQ3G8tJ+dwNlIG8jWpGXg5X3fpiqwVDiZt+fgGsiHTExRTFaA7NFp1jA+CvmfO+mKjjbI9tviYuSNFejpfda2zKA2JQ/Yf+u0WDhi/A9vrIqa5LVaV2g0K8v7Rf7jGK6xc5jeNsz3BmTOrhPZ22CBAxbNwYh9BHW9OnXTynNvc4b0A8nGN6AX+KpusgwvT9tZHud+WrQDMfEs10B7cY1dAS0BgiRriYd9WZDQ3Wmdx25LGmyC2XIg37KVOpaQjt1LcJ5xUiRF743Ks3ZPOBQ4EIVAqi4MC3fp+bKdD8ryqVRs13EmvcSzmqz7LaIpCvBJejmwO+Hs0EInjz4uTGRnBNr9pXwJtXZfbSGQ4rDhkN1Rl4LtE7RljmA1QY/h5GdELeYiI/4CrEFdkWDsjycatKLx4FK7I1bKHb0IJ/h5mvtij6Vatc2fARrvRdxnfw9ko12Kns2ag8EhIaQY13z+OxSQwUvRqxQlmsRBTQRw0Vy05hQXKwi9mKbQrNYe2Aw3szJk4eMIQN0MW+uS/ojV/WOhr5V9V5c28a5bQFd3tb6liQdhCxgNSlLtSz00mn1divjuwn3JO7jI4RAsrjSccy5tsEnsLc07AhtcRkmuN1n3qJUjb4qoO96zs34K8j/riviG/w/J+kB3zgOyJujH12ikjVVykRITs4befySUNVnVHhLS7QheR3NvwsTv9tQx5F6In9YH6Ieie/INIX1BjwuD9+qvCwecCjXTnnhKQuewddWesLunttXaBcEQu6dLZMHxBMHrJzN+NdKP1+5/FN8XCTGUbiwcxzq2zkO/ketSTdaGl6Rh7ZXuc94bC5HkzKTltFU55YzrfZSWcO8Rqn9aD6HOtAPlFSIQSapk+/WVL/GSKgzrwmUD2rBiCFfeDt5Dj7hZhljaWJ3+7cdTZP8E1NKonN3ItHej89NTVYvQ3KEkfYtb+U6Wmv5Qw09KGdRT3mwNytXu+cThR8ngxCYQuoYgdMqpIYKz0VulXKP8jvsEb1Ov5qe0+fcGghF8ibLSs7yXOkErExlFpfkB67w4TZqDwdKlGZCIMws8nd8lAPfpS2MIfoXXJryqP0N+TT7ztNTPy9xga5tKBk9C0sIrqL7fh+cp9nYDTy4fqVkdXX4Xv2k6da34HgHH8DacDl6t5QrkMJZrAvOBh/3fsB7FqN31mSLRMI75jowRUs/CJxNvy26TjE2SEbPihZGYwp1Yr/TT7cE1z3yfXmre5ugoSVsHBdgdXYygZ4toHs4f2LWqd6dMlVojm5y5KHZkIje70asax8arM5Htp9p2OHhhJddIIZeWxyD93HHTfB0lgzSjctDE1NXjXu+dZ/pV50srDN3BVR7/IghVTRGrUaU9qt4EEfcErWobXWDFpUQ0ehnPAw0GW+kEX0Xg6/EhYsnueJiS6TYEmkeXyq2Lg1nGMyeapkq4vKWhklylCnsGpfpB6/ps09HijRls2jy8kdTPyvL/Ra5/8ooup7Wx+VzFcEaKOxGCezBiSkHy0MfTw1RbWHW6/5AwNwawM/9LL6zDLHEwBFLs5nMa54/T9vw/Xlo6UTcbZt7hShB51S5M5vwsyubzOEwptk8Ak556Ftttmoz1TBk9raJi5I2GeJGMunOIobTGi/IG9uQ+tfxVwN6TdzIm8zY5JAwbh5Gc40nH5rba2oSZ00Hj1xPWPrtubddK8VaLazuIV8s3N0/xZeYNkKXl12I2fp9NPu0MfSiCkFCF/Gb19pT+wPz+bBEeYG2jdjSVVGNOFWrLkwZMqNXFP3qcJSFPKHvKtpzteBKw3CTIMO+6UrGRjhLd+V9lf/CuWFs3kZv5A8npt1Op71TNjNYEKJV5s0+6RtikH9f5oBoOnGd997Ee7Ncinrl0Zb5lwMzL/vfToHHz3gIe4A78eo4ydKLN4j+A1buRi0rGMw+c1fxW7vocg29NE0yQmVY276iVrmZPIr/Hz+0RjTaigKxRR7RmICiu/Qyflh/WZ/Swvfd1LZMJPjvapEeg9/DIcs9PrPfp1d17b4ctbtPIfsgIMEFb0I14qXbLkDkvjy6yRcWPqVLw5Kks1JDfYN4xDqdyo0BxarqVFnTQbnJTHe2LvSDFq1a9TNuY29huWqYc5zPxlb16DGETimiXxOnG2umhrbV1olAAZXkWoUOLUs4sDoWxKvrtet23pLlWVO7pO7wl8qkXUBIbKRWq5rrTvPFDpvfsXsrwLn4Yf8tsLm8LbouhtHsH4R7St5zkRheuE/qnxgCeU8yNpadjkKvvGNd91CO8o7doZLF/rtxcEwHSXtmPV1TJwVMyVJ7uGNlCZGYUxfLmkrbgq+peEcmnzsdFl5gWMIZ632NRgFXFB6g2jvA8fZzjmoPGElbMY6TH9JSsxlOs29AhsDgSkY8qq+9E8dlTfwu2VBAr55Kc0s0q2SHUF9dx2FXnqUDSzyRvRZYFuJoO8WDXV49DfjitBvkuBnPvVWHy6bhgsvpb/TdY/nOegxKQhYNFIjBVY1TxbpzsIXZHxlcTC5l1chZieKWdoznt4tRmjIdV5KtOTdJFnwdCMNLeXt7xa/fFplWd5ttnPNIJ/z+uZl1kjK/72B1nQoxba/T2BryGQ/2FiGTFhaE4gZbkoXits5P5Jq3crUZfSRZSiY8LmG9F6r58jHO4dPziHU9QWQpzW5jOHRnHtZaaO8IQmZu/yDgdHV8QBflxphUgWxqK+UDyMJM3TLzRq9Q/WPHBOgctSwwIjlYco/f06ce5jKOpab3KcUBJ4sKvv8bJw6WgHiPBO9Z5WLMcgV0LaZQJuRSt9EW2AwmNHPEajJ148Mx39GEnZs8jryfbBYMk4NdGRjKZMTDvhjZqQ3wxWXh/pwAbARJlr5g/oGIOj3xZRx1sKBZxeqDTH1keyD4ldm2pCMFu/yWgDMVvcQX3phawN0T0GurL+Mr660ZpXGiFTenD66sOSBM32Mn4vXxfTTFuz4ml+feGARRMnYWDDBmj4f52uHNE0fRrqMFl36JDnpa+dgQ45S1IoGseEMR7CjLBhvQo/azOVgW1IA4q716wISD5sLLGF04a6n7tlJU6NL0T62BYSmeGNB6B2Sq6bGmes8+6xffE6Iu8VrTa4zfcXj3Y1G7An1KytjIX74sGjyCWJxb1evGGkx/sRrpnb7ga1ookfcfDZCtU6sb3wfW1luScS3pGifPv2DdvEbzAQXd0RgO8o2XxNWQhr4u6pzKX1M9rPG3u1yNrQPkOy/83fSvP/hbioOiKTbWW9dObSd+MXrL7LKwGEjU81M70g9Gu1PD/QxU9XT7/Mo28To2pnAymDiPJfz+11+7YAKneO+lw1tItp4EWcoU+JWOg9XJFHtGa/OEf1bT0Q9+XPz29bjggTXvrnun4R+ffPF/AFBLAwQUAAIACAAjPiZLoN87e00AAABrAAAAGwAAAHVuaXZlcnNhbC91bml2ZXJzYWwucG5nLnhtbLOxr8jNUShLLSrOzM+zVTLUM1Cyt+PlsikoSi3LTC1XqACKGekZQICSQqWtkgkStzwzpSQDqMLQ1BwhmJGamZ5RYqtkYWYBF9QHmgkAUEsBAgAAFAACAAgAg3iPRc6CCTfsAgAAiAgAABQAAAAAAAAAAQAAAAAAAAAAAHVuaXZlcnNhbC9wbGF5ZXIueG1sUEsBAgAAFAACAAgAIz4mSy/JuMRcMAAArGIAABcAAAAAAAAAAAAAAAAAHgMAAHVuaXZlcnNhbC91bml2ZXJzYWwucG5nUEsBAgAAFAACAAgAIz4mS6DfO3tNAAAAawAAABsAAAAAAAAAAQAAAAAArzMAAHVuaXZlcnNhbC91bml2ZXJzYWwucG5nLnhtbFBLBQYAAAAAAwADANAAAAA1NAAAAAA="/>
  <p:tag name="ISPRING_OUTPUT_FOLDER" val="C:\Users\gabor\Desktop"/>
  <p:tag name="ISPRING_PRESENTATION_TITLE" val="U2E2_HUN_PC1_PC2"/>
</p:tagLst>
</file>

<file path=ppt/theme/theme1.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1CADE4"/>
      </a:accent1>
      <a:accent2>
        <a:srgbClr val="2683C6"/>
      </a:accent2>
      <a:accent3>
        <a:srgbClr val="28C4CC"/>
      </a:accent3>
      <a:accent4>
        <a:srgbClr val="42BA97"/>
      </a:accent4>
      <a:accent5>
        <a:srgbClr val="3E8853"/>
      </a:accent5>
      <a:accent6>
        <a:srgbClr val="62A39F"/>
      </a:accent6>
      <a:hlink>
        <a:srgbClr val="0000FF"/>
      </a:hlink>
      <a:folHlink>
        <a:srgbClr val="FF00FF"/>
      </a:folHlink>
    </a:clrScheme>
    <a:fontScheme name="Retrospect">
      <a:majorFont>
        <a:latin typeface="Calibri"/>
        <a:ea typeface="Calibri"/>
        <a:cs typeface="Calibri"/>
      </a:majorFont>
      <a:minorFont>
        <a:latin typeface="Helvetica"/>
        <a:ea typeface="Helvetica"/>
        <a:cs typeface="Helvetica"/>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1CADE4"/>
      </a:accent1>
      <a:accent2>
        <a:srgbClr val="2683C6"/>
      </a:accent2>
      <a:accent3>
        <a:srgbClr val="28C4CC"/>
      </a:accent3>
      <a:accent4>
        <a:srgbClr val="42BA97"/>
      </a:accent4>
      <a:accent5>
        <a:srgbClr val="3E8853"/>
      </a:accent5>
      <a:accent6>
        <a:srgbClr val="62A39F"/>
      </a:accent6>
      <a:hlink>
        <a:srgbClr val="0000FF"/>
      </a:hlink>
      <a:folHlink>
        <a:srgbClr val="FF00FF"/>
      </a:folHlink>
    </a:clrScheme>
    <a:fontScheme name="Retrospect">
      <a:majorFont>
        <a:latin typeface="Calibri"/>
        <a:ea typeface="Calibri"/>
        <a:cs typeface="Calibri"/>
      </a:majorFont>
      <a:minorFont>
        <a:latin typeface="Helvetica"/>
        <a:ea typeface="Helvetica"/>
        <a:cs typeface="Helvetica"/>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2165</TotalTime>
  <Words>4712</Words>
  <Application>Microsoft Office PowerPoint</Application>
  <PresentationFormat>Szélesvásznú</PresentationFormat>
  <Paragraphs>297</Paragraphs>
  <Slides>59</Slides>
  <Notes>59</Notes>
  <HiddenSlides>0</HiddenSlides>
  <MMClips>0</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59</vt:i4>
      </vt:variant>
    </vt:vector>
  </HeadingPairs>
  <TitlesOfParts>
    <vt:vector size="65" baseType="lpstr">
      <vt:lpstr>Arial</vt:lpstr>
      <vt:lpstr>Calibri</vt:lpstr>
      <vt:lpstr>Helvetica</vt:lpstr>
      <vt:lpstr>Times</vt:lpstr>
      <vt:lpstr>Times New Roman</vt:lpstr>
      <vt:lpstr>Retrospect</vt:lpstr>
      <vt:lpstr>PowerPoint-bemutató</vt:lpstr>
      <vt:lpstr>Tanulási célok– Teljesítmény kritériumok</vt:lpstr>
      <vt:lpstr>Tartalom</vt:lpstr>
      <vt:lpstr>PowerPoint-bemutató</vt:lpstr>
      <vt:lpstr>PowerPoint-bemutató</vt:lpstr>
      <vt:lpstr>PowerPoint-bemutató</vt:lpstr>
      <vt:lpstr>PowerPoint-bemutató</vt:lpstr>
      <vt:lpstr>Generációk és sajátos jellemzőik</vt:lpstr>
      <vt:lpstr>PowerPoint-bemutató</vt:lpstr>
      <vt:lpstr>PowerPoint-bemutató</vt:lpstr>
      <vt:lpstr>PowerPoint-bemutató</vt:lpstr>
      <vt:lpstr>PowerPoint-bemutató</vt:lpstr>
      <vt:lpstr>Útmutató az 1. feladat megoldásához</vt:lpstr>
      <vt:lpstr>Digitális taneszközök</vt:lpstr>
      <vt:lpstr>Az oktatási IKT eszközök kategóriái</vt:lpstr>
      <vt:lpstr>PowerPoint-bemutató</vt:lpstr>
      <vt:lpstr>OER</vt:lpstr>
      <vt:lpstr>Opening up Education – Megnyíló oktatás</vt:lpstr>
      <vt:lpstr>Meghatározás – OECD/CERI</vt:lpstr>
      <vt:lpstr>Nyílt filozófia</vt:lpstr>
      <vt:lpstr>12 hetes kurzus angolul</vt:lpstr>
      <vt:lpstr>Közzétételt támogató eszközök, szabványok</vt:lpstr>
      <vt:lpstr>Creative Commons</vt:lpstr>
      <vt:lpstr>PowerPoint-bemutató</vt:lpstr>
      <vt:lpstr>PowerPoint-bemutató</vt:lpstr>
      <vt:lpstr>Fedezd fel!</vt:lpstr>
      <vt:lpstr>PowerPoint-bemutató</vt:lpstr>
      <vt:lpstr>Oktatási adattárak, metaadatok</vt:lpstr>
      <vt:lpstr>Teachers Pay Teachers</vt:lpstr>
      <vt:lpstr>Metaadat - példa</vt:lpstr>
      <vt:lpstr>Oktatási repozitóriumok</vt:lpstr>
      <vt:lpstr>Példák</vt:lpstr>
      <vt:lpstr>PowerPoint-bemutató</vt:lpstr>
      <vt:lpstr>PowerPoint-bemutató</vt:lpstr>
      <vt:lpstr>PowerPoint-bemutató</vt:lpstr>
      <vt:lpstr>PowerPoint-bemutató</vt:lpstr>
      <vt:lpstr>PowerPoint-bemutató</vt:lpstr>
      <vt:lpstr>Közösségi címkézés - folkszonómia</vt:lpstr>
      <vt:lpstr>Tanulást támogató eszközök és alkalmazások - példák</vt:lpstr>
      <vt:lpstr>PowerPoint-bemutató</vt:lpstr>
      <vt:lpstr>PowerPoint-bemutató</vt:lpstr>
      <vt:lpstr>PowerPoint-bemutató</vt:lpstr>
      <vt:lpstr>PowerPoint-bemutató</vt:lpstr>
      <vt:lpstr>A digitális eszközök pedagógiai értéke</vt:lpstr>
      <vt:lpstr>PowerPoint-bemutató</vt:lpstr>
      <vt:lpstr>PowerPoint-bemutató</vt:lpstr>
      <vt:lpstr>PowerPoint-bemutató</vt:lpstr>
      <vt:lpstr>PowerPoint-bemutató</vt:lpstr>
      <vt:lpstr>PowerPoint-bemutató</vt:lpstr>
      <vt:lpstr>PowerPoint-bemutató</vt:lpstr>
      <vt:lpstr>PowerPoint-bemutató</vt:lpstr>
      <vt:lpstr>Megválaszolandó kérdések:</vt:lpstr>
      <vt:lpstr>PowerPoint-bemutató</vt:lpstr>
      <vt:lpstr>Bibliográfia</vt:lpstr>
      <vt:lpstr>Hasznos linkek 1</vt:lpstr>
      <vt:lpstr>Hasznos linkek 2</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U2E2_HUN_PC1_PC2</dc:title>
  <dc:creator>Rendszergazda</dc:creator>
  <cp:lastModifiedBy>Lajtos Gábor</cp:lastModifiedBy>
  <cp:revision>273</cp:revision>
  <dcterms:modified xsi:type="dcterms:W3CDTF">2017-11-30T08:21:06Z</dcterms:modified>
</cp:coreProperties>
</file>