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7" r:id="rId1"/>
  </p:sldMasterIdLst>
  <p:notesMasterIdLst>
    <p:notesMasterId r:id="rId28"/>
  </p:notesMasterIdLst>
  <p:sldIdLst>
    <p:sldId id="256" r:id="rId2"/>
    <p:sldId id="261" r:id="rId3"/>
    <p:sldId id="259" r:id="rId4"/>
    <p:sldId id="264" r:id="rId5"/>
    <p:sldId id="262" r:id="rId6"/>
    <p:sldId id="296" r:id="rId7"/>
    <p:sldId id="295" r:id="rId8"/>
    <p:sldId id="297" r:id="rId9"/>
    <p:sldId id="277" r:id="rId10"/>
    <p:sldId id="298" r:id="rId11"/>
    <p:sldId id="299" r:id="rId12"/>
    <p:sldId id="300" r:id="rId13"/>
    <p:sldId id="301" r:id="rId14"/>
    <p:sldId id="302" r:id="rId15"/>
    <p:sldId id="304" r:id="rId16"/>
    <p:sldId id="303" r:id="rId17"/>
    <p:sldId id="278" r:id="rId18"/>
    <p:sldId id="305" r:id="rId19"/>
    <p:sldId id="268" r:id="rId20"/>
    <p:sldId id="267" r:id="rId21"/>
    <p:sldId id="266" r:id="rId22"/>
    <p:sldId id="306" r:id="rId23"/>
    <p:sldId id="269" r:id="rId24"/>
    <p:sldId id="308" r:id="rId25"/>
    <p:sldId id="274" r:id="rId26"/>
    <p:sldId id="307" r:id="rId27"/>
  </p:sldIdLst>
  <p:sldSz cx="12192000" cy="6858000"/>
  <p:notesSz cx="6797675" cy="9926638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9"/>
    <p:restoredTop sz="68545" autoAdjust="0"/>
  </p:normalViewPr>
  <p:slideViewPr>
    <p:cSldViewPr snapToGrid="0" snapToObjects="1">
      <p:cViewPr varScale="1">
        <p:scale>
          <a:sx n="86" d="100"/>
          <a:sy n="86" d="100"/>
        </p:scale>
        <p:origin x="1146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3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AC242-29AA-4844-BF2D-23DE426A8B69}" type="datetimeFigureOut">
              <a:rPr lang="hu-HU" smtClean="0"/>
              <a:t>2017. 10. 09.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472E4-E8CF-4752-8D89-CC6C7CAD9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068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7486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Arial" pitchFamily="34" charset="0"/>
                <a:cs typeface="Arial" pitchFamily="34" charset="0"/>
              </a:rPr>
              <a:t>Az alapvető kompetencia elemzése segít az innováció olyan területeken történő összpontosításában, amely a legnagyobb értéket hozza létre a szervezet, az üzleti élet számára.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endParaRPr lang="en-GB" sz="1200" dirty="0">
              <a:latin typeface="Arial" pitchFamily="34" charset="0"/>
              <a:cs typeface="Arial" pitchFamily="34" charset="0"/>
            </a:endParaRPr>
          </a:p>
          <a:p>
            <a:r>
              <a:rPr lang="hu-HU" sz="1200" dirty="0">
                <a:latin typeface="Arial" pitchFamily="34" charset="0"/>
                <a:cs typeface="Arial" pitchFamily="34" charset="0"/>
              </a:rPr>
              <a:t>Példa egy alapképességre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hu-HU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Például egy sebességváltók</a:t>
            </a:r>
            <a:r>
              <a:rPr lang="hu-HU" sz="1200" baseline="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hu-HU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gyártásával foglalkozó vezető autóipari vállalat, azonosítja a fő funkciókat (stratégiával egy speciális, moduláris sebességváltóra), amely különbözik a versenytársaktól és amely minden autógyártási projektben alkalmazható. A vállalat ezután eldönti, hogy minden alapfunkciót csak egyszer fejleszt, és fenntartja azokat a paraméterkészleteket, amelyek lehetővé teszik ugyanazt a 80%-os (használatra kész) állapotot, hogy a különböző </a:t>
            </a:r>
            <a:r>
              <a:rPr lang="hu-HU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ügyfélek</a:t>
            </a:r>
            <a:r>
              <a:rPr lang="hu-HU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számára azonnal átadható legyen. 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A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vállalat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folyamatosan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új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tevékenyésgeket</a:t>
            </a:r>
            <a:r>
              <a:rPr lang="hu-HU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tanul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és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eldönti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hogy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a</a:t>
            </a:r>
            <a:r>
              <a:rPr lang="hu-HU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zt</a:t>
            </a:r>
            <a:r>
              <a:rPr lang="hu-HU" sz="1200" baseline="0" dirty="0">
                <a:latin typeface="Arial" pitchFamily="34" charset="0"/>
                <a:ea typeface="MS PGothic" pitchFamily="34" charset="-128"/>
                <a:cs typeface="Arial" pitchFamily="34" charset="0"/>
              </a:rPr>
              <a:t> a vállalat</a:t>
            </a:r>
            <a:r>
              <a:rPr lang="hu-HU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alapképességeihez </a:t>
            </a:r>
            <a:r>
              <a:rPr lang="hu-HU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adje</a:t>
            </a:r>
            <a:r>
              <a:rPr lang="hu-HU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e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.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Ez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hosszabb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távon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sok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ügyfél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számára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stabil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rendszerekhez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vezet</a:t>
            </a:r>
            <a:r>
              <a:rPr lang="hu-HU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nek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és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a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tanulás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központi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funkcióira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összpontosít</a:t>
            </a:r>
            <a:r>
              <a:rPr lang="hu-HU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anak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hu-HU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hogy 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a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versenytársak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bármelyikénél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jobb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és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gyorsabb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ellátás</a:t>
            </a:r>
            <a:r>
              <a:rPr lang="hu-HU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t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tudj</a:t>
            </a:r>
            <a:r>
              <a:rPr lang="hu-HU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anak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biztosítani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</a:p>
          <a:p>
            <a:endParaRPr lang="en-US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r>
              <a:rPr lang="hu-HU" sz="1200" dirty="0">
                <a:latin typeface="Arial" pitchFamily="34" charset="0"/>
                <a:cs typeface="Arial" pitchFamily="34" charset="0"/>
              </a:rPr>
              <a:t>Példa alapképesség rossz kiválasztására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GB" sz="1200" dirty="0" err="1">
                <a:latin typeface="Arial" pitchFamily="34" charset="0"/>
                <a:cs typeface="Arial" pitchFamily="34" charset="0"/>
              </a:rPr>
              <a:t>Valaki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azt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állítja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hogy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képzési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lehetőséget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kínál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Mi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a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különbség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akkor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a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többi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képzési</a:t>
            </a:r>
            <a:r>
              <a:rPr lang="hu-HU" sz="1200" baseline="0" dirty="0">
                <a:latin typeface="Arial" pitchFamily="34" charset="0"/>
                <a:cs typeface="Arial" pitchFamily="34" charset="0"/>
              </a:rPr>
              <a:t> helytől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GB" sz="1200" dirty="0" err="1">
                <a:latin typeface="Arial" pitchFamily="34" charset="0"/>
                <a:cs typeface="Arial" pitchFamily="34" charset="0"/>
              </a:rPr>
              <a:t>Valaki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azt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állítja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hogy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erőátviteli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megoldásokat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kínál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az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autók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számára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Mi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különb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özteti</a:t>
            </a:r>
            <a:r>
              <a:rPr lang="hu-HU" sz="1200" baseline="0" dirty="0">
                <a:latin typeface="Arial" pitchFamily="34" charset="0"/>
                <a:cs typeface="Arial" pitchFamily="34" charset="0"/>
              </a:rPr>
              <a:t> meg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a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többi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autóipari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vállalat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tól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GB" sz="1200" dirty="0" err="1">
                <a:latin typeface="Arial" pitchFamily="34" charset="0"/>
                <a:cs typeface="Arial" pitchFamily="34" charset="0"/>
              </a:rPr>
              <a:t>Valaki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azt állítja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hogy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tesztelési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szolgáltatásokat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kínál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Mi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től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jobb, mint a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többi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tesztelő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GB" sz="1200" dirty="0">
              <a:latin typeface="Arial" pitchFamily="34" charset="0"/>
              <a:cs typeface="Arial" pitchFamily="34" charset="0"/>
            </a:endParaRPr>
          </a:p>
          <a:p>
            <a:r>
              <a:rPr lang="hu-HU" sz="1200" dirty="0">
                <a:latin typeface="Arial" pitchFamily="34" charset="0"/>
                <a:cs typeface="Arial" pitchFamily="34" charset="0"/>
              </a:rPr>
              <a:t>Következtetés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hu-HU" sz="1200" dirty="0">
                <a:latin typeface="Arial" pitchFamily="34" charset="0"/>
                <a:cs typeface="Arial" pitchFamily="34" charset="0"/>
              </a:rPr>
              <a:t>A alapkompetenciák pozitív választ adnak mind a négy fenti kérdésre. Amint azonosítják őket, a tanulási architektúra következő lépése elvégezhető.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hu-HU" sz="1200" dirty="0"/>
              <a:t>Forrás</a:t>
            </a:r>
            <a:r>
              <a:rPr lang="en-GB" sz="1200" dirty="0"/>
              <a:t>: A Learning Organisation Approach for Process Improvement in the Service Sector , R. Messnarz. C. </a:t>
            </a:r>
            <a:r>
              <a:rPr lang="en-GB" sz="1200" dirty="0" err="1"/>
              <a:t>Stöckler</a:t>
            </a:r>
            <a:r>
              <a:rPr lang="en-GB" sz="1200" dirty="0"/>
              <a:t>, G. Velasco, G. </a:t>
            </a:r>
            <a:r>
              <a:rPr lang="en-GB" sz="1200" dirty="0" err="1"/>
              <a:t>O'Suilleabhain</a:t>
            </a:r>
            <a:r>
              <a:rPr lang="en-GB" sz="1200" dirty="0"/>
              <a:t>, A Learning Organisation Approach for Process Improvement in the Service Sector, in: Proceedings of the </a:t>
            </a:r>
            <a:r>
              <a:rPr lang="en-GB" sz="1200" dirty="0" err="1"/>
              <a:t>EuroSPI</a:t>
            </a:r>
            <a:r>
              <a:rPr lang="en-GB" sz="1200" dirty="0"/>
              <a:t> 1999 Conference, 25-27 October 1999, Pori, Finland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hu-HU" sz="1200" dirty="0"/>
              <a:t>Forrás</a:t>
            </a:r>
            <a:r>
              <a:rPr lang="en-GB" sz="1200" dirty="0"/>
              <a:t>:</a:t>
            </a:r>
            <a:r>
              <a:rPr lang="hu-HU" sz="1200" dirty="0"/>
              <a:t> </a:t>
            </a:r>
            <a:r>
              <a:rPr lang="en-GB" sz="1200" dirty="0"/>
              <a:t>G. Spork, et. al, Establishment of a Performance Driven Improvement Program,  in : Proceedings of the </a:t>
            </a:r>
            <a:r>
              <a:rPr lang="en-GB" sz="1200" dirty="0" err="1"/>
              <a:t>EuroSPI</a:t>
            </a:r>
            <a:r>
              <a:rPr lang="en-GB" sz="1200" dirty="0"/>
              <a:t> 2007 Conference, Potsdam, Germany, Sept. 2007, also published in Wiley </a:t>
            </a:r>
            <a:r>
              <a:rPr lang="en-GB" sz="1200" dirty="0" err="1"/>
              <a:t>Interscience</a:t>
            </a:r>
            <a:r>
              <a:rPr lang="en-GB" sz="1200" dirty="0"/>
              <a:t> Journal, SPIP Proceeding in June 2008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hu-HU" sz="1200" dirty="0"/>
              <a:t>Forrás</a:t>
            </a:r>
            <a:r>
              <a:rPr lang="en-GB" sz="1200" dirty="0"/>
              <a:t>: Messnarz R., et. al., ORGANIC - Continuous Organisational Learning in Innovation and Companies, in: Proceedings of the E2005 Conference, E-Work and E-commerce, Novel solutions for a global networked economy, eds. Brian Stanford Smith, </a:t>
            </a:r>
            <a:r>
              <a:rPr lang="en-GB" sz="1200" dirty="0" err="1"/>
              <a:t>Enrica</a:t>
            </a:r>
            <a:r>
              <a:rPr lang="en-GB" sz="1200" dirty="0"/>
              <a:t> </a:t>
            </a:r>
            <a:r>
              <a:rPr lang="en-GB" sz="1200" dirty="0" err="1"/>
              <a:t>Chiozza</a:t>
            </a:r>
            <a:r>
              <a:rPr lang="en-GB" sz="1200" dirty="0"/>
              <a:t>, IOS Press, Amsterdam, Berlin, Oxford, Tokyo, Washington, 2004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857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A keretrendszer szerkezeti meghatározása</a:t>
            </a:r>
            <a:endParaRPr lang="en-US" sz="1200" b="1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r>
              <a:rPr lang="hu-HU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Egy oktatási szervezet felépítése egy konkrét keretmodellen alapul. Az alapvető kompetencia középen helyezkedik el (belső kör, világoskék). A belső kör körül van a termékek és szolgáltatások köre (világossárga). Az alapvető kompetencia (lásd az előző kiválasztási kritériumokat) olyan kompetencia, amely a termék- és szolgáltatásréteg egyik termékéhez és szolgáltatásához lehet kapcsolni. Ezután köröket lehet kialakítani az ügyfelekkel,</a:t>
            </a:r>
            <a:r>
              <a:rPr lang="hu-HU" sz="1200" baseline="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akik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olyan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követelményeket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hu-HU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fogalmaznak meg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amelyek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az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alapvető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kompetenciabázis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folyamatos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növekedéséhez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vezettek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  <a:r>
              <a:rPr lang="hu-HU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endParaRPr lang="en-US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r>
              <a:rPr lang="hu-HU" sz="12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Az innováció vezető vásárlójának definíciója </a:t>
            </a:r>
            <a:endParaRPr lang="en-US" sz="1200" b="1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r>
              <a:rPr lang="hu-HU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A „vezető vásárló” egy kereskedelemben használatos kifejezés arra a vevőre, amely a pénzforgalom</a:t>
            </a:r>
            <a:r>
              <a:rPr lang="hu-HU" sz="1200" baseline="0" dirty="0">
                <a:latin typeface="Arial" pitchFamily="34" charset="0"/>
                <a:ea typeface="MS PGothic" pitchFamily="34" charset="-128"/>
                <a:cs typeface="Arial" pitchFamily="34" charset="0"/>
              </a:rPr>
              <a:t> legnagyobb részét hozza létre. Mindazonáltal az innováció „vezető ügyfele” az, aki a legtöbb új ötletet adja a szervezetnek, amelyek fejleszthetik az alap- és magkompetenciákat, így további értéket adva a termékekhez és szolgáltatásokhoz. Sokszor (különösen a piac változásának idején) az innováció vezető ügyfele nem ugyanaz, mint a kereskedelmi vezető ügyfél. Az elkövetkező években az innováció vezető ügyfele az, amely a jövő üzleti tevékenységének alapját fogja képezni.</a:t>
            </a:r>
          </a:p>
          <a:p>
            <a:endParaRPr lang="en-US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r>
              <a:rPr lang="en-US" sz="1200" b="1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Tanulókör</a:t>
            </a:r>
            <a:r>
              <a:rPr lang="en-US" sz="12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meghatározása</a:t>
            </a:r>
            <a:endParaRPr lang="en-US" sz="1200" b="1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Az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azonosított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innovációs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vezető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ügyfelek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alapján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dinamikus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tanulási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kör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húzódik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át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amely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átkeresi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a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különböző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rétegeket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beleértve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az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összes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rétegből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származó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személyeket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/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szerepeket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(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alap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= mag,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termékfejlesztés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és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ügyfél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).</a:t>
            </a: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hu-HU" sz="1200" dirty="0"/>
              <a:t>Forrás</a:t>
            </a:r>
            <a:r>
              <a:rPr lang="en-GB" sz="1200" dirty="0"/>
              <a:t>: A Learning Organisation Approach for Process Improvement in the Service Sector , R. </a:t>
            </a:r>
            <a:r>
              <a:rPr lang="en-GB" sz="1200" dirty="0" err="1"/>
              <a:t>Messnarz</a:t>
            </a:r>
            <a:r>
              <a:rPr lang="hu-HU" sz="1200" dirty="0"/>
              <a:t>,</a:t>
            </a:r>
            <a:r>
              <a:rPr lang="en-GB" sz="1200" dirty="0"/>
              <a:t> C. </a:t>
            </a:r>
            <a:r>
              <a:rPr lang="en-GB" sz="1200" dirty="0" err="1"/>
              <a:t>Stöckler</a:t>
            </a:r>
            <a:r>
              <a:rPr lang="en-GB" sz="1200" dirty="0"/>
              <a:t>, G. Velasco, G. </a:t>
            </a:r>
            <a:r>
              <a:rPr lang="en-GB" sz="1200" dirty="0" err="1"/>
              <a:t>O'Suilleabhain</a:t>
            </a:r>
            <a:r>
              <a:rPr lang="en-GB" sz="1200" dirty="0"/>
              <a:t>, A Learning Organisation Approach for Process Improvement in the Service Sector, in: Proceedings of the </a:t>
            </a:r>
            <a:r>
              <a:rPr lang="en-GB" sz="1200" dirty="0" err="1"/>
              <a:t>EuroSPI</a:t>
            </a:r>
            <a:r>
              <a:rPr lang="en-GB" sz="1200" dirty="0"/>
              <a:t> 1999 Conference, 25-27 October 1999, Pori, Finland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hu-HU" sz="1200" dirty="0"/>
              <a:t>Forrás</a:t>
            </a:r>
            <a:r>
              <a:rPr lang="en-GB" sz="1200" dirty="0"/>
              <a:t>:</a:t>
            </a:r>
            <a:r>
              <a:rPr lang="hu-HU" sz="1200" dirty="0"/>
              <a:t> </a:t>
            </a:r>
            <a:r>
              <a:rPr lang="en-GB" sz="1200" dirty="0"/>
              <a:t>G. Spork, et. al, Establishment of a Performance Driven Improvement Program,  in : Proceedings of the </a:t>
            </a:r>
            <a:r>
              <a:rPr lang="en-GB" sz="1200" dirty="0" err="1"/>
              <a:t>EuroSPI</a:t>
            </a:r>
            <a:r>
              <a:rPr lang="en-GB" sz="1200" dirty="0"/>
              <a:t> 2007 Conference, Potsdam, Germany, Sept. 2007, also published in Wiley </a:t>
            </a:r>
            <a:r>
              <a:rPr lang="en-GB" sz="1200" dirty="0" err="1"/>
              <a:t>Interscience</a:t>
            </a:r>
            <a:r>
              <a:rPr lang="en-GB" sz="1200" dirty="0"/>
              <a:t> Journal, SPIP Proceeding in June 2008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hu-HU" sz="1200" dirty="0"/>
              <a:t>Forrás</a:t>
            </a:r>
            <a:r>
              <a:rPr lang="en-GB" sz="1200" dirty="0"/>
              <a:t>: Messnarz R., et. al., ORGANIC - Continuous Organisational Learning in Innovation and Companies, in: Proceedings of the E2005 Conference, E-Work and E-commerce, Novel solutions for a global networked economy, eds. Brian Stanford Smith, </a:t>
            </a:r>
            <a:r>
              <a:rPr lang="en-GB" sz="1200" dirty="0" err="1"/>
              <a:t>Enrica</a:t>
            </a:r>
            <a:r>
              <a:rPr lang="en-GB" sz="1200" dirty="0"/>
              <a:t> </a:t>
            </a:r>
            <a:r>
              <a:rPr lang="en-GB" sz="1200" dirty="0" err="1"/>
              <a:t>Chiozza</a:t>
            </a:r>
            <a:r>
              <a:rPr lang="en-GB" sz="1200" dirty="0"/>
              <a:t>, IOS Press, Amsterdam, Berlin, Oxford, Tokyo, Washington, 2004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8995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latin typeface="Arial" pitchFamily="34" charset="0"/>
                <a:cs typeface="Arial" pitchFamily="34" charset="0"/>
              </a:rPr>
              <a:t>Az alapvető kompetencia elemzése segít az innováció olyan területeken történő összpontosításában, amely a legnagyobb értéket hozza létre a szervezet, az üzleti élet számára.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endParaRPr lang="en-GB" sz="1200" dirty="0">
              <a:latin typeface="Arial" pitchFamily="34" charset="0"/>
              <a:cs typeface="Arial" pitchFamily="34" charset="0"/>
            </a:endParaRPr>
          </a:p>
          <a:p>
            <a:r>
              <a:rPr lang="hu-HU" sz="1200" dirty="0">
                <a:latin typeface="Arial" pitchFamily="34" charset="0"/>
                <a:cs typeface="Arial" pitchFamily="34" charset="0"/>
              </a:rPr>
              <a:t>Példa egy alapképességre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hu-HU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Például egy sebességváltók</a:t>
            </a:r>
            <a:r>
              <a:rPr lang="hu-HU" sz="1200" baseline="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hu-HU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gyártásával foglalkozó vezető autóipari vállalat, azonosítja a fő funkciókat (stratégiával egy speciális, moduláris sebességváltóra), amely különbözik a versenytársaktól és amely minden autógyártási projektben alkalmazható. A vállalat ezután eldönti, hogy minden alapfunkciót csak egyszer fejleszt, és fenntartja azokat a paraméterkészleteket, amelyek lehetővé teszik ugyanazt a 80%-os (használatra kész) állapotot, hogy a különböző </a:t>
            </a:r>
            <a:r>
              <a:rPr lang="hu-HU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ügyfélek</a:t>
            </a:r>
            <a:r>
              <a:rPr lang="hu-HU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számára azonnal átadható legyen. 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A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vállalat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folyamatosan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új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hu-HU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tevékenyésgeket</a:t>
            </a:r>
            <a:r>
              <a:rPr lang="hu-HU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tanul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és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eldönti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hogy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a</a:t>
            </a:r>
            <a:r>
              <a:rPr lang="hu-HU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zt</a:t>
            </a:r>
            <a:r>
              <a:rPr lang="hu-HU" sz="1200" baseline="0" dirty="0">
                <a:latin typeface="Arial" pitchFamily="34" charset="0"/>
                <a:ea typeface="MS PGothic" pitchFamily="34" charset="-128"/>
                <a:cs typeface="Arial" pitchFamily="34" charset="0"/>
              </a:rPr>
              <a:t> a vállalat</a:t>
            </a:r>
            <a:r>
              <a:rPr lang="hu-HU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alapképességeihez </a:t>
            </a:r>
            <a:r>
              <a:rPr lang="hu-HU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adje</a:t>
            </a:r>
            <a:r>
              <a:rPr lang="hu-HU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e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.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Ez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hosszabb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távon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sok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ügyfél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számára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stabil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rendszerekhez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vezet</a:t>
            </a:r>
            <a:r>
              <a:rPr lang="hu-HU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nek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és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a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tanulás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központi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funkcióira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összpontosít</a:t>
            </a:r>
            <a:r>
              <a:rPr lang="hu-HU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anak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hu-HU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hogy 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a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versenytársak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bármelyikénél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jobb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és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gyorsabb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ellátás</a:t>
            </a:r>
            <a:r>
              <a:rPr lang="hu-HU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t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tudj</a:t>
            </a:r>
            <a:r>
              <a:rPr lang="hu-HU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anak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biztosítani</a:t>
            </a: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</a:p>
          <a:p>
            <a:endParaRPr lang="en-US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r>
              <a:rPr lang="hu-HU" sz="1200" dirty="0">
                <a:latin typeface="Arial" pitchFamily="34" charset="0"/>
                <a:cs typeface="Arial" pitchFamily="34" charset="0"/>
              </a:rPr>
              <a:t>Példa alapképesség rossz kiválasztására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GB" sz="1200" dirty="0" err="1">
                <a:latin typeface="Arial" pitchFamily="34" charset="0"/>
                <a:cs typeface="Arial" pitchFamily="34" charset="0"/>
              </a:rPr>
              <a:t>Valaki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azt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állítja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hogy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képzési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lehetőséget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kínál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Mi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a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különbség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akkor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a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többi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képzési</a:t>
            </a:r>
            <a:r>
              <a:rPr lang="hu-HU" sz="1200" baseline="0" dirty="0">
                <a:latin typeface="Arial" pitchFamily="34" charset="0"/>
                <a:cs typeface="Arial" pitchFamily="34" charset="0"/>
              </a:rPr>
              <a:t> helytől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GB" sz="1200" dirty="0" err="1">
                <a:latin typeface="Arial" pitchFamily="34" charset="0"/>
                <a:cs typeface="Arial" pitchFamily="34" charset="0"/>
              </a:rPr>
              <a:t>Valaki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azt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állítja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hogy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erőátviteli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megoldásokat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kínál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az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autók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számára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Mi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különb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özteti</a:t>
            </a:r>
            <a:r>
              <a:rPr lang="hu-HU" sz="1200" baseline="0" dirty="0">
                <a:latin typeface="Arial" pitchFamily="34" charset="0"/>
                <a:cs typeface="Arial" pitchFamily="34" charset="0"/>
              </a:rPr>
              <a:t> meg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a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többi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autóipari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vállalat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tól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GB" sz="1200" dirty="0" err="1">
                <a:latin typeface="Arial" pitchFamily="34" charset="0"/>
                <a:cs typeface="Arial" pitchFamily="34" charset="0"/>
              </a:rPr>
              <a:t>Valaki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azt állítja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hogy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tesztelési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szolgáltatásokat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kínál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Mi</a:t>
            </a:r>
            <a:r>
              <a:rPr lang="hu-HU" sz="1200" dirty="0" err="1">
                <a:latin typeface="Arial" pitchFamily="34" charset="0"/>
                <a:cs typeface="Arial" pitchFamily="34" charset="0"/>
              </a:rPr>
              <a:t>től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jobb, mint a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többi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tesztelő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GB" sz="1200" dirty="0">
              <a:latin typeface="Arial" pitchFamily="34" charset="0"/>
              <a:cs typeface="Arial" pitchFamily="34" charset="0"/>
            </a:endParaRPr>
          </a:p>
          <a:p>
            <a:r>
              <a:rPr lang="hu-HU" sz="1200" dirty="0">
                <a:latin typeface="Arial" pitchFamily="34" charset="0"/>
                <a:cs typeface="Arial" pitchFamily="34" charset="0"/>
              </a:rPr>
              <a:t>Következtetés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hu-HU" sz="1200" dirty="0">
                <a:latin typeface="Arial" pitchFamily="34" charset="0"/>
                <a:cs typeface="Arial" pitchFamily="34" charset="0"/>
              </a:rPr>
              <a:t>A alapkompetenciák pozitív választ adnak mind a négy fenti kérdésre. Amint azonosítják őket, a tanulási architektúra következő lépése elvégezhető.</a:t>
            </a:r>
            <a:endParaRPr lang="en-GB" sz="1200" dirty="0">
              <a:latin typeface="Arial" pitchFamily="34" charset="0"/>
              <a:cs typeface="Arial" pitchFamily="34" charset="0"/>
            </a:endParaRP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hu-HU" sz="1200" dirty="0"/>
              <a:t>Forrás</a:t>
            </a:r>
            <a:r>
              <a:rPr lang="en-GB" sz="1200" dirty="0"/>
              <a:t>: A Learning Organisation Approach for Process Improvement in the Service Sector , R. </a:t>
            </a:r>
            <a:r>
              <a:rPr lang="en-GB" sz="1200" dirty="0" err="1"/>
              <a:t>Messnarz</a:t>
            </a:r>
            <a:r>
              <a:rPr lang="en-GB" sz="1200" dirty="0"/>
              <a:t>. C. </a:t>
            </a:r>
            <a:r>
              <a:rPr lang="en-GB" sz="1200" dirty="0" err="1"/>
              <a:t>Stöckler</a:t>
            </a:r>
            <a:r>
              <a:rPr lang="en-GB" sz="1200" dirty="0"/>
              <a:t>, G. Velasco, G. </a:t>
            </a:r>
            <a:r>
              <a:rPr lang="en-GB" sz="1200" dirty="0" err="1"/>
              <a:t>O'Suilleabhain</a:t>
            </a:r>
            <a:r>
              <a:rPr lang="en-GB" sz="1200" dirty="0"/>
              <a:t>, A Learning Organisation Approach for Process Improvement in the Service Sector, in: Proceedings of the </a:t>
            </a:r>
            <a:r>
              <a:rPr lang="en-GB" sz="1200" dirty="0" err="1"/>
              <a:t>EuroSPI</a:t>
            </a:r>
            <a:r>
              <a:rPr lang="en-GB" sz="1200" dirty="0"/>
              <a:t> 1999 Conference, 25-27 October 1999, Pori, Finland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hu-HU" sz="1200" dirty="0"/>
              <a:t>Forrás</a:t>
            </a:r>
            <a:r>
              <a:rPr lang="en-GB" sz="1200" dirty="0"/>
              <a:t>:</a:t>
            </a:r>
            <a:r>
              <a:rPr lang="hu-HU" sz="1200" dirty="0"/>
              <a:t> </a:t>
            </a:r>
            <a:r>
              <a:rPr lang="en-GB" sz="1200" dirty="0"/>
              <a:t>G. Spork, et. al, Establishment of a Performance Driven Improvement Program,  in : Proceedings of the </a:t>
            </a:r>
            <a:r>
              <a:rPr lang="en-GB" sz="1200" dirty="0" err="1"/>
              <a:t>EuroSPI</a:t>
            </a:r>
            <a:r>
              <a:rPr lang="en-GB" sz="1200" dirty="0"/>
              <a:t> 2007 Conference, Potsdam, Germany, Sept. 2007, also published in Wiley </a:t>
            </a:r>
            <a:r>
              <a:rPr lang="en-GB" sz="1200" dirty="0" err="1"/>
              <a:t>Interscience</a:t>
            </a:r>
            <a:r>
              <a:rPr lang="en-GB" sz="1200" dirty="0"/>
              <a:t> Journal, SPIP Proceeding in June 2008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hu-HU" sz="1200" dirty="0"/>
              <a:t>Forrás</a:t>
            </a:r>
            <a:r>
              <a:rPr lang="en-GB" sz="1200" dirty="0"/>
              <a:t>: </a:t>
            </a:r>
            <a:r>
              <a:rPr lang="en-GB" sz="1200" dirty="0" err="1"/>
              <a:t>Messnarz</a:t>
            </a:r>
            <a:r>
              <a:rPr lang="en-GB" sz="1200" dirty="0"/>
              <a:t> R., et. al., ORGANIC - Continuous Organisational Learning in Innovation and Companies, in: Proceedings of the E2005 Conference, E-Work and E-commerce, Novel solutions for a global networked economy, eds. Brian Stanford Smith, </a:t>
            </a:r>
            <a:r>
              <a:rPr lang="en-GB" sz="1200" dirty="0" err="1"/>
              <a:t>Enrica</a:t>
            </a:r>
            <a:r>
              <a:rPr lang="en-GB" sz="1200" dirty="0"/>
              <a:t> </a:t>
            </a:r>
            <a:r>
              <a:rPr lang="en-GB" sz="1200" dirty="0" err="1"/>
              <a:t>Chiozza</a:t>
            </a:r>
            <a:r>
              <a:rPr lang="en-GB" sz="1200" dirty="0"/>
              <a:t>, IOS Press, Amsterdam, Berlin, Oxford, Tokyo, Washington, 2004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0838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Leírás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SWOT analízis egy eszköz, amelyet egy egyszerű 2 x 2 mátrix segítségével hajtanak végre. Minden cella egy helyzet, probléma vagy objektum egyik aspektusa. Az analízis egy problémával vagy kihívással az erősségei, gyengeségei, lehetőségei és fenyegetései szempontjából foglalkozik. Ennek a módszernek az elvégzéséhez nagyon fontos az objektum távolsága az elemzés tárgyához, hiszen egyébként a mátrix nem valóságot, hanem személyes nézetet tükröz.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Cél és alkalmazhatóság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SWOT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módszer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célja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problémák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lehetőségek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azonosítása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javulás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elérése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érdekében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Gyorsan és egyszerűen elvégezhető, mivel egy világos és egyszerű mátrix kitöltésével valósul meg. Segít megérteni az üzletet és segíti a jövőbeni terveket. A SWOT analízis bármely területen alkalmazható, ezért széles körben elterjedt. Nincs döntés kizárólagosan negatív vagy pozitív hatással. Ez azt jelenti, hogy mindig meg kell vizsgálnunk mind a négy csoportot, különben a véleményünk nem teljes, ellenben túl szűk és félrevezető lenne. Minden bizonnyal elhangzott már korábban, hogy „Nem lehet könnyű, kell lennie egy biztos válasznak.” Ezek a helyzetek a legjobbak a leginkább objektív nézethez. Ha nehézségekbe ütközik az egyik csoporthoz tartozás megállapítása, az nem feltétlenül jelenti, hogy ilyen hatások nem léteznek - egyszerűen csak nem találtuk meg őket.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valaki optimista, akkor valószínűleg problémái vannak a gyengeségek és a fenyegetések felfedezésében.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pesszimisták valószínűleg nehezebben találnak erőforrásokat és lehetőségeket.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az a tény marad, hogy ne hazudjunk magunknak hanem inkább kezeljük mind a négy csoportot őszintén, lelkiismeret szerint.</a:t>
            </a:r>
          </a:p>
          <a:p>
            <a:endParaRPr lang="hu-HU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Forrás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B., The Art of Managing Innovation Problems and Opportunities, in: Faculty of Management at the University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Primorska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ISBN: 978-961-266-180-9</a:t>
            </a:r>
            <a:endParaRPr lang="hu-HU" dirty="0"/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Forrás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Homolová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E., Riel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Gavenda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Azevedo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Antinori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Metitiero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Giorgakis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Photiades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D., Messnarz R.,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Tichkiewitch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S.: Empowering Entrepreneurship in Europe: Going from the Idea to Enterprise in 4 EU Countries, in: Messnarz, R. et al. (eds.): Systems, Software and Service Process Improvement: 21st European Conference,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EuroSPI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2014, Luxembourg, SPRINGER CCIS Series, Communications in Computer and Information Science, CCIS 425, June 2014.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5458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Példa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úsz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ó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klub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évek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óta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különböző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úszóversenyeket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versenyeket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szervez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Ezek az események részben a sport népszerűsítésének lehetőségei, részben pedig a klub számára további források megszerzésének forrását jelentik. A tevékenységük társfinanszírozására szánt közpénzek csökkenése és a szponzorok visszaesése miatt a klub válaszút előtt találja magát, függetlenül attól, hogy megtartja-e az egyik eseményét - a nemzetközi úszóversenyt. A verseny fontos a klub számára a helyi úszók és bírák részvétele miatt, viszont ez szervezeti és pénzügyi szempontból nagyon megterhelőnek bizonyul. A klub a pénzügyi szempontból is fenntartható verseny rendezésének problémájával foglalkozott a SWOT elemzésen keresztül a lehetőségek megtalálásával.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Forrás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B., The Art of Managing Innovation Problems and Opportunities, in: Faculty of Management at the University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Primorska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ISBN: 978-961-266-180-9</a:t>
            </a:r>
            <a:endParaRPr lang="hu-HU" dirty="0"/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Forrás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Homolová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E., Riel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Gavenda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Azevedo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Antinori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Metitiero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Giorgakis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Photiades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D., Messnarz R.,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Tichkiewitch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S.: Empowering Entrepreneurship in Europe: Going from the Idea to Enterprise in 4 EU Countries, in: Messnarz, R. et al. (eds.): Systems, Software and Service Process Improvement: 21st European Conference,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EuroSPI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2014, Luxembourg, SPRINGER CCIS Series, Communications in Computer and Information Science, CCIS 425, June 2014.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0571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SWOT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módszer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célja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problémák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lehetőségek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azonosítása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javulás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elérése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érdekében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Gyorsan és egyszerűen elvégezhető, mivel egy világos és egyszerű mátrix kitöltésével valósul meg. Segít megérteni az üzletet és segíti a jövőbeni terveket. A SWOT analízis bármely területen alkalmazható, ezért széles körben elterjedt. Nincs döntés kizárólagosan negatív vagy pozitív hatással. Ez azt jelenti, hogy mindig meg kell vizsgálnunk mind a négy csoportot, különben a véleményünk nem teljes, ellenben túl szűk és félrevezető lenne. Minden bizonnyal elhangzott már korábban, hogy „Nem lehet könnyű, kell lennie egy biztos válasznak.” Ezek a helyzetek a legjobbak a leginkább objektív nézethez. Ha nehézségekbe ütközik az egyik csoporthoz tartozás megállapítása, az nem feltétlenül jelenti, hogy ilyen hatások nem léteznek - egyszerűen csak nem találtuk meg őket.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valaki optimista, akkor valószínűleg problémái vannak a gyengeségek és a fenyegetések felfedezésében.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pesszimisták valószínűleg nehezebben találnak erőforrásokat és lehetőségeket.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az a tény marad, hogy ne hazudjunk magunknak hanem inkább kezeljük mind a négy csoportot őszintén, lelkiismeret szerint.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B., The Art of Managing Innovation Problems and Opportunities, in: Faculty of Management at the University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Primorska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ISBN: 978-961-266-180-9</a:t>
            </a:r>
            <a:endParaRPr lang="hu-HU" dirty="0"/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Reference: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Homolová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E., Riel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Gavenda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Azevedo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Antinori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Metitiero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Giorgakis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Photiades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D., Messnarz R.,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Tichkiewitch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S.: Empowering Entrepreneurship in Europe: Going from the Idea to Enterprise in 4 EU Countries, in: Messnarz, R. et al. (eds.): Systems, Software and Service Process Improvement: 21st European Conference,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EuroSPI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2014, Luxembourg, SPRINGER CCIS Series, Communications in Computer and Information Science, CCIS 425, June 2014.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3749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Leírás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SWOT analízis egy eszköz, amelyet egy egyszerű 2 x 2 mátrix segítségével hajtanak végre. Minden cella egy helyzet, probléma vagy objektum egyik aspektusa. Az analízis egy problémával vagy kihívással az erősségei, gyengeségei, lehetőségei és fenyegetései szempontjából foglalkozik. Ennek a módszernek az elvégzéséhez nagyon fontos az objektum távolsága az elemzés tárgyához, hiszen egyébként a mátrix nem valóságot, hanem személyes nézetet tükröz.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Cél és alkalmazhatóság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SWOT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módszer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célja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problémák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lehetőségek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azonosítása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javulás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elérése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érdekében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Gyorsan és egyszerűen elvégezhető, mivel egy világos és egyszerű mátrix kitöltésével valósul meg. Segít megérteni az üzletet és segíti a jövőbeni terveket. A SWOT analízis bármely területen alkalmazható, ezért széles körben elterjedt. Nincs döntés kizárólagosan negatív vagy pozitív hatással. Ez azt jelenti, hogy mindig meg kell vizsgálnunk mind a négy csoportot, különben a véleményünk nem teljes, ellenben túl szűk és félrevezető lenne. Minden bizonnyal elhangzott már korábban, hogy „Nem lehet könnyű, kell lennie egy biztos válasznak.” Ezek a helyzetek a legjobbak a leginkább objektív nézethez. Ha nehézségekbe ütközik az egyik csoporthoz tartozás megállapítása, az nem feltétlenül jelenti, hogy ilyen hatások nem léteznek - egyszerűen csak nem találtuk meg őket.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valaki optimista, akkor valószínűleg problémái vannak a gyengeségek és a fenyegetések felfedezésében.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pesszimisták valószínűleg nehezebben találnak erőforrásokat és lehetőségeket.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az a tény marad, hogy ne hazudjunk magunknak hanem inkább kezeljük mind a négy csoportot őszintén, lelkiismeret szerint.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Forrás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B., The Art of Managing Innovation Problems and Opportunities, in: Faculty of Management at the University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Primorska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ISBN: 978-961-266-180-9</a:t>
            </a:r>
            <a:endParaRPr lang="hu-HU" dirty="0"/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Forrás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Homolová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E., Riel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Gavenda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Azevedo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Antinori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Metitiero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Giorgakis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Photiades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D., Messnarz R.,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Tichkiewitch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S.: Empowering Entrepreneurship in Europe: Going from the Idea to Enterprise in 4 EU Countries, in: Messnarz, R. et al. (eds.): Systems, Software and Service Process Improvement: 21st European Conference,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EuroSPI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2014, Luxembourg, SPRINGER CCIS Series, Communications in Computer and Information Science, CCIS 425, June 2014.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474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Leírás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+/- elemzés egy eszköz, amelyet egy egyszerű 1 x 2 mátrix segítségével végezzünk. A + vagy – cellák erősséget vagy gyengeséget jelentenek.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Forrás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Homolová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E., Riel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Gavenda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Azevedo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Antinori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Metitiero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Giorgakis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Photiades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D., Messnarz R.,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Tichkiewitch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S.: Empowering Entrepreneurship in Europe: Going from the Idea to Enterprise in 4 EU Countries, in: Messnarz, R. et al. (eds.): Systems, Software and Service Process Improvement: 21st European Conference,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EuroSPI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2014, Luxembourg, SPRINGER CCIS Series, Communications in Computer and Information Science, CCIS 425, June 2014.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Forrás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B., The Art of Managing Innovation Problems and Opportunities, in: Faculty of Management at the University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Primorska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ISBN: 978-961-266-180-9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6197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Leírás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+/- elemzés egy eszköz, amelyet egy egyszerű 1 x 2 mátrix segítségével végezzünk. A + vagy – cellák erősséget vagy gyengeséget jelentenek.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Forrás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Homolová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E., Riel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Gavenda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Azevedo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Antinori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Metitiero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Giorgakis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Photiades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Messnarz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Tichkiewitch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S.: Empowering Entrepreneurship in Europe: Going from the Idea to Enterprise in 4 EU Countries, in: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Messnarz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 et al. (eds.): Systems, Software and Service Process Improvement: 21st European Conference,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EuroSPI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2014, Luxembourg, SPRINGER CCIS Series, Communications in Computer and Information Science, CCIS 425, June 2014.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Forrás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B., The Art of Managing Innovation Problems and Opportunities, in: Faculty of Management at the University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Primorska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ISBN: 978-961-266-180-9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2243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185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  <a:p>
            <a:r>
              <a:rPr lang="hu-HU" dirty="0"/>
              <a:t>Tanárok</a:t>
            </a:r>
            <a:r>
              <a:rPr lang="de-AT" dirty="0"/>
              <a:t>:</a:t>
            </a:r>
          </a:p>
          <a:p>
            <a:endParaRPr lang="de-AT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200" dirty="0"/>
              <a:t>PC 1</a:t>
            </a:r>
            <a:r>
              <a:rPr lang="de-AT" sz="1200" dirty="0"/>
              <a:t> </a:t>
            </a:r>
            <a:r>
              <a:rPr lang="hu-HU" sz="1200" dirty="0"/>
              <a:t>A tanár képes ötletgyártási módszereket alkalmazni</a:t>
            </a:r>
            <a:r>
              <a:rPr lang="en-US" sz="1200" dirty="0"/>
              <a:t>.</a:t>
            </a:r>
            <a:endParaRPr lang="hu-HU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200" dirty="0"/>
              <a:t>PC 2</a:t>
            </a:r>
            <a:r>
              <a:rPr lang="de-AT" sz="1200" dirty="0"/>
              <a:t> </a:t>
            </a:r>
            <a:r>
              <a:rPr lang="hu-HU" sz="1200" dirty="0"/>
              <a:t>A tanár ismeri az ötletek értékelésének alapelveit</a:t>
            </a:r>
            <a:r>
              <a:rPr lang="en-US" sz="1200" dirty="0"/>
              <a:t>.</a:t>
            </a:r>
            <a:endParaRPr lang="hu-HU" sz="1200" dirty="0"/>
          </a:p>
          <a:p>
            <a:endParaRPr lang="de-AT" dirty="0"/>
          </a:p>
          <a:p>
            <a:r>
              <a:rPr lang="de-AT" dirty="0"/>
              <a:t>Mentor</a:t>
            </a:r>
            <a:r>
              <a:rPr lang="hu-HU" dirty="0"/>
              <a:t>ok:</a:t>
            </a:r>
            <a:endParaRPr lang="de-AT" dirty="0"/>
          </a:p>
          <a:p>
            <a:endParaRPr lang="de-AT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 1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képes használni és a tanárokat oktatni az</a:t>
            </a:r>
            <a:r>
              <a:rPr lang="hu-H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ötletgyártási módszerek alkalmazására.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 2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képes használni és a tanárokat oktatni az</a:t>
            </a:r>
            <a:r>
              <a:rPr lang="hu-H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ötletek értékelésének alapelveire.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405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779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8040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3857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44486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3155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8603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190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00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58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ötletgyűjtés "ötletek viharaként" tekinthető. Ez egy csoportos problémamegoldó módszer - ezért kell létrehozni egy csapatot. A csapatnak általában 4-12 tagja van - ez szakembereknek, valamint laikusoknak, férfiaknak és nőknek, más-más társadalmi rétegből eltérően tanult embereknek kell lenniük. Minél</a:t>
            </a:r>
            <a:r>
              <a:rPr lang="hu-HU" baseline="0" dirty="0"/>
              <a:t> </a:t>
            </a:r>
            <a:r>
              <a:rPr lang="hu-HU" dirty="0"/>
              <a:t>változatosabb a csapat, annál jobb a </a:t>
            </a:r>
            <a:r>
              <a:rPr lang="hu-HU" dirty="0" err="1"/>
              <a:t>brainstorming</a:t>
            </a:r>
            <a:r>
              <a:rPr lang="hu-HU" dirty="0"/>
              <a:t>.</a:t>
            </a:r>
          </a:p>
          <a:p>
            <a:r>
              <a:rPr lang="hu-HU" dirty="0"/>
              <a:t>Az alapszabály az, hogy minden csapat tag egyenlő, és a megbeszélésnek egy barátságos találkozó jellegűnek kell lennie. A csapatot többnyire egy moderátor vezeti. A kérdést és a célt egyértelműen meg kell fogalmazni az ülés kezdetén. A résztvevők ezután a lehető legtöbb megoldást szedik össze. Ezeket rögzítik </a:t>
            </a:r>
            <a:r>
              <a:rPr lang="hu-HU" dirty="0" err="1"/>
              <a:t>flipchartra</a:t>
            </a:r>
            <a:r>
              <a:rPr lang="hu-HU" dirty="0"/>
              <a:t>. A moderátor kezeli a folyamatot és megpróbálja ösztönözni az aktivitást.</a:t>
            </a:r>
          </a:p>
          <a:p>
            <a:r>
              <a:rPr lang="hu-HU" dirty="0"/>
              <a:t>A javaslatok értékelése, </a:t>
            </a:r>
            <a:r>
              <a:rPr lang="hu-HU" dirty="0" err="1"/>
              <a:t>kriziálása</a:t>
            </a:r>
            <a:r>
              <a:rPr lang="hu-HU" dirty="0"/>
              <a:t> szigorúan tilos, ahogy a passzív viselkedés is. Egy</a:t>
            </a:r>
            <a:r>
              <a:rPr lang="hu-HU" baseline="0" dirty="0"/>
              <a:t> ötlet sem számíthat tabunak, legyen </a:t>
            </a:r>
            <a:r>
              <a:rPr lang="hu-HU" dirty="0"/>
              <a:t>bármennyire elrugaszkodott vagy vad. A cél az, hogy minél több ötletet gyűjtsünk össze. A megbeszélésnek 30-40 percig de legfeljebb 60 percig kell tartania. Az ötletek értékelése és kategorizálása a következő lépés - ezeket a problémamegoldó szakértői csoportoknak adják át.</a:t>
            </a:r>
          </a:p>
          <a:p>
            <a:pPr defTabSz="883676">
              <a:defRPr/>
            </a:pPr>
            <a:r>
              <a:rPr lang="hu-HU" dirty="0"/>
              <a:t>A </a:t>
            </a:r>
            <a:r>
              <a:rPr lang="hu-HU" dirty="0" err="1"/>
              <a:t>brainstorming</a:t>
            </a:r>
            <a:r>
              <a:rPr lang="hu-HU" dirty="0"/>
              <a:t> előnye, hogy a lelkesedés minden résztvevőre átragad, valamint javítja versenyképességet és lebontja a sztereotípiákat.</a:t>
            </a:r>
          </a:p>
          <a:p>
            <a:pPr defTabSz="883676">
              <a:defRPr/>
            </a:pPr>
            <a:r>
              <a:rPr lang="hu-HU" dirty="0"/>
              <a:t>A </a:t>
            </a:r>
            <a:r>
              <a:rPr lang="hu-HU" dirty="0" err="1"/>
              <a:t>brainstorming</a:t>
            </a:r>
            <a:r>
              <a:rPr lang="hu-HU" dirty="0"/>
              <a:t> "Atyja", az amerikai Alex F. </a:t>
            </a:r>
            <a:r>
              <a:rPr lang="hu-HU" dirty="0" err="1"/>
              <a:t>Osborn</a:t>
            </a:r>
            <a:r>
              <a:rPr lang="hu-HU" dirty="0"/>
              <a:t> az alábbi alapvető szabályokat határozta meg a hatékony ötletgyűjtésre: lásd a dia</a:t>
            </a:r>
            <a:endParaRPr lang="cs-CZ" dirty="0"/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Forrás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Homolová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E., Riel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Gavenda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Azevedo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Antinori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Metitiero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Giorgakis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Photiades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D., Messnarz R.,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Tichkiewitch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S.: Empowering Entrepreneurship in Europe: Going from the Idea to Enterprise in 4 EU Countries, in: Messnarz, R. et al. (eds.): Systems, Software and Service Process Improvement: 21st European Conference,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EuroSPI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2014, Luxembourg, SPRINGER CCIS Series, Communications in Computer and Information Science, CCIS 425, June 2014.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Forrás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B., The Art of Managing Innovation Problems and Opportunities, in: Faculty of Management at the University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Primorska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ISBN: 978-961-266-180-9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3403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ötletgyűjtés "ötletek viharaként" tekinthető. Ez egy csoportos problémamegoldó módszer - ezért kell létrehozni egy csapatot. A csapatnak általában 4-12 tagja van - ez szakembereknek, valamint laikusoknak, férfiaknak és nőknek, más-más társadalmi rétegből eltérően tanult embereknek kell lenniük. Minél</a:t>
            </a:r>
            <a:r>
              <a:rPr lang="hu-HU" baseline="0" dirty="0"/>
              <a:t> </a:t>
            </a:r>
            <a:r>
              <a:rPr lang="hu-HU" dirty="0"/>
              <a:t>változatosabb a csapat, annál jobb a </a:t>
            </a:r>
            <a:r>
              <a:rPr lang="hu-HU" dirty="0" err="1"/>
              <a:t>brainstorming</a:t>
            </a:r>
            <a:r>
              <a:rPr lang="hu-HU" dirty="0"/>
              <a:t>.</a:t>
            </a:r>
          </a:p>
          <a:p>
            <a:r>
              <a:rPr lang="hu-HU" dirty="0"/>
              <a:t>Az alapszabály az, hogy minden csapat tag egyenlő, és a megbeszélésnek egy barátságos találkozó jellegűnek kell lennie. A csapatot többnyire egy moderátor vezeti. A kérdést és a célt egyértelműen meg kell fogalmazni az ülés kezdetén. A résztvevők ezután a lehető legtöbb megoldást szedik össze. Ezeket rögzítik </a:t>
            </a:r>
            <a:r>
              <a:rPr lang="hu-HU" dirty="0" err="1"/>
              <a:t>flipchartra</a:t>
            </a:r>
            <a:r>
              <a:rPr lang="hu-HU" dirty="0"/>
              <a:t>. A moderátor kezeli a folyamatot és megpróbálja ösztönözni az aktivitást.</a:t>
            </a:r>
          </a:p>
          <a:p>
            <a:r>
              <a:rPr lang="hu-HU" dirty="0"/>
              <a:t>A javaslatok értékelése, </a:t>
            </a:r>
            <a:r>
              <a:rPr lang="hu-HU" dirty="0" err="1"/>
              <a:t>kriziálása</a:t>
            </a:r>
            <a:r>
              <a:rPr lang="hu-HU" dirty="0"/>
              <a:t> szigorúan tilos, ahogy a passzív viselkedés is. Egy</a:t>
            </a:r>
            <a:r>
              <a:rPr lang="hu-HU" baseline="0" dirty="0"/>
              <a:t> ötlet sem számíthat tabunak, legyen </a:t>
            </a:r>
            <a:r>
              <a:rPr lang="hu-HU" dirty="0"/>
              <a:t>bármennyire elrugaszkodott vagy vad. A cél az, hogy minél több ötletet gyűjtsünk össze. A megbeszélésnek 30-40 percig de legfeljebb 60 percig kell tartania. Az ötletek értékelése és kategorizálása a következő lépés - ezeket a problémamegoldó szakértői csoportoknak adják át.</a:t>
            </a:r>
          </a:p>
          <a:p>
            <a:pPr defTabSz="883676">
              <a:defRPr/>
            </a:pPr>
            <a:r>
              <a:rPr lang="hu-HU" dirty="0"/>
              <a:t>A </a:t>
            </a:r>
            <a:r>
              <a:rPr lang="hu-HU" dirty="0" err="1"/>
              <a:t>brainstorming</a:t>
            </a:r>
            <a:r>
              <a:rPr lang="hu-HU" dirty="0"/>
              <a:t> előnye, hogy a lelkesedés minden résztvevőre átragad, valamint javítja versenyképességet és lebontja a sztereotípiákat.</a:t>
            </a:r>
          </a:p>
          <a:p>
            <a:pPr defTabSz="883676">
              <a:defRPr/>
            </a:pPr>
            <a:r>
              <a:rPr lang="hu-HU" dirty="0"/>
              <a:t>A </a:t>
            </a:r>
            <a:r>
              <a:rPr lang="hu-HU" dirty="0" err="1"/>
              <a:t>brainstorming</a:t>
            </a:r>
            <a:r>
              <a:rPr lang="hu-HU" dirty="0"/>
              <a:t> "Atyja", az amerikai Alex F. </a:t>
            </a:r>
            <a:r>
              <a:rPr lang="hu-HU" dirty="0" err="1"/>
              <a:t>Osborn</a:t>
            </a:r>
            <a:r>
              <a:rPr lang="hu-HU" dirty="0"/>
              <a:t> az alábbi alapvető szabályokat határozta meg a hatékony ötletgyűjtésre: lásd a dia</a:t>
            </a:r>
            <a:endParaRPr lang="cs-CZ" dirty="0"/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Forrás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Homolová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E., Riel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Gavenda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Azevedo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Antinori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Metitiero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Giorgakis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Photiades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Messnarz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Tichkiewitch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S.: Empowering Entrepreneurship in Europe: Going from the Idea to Enterprise in 4 EU Countries, in: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Messnarz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 et al. (eds.): Systems, Software and Service Process Improvement: 21st European Conference,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EuroSPI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2014, Luxembourg, SPRINGER CCIS Series, Communications in Computer and Information Science, CCIS 425, June 2014.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Forrás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B., The Art of Managing Innovation Problems and Opportunities, in: Faculty of Management at the University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Primorska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ISBN: 978-961-266-180-9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9540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dirty="0" err="1"/>
              <a:t>tréner</a:t>
            </a:r>
            <a:r>
              <a:rPr lang="en-GB" dirty="0"/>
              <a:t> </a:t>
            </a:r>
            <a:r>
              <a:rPr lang="en-GB" dirty="0" err="1"/>
              <a:t>elmagyarázza</a:t>
            </a:r>
            <a:r>
              <a:rPr lang="en-GB" dirty="0"/>
              <a:t> a </a:t>
            </a:r>
            <a:r>
              <a:rPr lang="en-GB" dirty="0" err="1"/>
              <a:t>Brainwriting</a:t>
            </a:r>
            <a:r>
              <a:rPr lang="en-GB" dirty="0"/>
              <a:t> </a:t>
            </a:r>
            <a:r>
              <a:rPr lang="en-GB" dirty="0" err="1"/>
              <a:t>technikát</a:t>
            </a:r>
            <a:r>
              <a:rPr lang="en-GB" dirty="0"/>
              <a:t>: A azo</a:t>
            </a:r>
            <a:r>
              <a:rPr lang="hu-HU" dirty="0"/>
              <a:t>n</a:t>
            </a:r>
            <a:r>
              <a:rPr lang="en-GB" dirty="0"/>
              <a:t> </a:t>
            </a:r>
            <a:r>
              <a:rPr lang="en-GB" dirty="0" err="1"/>
              <a:t>résztvevőket</a:t>
            </a:r>
            <a:r>
              <a:rPr lang="hu-HU" dirty="0"/>
              <a:t> bevonása</a:t>
            </a:r>
            <a:r>
              <a:rPr lang="en-GB" dirty="0"/>
              <a:t>, </a:t>
            </a:r>
            <a:r>
              <a:rPr lang="en-GB" dirty="0" err="1"/>
              <a:t>akik</a:t>
            </a:r>
            <a:r>
              <a:rPr lang="en-GB" dirty="0"/>
              <a:t> </a:t>
            </a:r>
            <a:r>
              <a:rPr lang="en-GB" dirty="0" err="1"/>
              <a:t>egy</a:t>
            </a:r>
            <a:r>
              <a:rPr lang="en-GB" dirty="0"/>
              <a:t> </a:t>
            </a:r>
            <a:r>
              <a:rPr lang="en-GB" dirty="0" err="1"/>
              <a:t>csoportban</a:t>
            </a:r>
            <a:r>
              <a:rPr lang="en-GB" dirty="0"/>
              <a:t> </a:t>
            </a:r>
            <a:r>
              <a:rPr lang="en-GB" dirty="0" err="1"/>
              <a:t>ülnek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egy</a:t>
            </a:r>
            <a:r>
              <a:rPr lang="en-GB" dirty="0"/>
              <a:t> </a:t>
            </a:r>
            <a:r>
              <a:rPr lang="en-GB" dirty="0" err="1"/>
              <a:t>moderátor</a:t>
            </a:r>
            <a:r>
              <a:rPr lang="hu-HU" dirty="0"/>
              <a:t> vezeti a munkát</a:t>
            </a:r>
            <a:r>
              <a:rPr lang="en-GB" dirty="0"/>
              <a:t>. Minden </a:t>
            </a:r>
            <a:r>
              <a:rPr lang="en-GB" dirty="0" err="1"/>
              <a:t>résztvevő</a:t>
            </a:r>
            <a:r>
              <a:rPr lang="en-GB" dirty="0"/>
              <a:t> 10 </a:t>
            </a:r>
            <a:r>
              <a:rPr lang="en-GB" dirty="0" err="1"/>
              <a:t>percen</a:t>
            </a:r>
            <a:r>
              <a:rPr lang="en-GB" dirty="0"/>
              <a:t> </a:t>
            </a:r>
            <a:r>
              <a:rPr lang="en-GB" dirty="0" err="1"/>
              <a:t>belül</a:t>
            </a:r>
            <a:r>
              <a:rPr lang="en-GB" dirty="0"/>
              <a:t> </a:t>
            </a:r>
            <a:r>
              <a:rPr lang="hu-HU" dirty="0"/>
              <a:t>3 </a:t>
            </a:r>
            <a:r>
              <a:rPr lang="en-GB" dirty="0" err="1"/>
              <a:t>ötletet</a:t>
            </a:r>
            <a:r>
              <a:rPr lang="en-GB" dirty="0"/>
              <a:t> </a:t>
            </a:r>
            <a:r>
              <a:rPr lang="hu-HU" dirty="0"/>
              <a:t>talál ki</a:t>
            </a:r>
            <a:r>
              <a:rPr lang="en-GB" dirty="0"/>
              <a:t>.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ötleteket</a:t>
            </a:r>
            <a:r>
              <a:rPr lang="en-GB" dirty="0"/>
              <a:t> le</a:t>
            </a:r>
            <a:r>
              <a:rPr lang="hu-HU" dirty="0"/>
              <a:t>írják egy táblára</a:t>
            </a:r>
            <a:r>
              <a:rPr lang="en-GB" dirty="0"/>
              <a:t>. A </a:t>
            </a:r>
            <a:r>
              <a:rPr lang="en-GB" dirty="0" err="1"/>
              <a:t>résztvevők</a:t>
            </a:r>
            <a:r>
              <a:rPr lang="en-GB" dirty="0"/>
              <a:t> </a:t>
            </a:r>
            <a:r>
              <a:rPr lang="en-GB" dirty="0" err="1"/>
              <a:t>elolvassák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ötleteket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hu-HU" dirty="0"/>
              <a:t>inspirációként </a:t>
            </a:r>
            <a:r>
              <a:rPr lang="en-GB" dirty="0" err="1"/>
              <a:t>használják</a:t>
            </a:r>
            <a:r>
              <a:rPr lang="en-GB" dirty="0"/>
              <a:t> </a:t>
            </a:r>
            <a:r>
              <a:rPr lang="en-GB" dirty="0" err="1"/>
              <a:t>őket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hu-HU" dirty="0"/>
              <a:t>Bővítés</a:t>
            </a:r>
            <a:r>
              <a:rPr lang="en-GB" dirty="0"/>
              <a:t>: </a:t>
            </a:r>
            <a:r>
              <a:rPr lang="en-GB" baseline="0" dirty="0"/>
              <a:t>A </a:t>
            </a:r>
            <a:r>
              <a:rPr lang="en-GB" baseline="0" dirty="0" err="1"/>
              <a:t>szerkesztõi</a:t>
            </a:r>
            <a:r>
              <a:rPr lang="en-GB" baseline="0" dirty="0"/>
              <a:t> </a:t>
            </a:r>
            <a:r>
              <a:rPr lang="en-GB" baseline="0" dirty="0" err="1"/>
              <a:t>csapat</a:t>
            </a:r>
            <a:r>
              <a:rPr lang="en-GB" baseline="0" dirty="0"/>
              <a:t> </a:t>
            </a:r>
            <a:r>
              <a:rPr lang="en-GB" baseline="0" dirty="0" err="1"/>
              <a:t>sz</a:t>
            </a:r>
            <a:r>
              <a:rPr lang="hu-HU" baseline="0" dirty="0"/>
              <a:t>ű</a:t>
            </a:r>
            <a:r>
              <a:rPr lang="en-GB" baseline="0" dirty="0" err="1"/>
              <a:t>rési</a:t>
            </a:r>
            <a:r>
              <a:rPr lang="en-GB" baseline="0" dirty="0"/>
              <a:t> </a:t>
            </a:r>
            <a:r>
              <a:rPr lang="en-GB" baseline="0" dirty="0" err="1"/>
              <a:t>technikát</a:t>
            </a:r>
            <a:r>
              <a:rPr lang="en-GB" baseline="0" dirty="0"/>
              <a:t> </a:t>
            </a:r>
            <a:r>
              <a:rPr lang="en-GB" baseline="0" dirty="0" err="1"/>
              <a:t>alkalmaz</a:t>
            </a:r>
            <a:r>
              <a:rPr lang="en-GB" baseline="0" dirty="0"/>
              <a:t>, </a:t>
            </a:r>
            <a:r>
              <a:rPr lang="en-GB" baseline="0" dirty="0" err="1"/>
              <a:t>amely</a:t>
            </a:r>
            <a:r>
              <a:rPr lang="en-GB" baseline="0" dirty="0"/>
              <a:t> </a:t>
            </a:r>
            <a:r>
              <a:rPr lang="hu-HU" baseline="0" dirty="0"/>
              <a:t>elfogadott </a:t>
            </a:r>
            <a:r>
              <a:rPr lang="en-GB" baseline="0" dirty="0" err="1"/>
              <a:t>kritériumoknak</a:t>
            </a:r>
            <a:r>
              <a:rPr lang="en-GB" baseline="0" dirty="0"/>
              <a:t> </a:t>
            </a:r>
            <a:r>
              <a:rPr lang="hu-HU" baseline="0" dirty="0"/>
              <a:t>szerint </a:t>
            </a:r>
            <a:r>
              <a:rPr lang="en-GB" baseline="0" dirty="0" err="1"/>
              <a:t>azon</a:t>
            </a:r>
            <a:r>
              <a:rPr lang="en-GB" baseline="0" dirty="0"/>
              <a:t> </a:t>
            </a:r>
            <a:r>
              <a:rPr lang="en-GB" baseline="0" dirty="0" err="1"/>
              <a:t>ötleteke</a:t>
            </a:r>
            <a:r>
              <a:rPr lang="hu-HU" baseline="0" dirty="0"/>
              <a:t>t</a:t>
            </a:r>
            <a:r>
              <a:rPr lang="en-GB" baseline="0" dirty="0"/>
              <a:t> </a:t>
            </a:r>
            <a:r>
              <a:rPr lang="hu-HU" baseline="0" dirty="0"/>
              <a:t>állítja </a:t>
            </a:r>
            <a:r>
              <a:rPr lang="en-GB" baseline="0" dirty="0"/>
              <a:t>a </a:t>
            </a:r>
            <a:r>
              <a:rPr lang="en-GB" baseline="0" dirty="0" err="1"/>
              <a:t>középpontba</a:t>
            </a:r>
            <a:r>
              <a:rPr lang="en-GB" baseline="0" dirty="0"/>
              <a:t>, </a:t>
            </a:r>
            <a:r>
              <a:rPr lang="en-GB" baseline="0" dirty="0" err="1"/>
              <a:t>amelyeknek</a:t>
            </a:r>
            <a:r>
              <a:rPr lang="en-GB" baseline="0" dirty="0"/>
              <a:t> a </a:t>
            </a:r>
            <a:r>
              <a:rPr lang="en-GB" baseline="0" dirty="0" err="1"/>
              <a:t>legnagyobb</a:t>
            </a:r>
            <a:r>
              <a:rPr lang="en-GB" baseline="0" dirty="0"/>
              <a:t> </a:t>
            </a:r>
            <a:r>
              <a:rPr lang="en-GB" baseline="0" dirty="0" err="1"/>
              <a:t>esélye</a:t>
            </a:r>
            <a:r>
              <a:rPr lang="en-GB" baseline="0" dirty="0"/>
              <a:t> van a </a:t>
            </a:r>
            <a:r>
              <a:rPr lang="hu-HU" baseline="0" dirty="0"/>
              <a:t>sikeres </a:t>
            </a:r>
            <a:r>
              <a:rPr lang="en-GB" baseline="0" dirty="0" err="1"/>
              <a:t>megvalósítás</a:t>
            </a:r>
            <a:r>
              <a:rPr lang="hu-HU" baseline="0" dirty="0" err="1"/>
              <a:t>ra</a:t>
            </a:r>
            <a:r>
              <a:rPr lang="en-GB" baseline="0" dirty="0"/>
              <a:t>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Forrás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Homolová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E., Riel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Gavenda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Azevedo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Antinori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Metitiero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Giorgakis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Photiades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D., Messnarz R.,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Tichkiewitch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S.: Empowering Entrepreneurship in Europe: Going from the Idea to Enterprise in 4 EU Countries, in: Messnarz, R. et al. (eds.): Systems, Software and Service Process Improvement: 21st European Conference,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EuroSPI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2014, Luxembourg, SPRINGER CCIS Series, Communications in Computer and Information Science, CCIS 425, June 2014.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Forrás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B., The Art of Managing Innovation Problems and Opportunities, in: Faculty of Management at the University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Primorska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ISBN: 978-961-266-180-9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9324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dirty="0" err="1"/>
              <a:t>tréner</a:t>
            </a:r>
            <a:r>
              <a:rPr lang="en-GB" dirty="0"/>
              <a:t> </a:t>
            </a:r>
            <a:r>
              <a:rPr lang="en-GB" dirty="0" err="1"/>
              <a:t>elmagyarázza</a:t>
            </a:r>
            <a:r>
              <a:rPr lang="en-GB" dirty="0"/>
              <a:t> a </a:t>
            </a:r>
            <a:r>
              <a:rPr lang="en-GB" dirty="0" err="1"/>
              <a:t>Brainwriting</a:t>
            </a:r>
            <a:r>
              <a:rPr lang="en-GB" dirty="0"/>
              <a:t> </a:t>
            </a:r>
            <a:r>
              <a:rPr lang="en-GB" dirty="0" err="1"/>
              <a:t>technikát</a:t>
            </a:r>
            <a:r>
              <a:rPr lang="en-GB" dirty="0"/>
              <a:t>: A azo</a:t>
            </a:r>
            <a:r>
              <a:rPr lang="hu-HU" dirty="0"/>
              <a:t>n</a:t>
            </a:r>
            <a:r>
              <a:rPr lang="en-GB" dirty="0"/>
              <a:t> </a:t>
            </a:r>
            <a:r>
              <a:rPr lang="en-GB" dirty="0" err="1"/>
              <a:t>résztvevőket</a:t>
            </a:r>
            <a:r>
              <a:rPr lang="hu-HU" dirty="0"/>
              <a:t> bevonása</a:t>
            </a:r>
            <a:r>
              <a:rPr lang="en-GB" dirty="0"/>
              <a:t>, </a:t>
            </a:r>
            <a:r>
              <a:rPr lang="en-GB" dirty="0" err="1"/>
              <a:t>akik</a:t>
            </a:r>
            <a:r>
              <a:rPr lang="en-GB" dirty="0"/>
              <a:t> </a:t>
            </a:r>
            <a:r>
              <a:rPr lang="en-GB" dirty="0" err="1"/>
              <a:t>egy</a:t>
            </a:r>
            <a:r>
              <a:rPr lang="en-GB" dirty="0"/>
              <a:t> </a:t>
            </a:r>
            <a:r>
              <a:rPr lang="en-GB" dirty="0" err="1"/>
              <a:t>csoportban</a:t>
            </a:r>
            <a:r>
              <a:rPr lang="en-GB" dirty="0"/>
              <a:t> </a:t>
            </a:r>
            <a:r>
              <a:rPr lang="en-GB" dirty="0" err="1"/>
              <a:t>ülnek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egy</a:t>
            </a:r>
            <a:r>
              <a:rPr lang="en-GB" dirty="0"/>
              <a:t> </a:t>
            </a:r>
            <a:r>
              <a:rPr lang="en-GB" dirty="0" err="1"/>
              <a:t>moderátor</a:t>
            </a:r>
            <a:r>
              <a:rPr lang="hu-HU" dirty="0"/>
              <a:t> vezeti a munkát</a:t>
            </a:r>
            <a:r>
              <a:rPr lang="en-GB" dirty="0"/>
              <a:t>. Minden </a:t>
            </a:r>
            <a:r>
              <a:rPr lang="en-GB" dirty="0" err="1"/>
              <a:t>résztvevő</a:t>
            </a:r>
            <a:r>
              <a:rPr lang="en-GB" dirty="0"/>
              <a:t> 10 </a:t>
            </a:r>
            <a:r>
              <a:rPr lang="en-GB" dirty="0" err="1"/>
              <a:t>percen</a:t>
            </a:r>
            <a:r>
              <a:rPr lang="en-GB" dirty="0"/>
              <a:t> </a:t>
            </a:r>
            <a:r>
              <a:rPr lang="en-GB" dirty="0" err="1"/>
              <a:t>belül</a:t>
            </a:r>
            <a:r>
              <a:rPr lang="en-GB" dirty="0"/>
              <a:t> </a:t>
            </a:r>
            <a:r>
              <a:rPr lang="hu-HU" dirty="0"/>
              <a:t>3 </a:t>
            </a:r>
            <a:r>
              <a:rPr lang="en-GB" dirty="0" err="1"/>
              <a:t>ötletet</a:t>
            </a:r>
            <a:r>
              <a:rPr lang="en-GB" dirty="0"/>
              <a:t> </a:t>
            </a:r>
            <a:r>
              <a:rPr lang="hu-HU" dirty="0"/>
              <a:t>talál ki</a:t>
            </a:r>
            <a:r>
              <a:rPr lang="en-GB" dirty="0"/>
              <a:t>.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ötleteket</a:t>
            </a:r>
            <a:r>
              <a:rPr lang="en-GB" dirty="0"/>
              <a:t> le</a:t>
            </a:r>
            <a:r>
              <a:rPr lang="hu-HU" dirty="0"/>
              <a:t>írják egy táblára</a:t>
            </a:r>
            <a:r>
              <a:rPr lang="en-GB" dirty="0"/>
              <a:t>. A </a:t>
            </a:r>
            <a:r>
              <a:rPr lang="en-GB" dirty="0" err="1"/>
              <a:t>résztvevők</a:t>
            </a:r>
            <a:r>
              <a:rPr lang="en-GB" dirty="0"/>
              <a:t> </a:t>
            </a:r>
            <a:r>
              <a:rPr lang="en-GB" dirty="0" err="1"/>
              <a:t>elolvassák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ötleteket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hu-HU" dirty="0"/>
              <a:t>inspirációként </a:t>
            </a:r>
            <a:r>
              <a:rPr lang="en-GB" dirty="0" err="1"/>
              <a:t>használják</a:t>
            </a:r>
            <a:r>
              <a:rPr lang="en-GB" dirty="0"/>
              <a:t> </a:t>
            </a:r>
            <a:r>
              <a:rPr lang="en-GB" dirty="0" err="1"/>
              <a:t>őket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hu-HU" dirty="0"/>
              <a:t>Bővítés</a:t>
            </a:r>
            <a:r>
              <a:rPr lang="en-GB" dirty="0"/>
              <a:t>: </a:t>
            </a:r>
            <a:r>
              <a:rPr lang="en-GB" baseline="0" dirty="0"/>
              <a:t>A </a:t>
            </a:r>
            <a:r>
              <a:rPr lang="en-GB" baseline="0" dirty="0" err="1"/>
              <a:t>szerkesztõi</a:t>
            </a:r>
            <a:r>
              <a:rPr lang="en-GB" baseline="0" dirty="0"/>
              <a:t> </a:t>
            </a:r>
            <a:r>
              <a:rPr lang="en-GB" baseline="0" dirty="0" err="1"/>
              <a:t>csapat</a:t>
            </a:r>
            <a:r>
              <a:rPr lang="en-GB" baseline="0" dirty="0"/>
              <a:t> </a:t>
            </a:r>
            <a:r>
              <a:rPr lang="en-GB" baseline="0" dirty="0" err="1"/>
              <a:t>sz</a:t>
            </a:r>
            <a:r>
              <a:rPr lang="hu-HU" baseline="0" dirty="0"/>
              <a:t>ű</a:t>
            </a:r>
            <a:r>
              <a:rPr lang="en-GB" baseline="0" dirty="0" err="1"/>
              <a:t>rési</a:t>
            </a:r>
            <a:r>
              <a:rPr lang="en-GB" baseline="0" dirty="0"/>
              <a:t> </a:t>
            </a:r>
            <a:r>
              <a:rPr lang="en-GB" baseline="0" dirty="0" err="1"/>
              <a:t>technikát</a:t>
            </a:r>
            <a:r>
              <a:rPr lang="en-GB" baseline="0" dirty="0"/>
              <a:t> </a:t>
            </a:r>
            <a:r>
              <a:rPr lang="en-GB" baseline="0" dirty="0" err="1"/>
              <a:t>alkalmaz</a:t>
            </a:r>
            <a:r>
              <a:rPr lang="en-GB" baseline="0" dirty="0"/>
              <a:t>, </a:t>
            </a:r>
            <a:r>
              <a:rPr lang="en-GB" baseline="0" dirty="0" err="1"/>
              <a:t>amely</a:t>
            </a:r>
            <a:r>
              <a:rPr lang="en-GB" baseline="0" dirty="0"/>
              <a:t> </a:t>
            </a:r>
            <a:r>
              <a:rPr lang="hu-HU" baseline="0" dirty="0"/>
              <a:t>elfogadott </a:t>
            </a:r>
            <a:r>
              <a:rPr lang="en-GB" baseline="0" dirty="0" err="1"/>
              <a:t>kritériumoknak</a:t>
            </a:r>
            <a:r>
              <a:rPr lang="en-GB" baseline="0" dirty="0"/>
              <a:t> </a:t>
            </a:r>
            <a:r>
              <a:rPr lang="hu-HU" baseline="0" dirty="0"/>
              <a:t>szerint </a:t>
            </a:r>
            <a:r>
              <a:rPr lang="en-GB" baseline="0" dirty="0" err="1"/>
              <a:t>azon</a:t>
            </a:r>
            <a:r>
              <a:rPr lang="en-GB" baseline="0" dirty="0"/>
              <a:t> </a:t>
            </a:r>
            <a:r>
              <a:rPr lang="en-GB" baseline="0" dirty="0" err="1"/>
              <a:t>ötleteke</a:t>
            </a:r>
            <a:r>
              <a:rPr lang="hu-HU" baseline="0" dirty="0"/>
              <a:t>t</a:t>
            </a:r>
            <a:r>
              <a:rPr lang="en-GB" baseline="0" dirty="0"/>
              <a:t> </a:t>
            </a:r>
            <a:r>
              <a:rPr lang="hu-HU" baseline="0" dirty="0"/>
              <a:t>állítja </a:t>
            </a:r>
            <a:r>
              <a:rPr lang="en-GB" baseline="0" dirty="0"/>
              <a:t>a </a:t>
            </a:r>
            <a:r>
              <a:rPr lang="en-GB" baseline="0" dirty="0" err="1"/>
              <a:t>középpontba</a:t>
            </a:r>
            <a:r>
              <a:rPr lang="en-GB" baseline="0" dirty="0"/>
              <a:t>, </a:t>
            </a:r>
            <a:r>
              <a:rPr lang="en-GB" baseline="0" dirty="0" err="1"/>
              <a:t>amelyeknek</a:t>
            </a:r>
            <a:r>
              <a:rPr lang="en-GB" baseline="0" dirty="0"/>
              <a:t> a </a:t>
            </a:r>
            <a:r>
              <a:rPr lang="en-GB" baseline="0" dirty="0" err="1"/>
              <a:t>legnagyobb</a:t>
            </a:r>
            <a:r>
              <a:rPr lang="en-GB" baseline="0" dirty="0"/>
              <a:t> </a:t>
            </a:r>
            <a:r>
              <a:rPr lang="en-GB" baseline="0" dirty="0" err="1"/>
              <a:t>esélye</a:t>
            </a:r>
            <a:r>
              <a:rPr lang="en-GB" baseline="0" dirty="0"/>
              <a:t> van a </a:t>
            </a:r>
            <a:r>
              <a:rPr lang="hu-HU" baseline="0" dirty="0"/>
              <a:t>sikeres </a:t>
            </a:r>
            <a:r>
              <a:rPr lang="en-GB" baseline="0" dirty="0" err="1"/>
              <a:t>megvalósítás</a:t>
            </a:r>
            <a:r>
              <a:rPr lang="hu-HU" baseline="0" dirty="0" err="1"/>
              <a:t>ra</a:t>
            </a:r>
            <a:r>
              <a:rPr lang="en-GB" baseline="0" dirty="0"/>
              <a:t>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Forrás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Homolová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E., Riel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Gavenda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Azevedo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Antinori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Metitiero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Giorgakis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Photiades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Messnarz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Tichkiewitch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S.: Empowering Entrepreneurship in Europe: Going from the Idea to Enterprise in 4 EU Countries, in: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Messnarz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 et al. (eds.): Systems, Software and Service Process Improvement: 21st European Conference,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EuroSPI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2014, Luxembourg, SPRINGER CCIS Series, Communications in Computer and Information Science, CCIS 425, June 2014.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Forrás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Likar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B., The Art of Managing Innovation Problems and Opportunities, in: Faculty of Management at the University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Primorska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ISBN: 978-961-266-180-9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1535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Rockart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megkülönbözteti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kritikus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sikertényezők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öt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forrását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::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ipar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például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kereslet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jellemzői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alkalmazott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technológia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termékjellemzők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stb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Ezek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hatással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lehetnek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iparág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összes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versenytársa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számára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befolyásuk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ágazati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szegmensek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jellemzői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érzékenysége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szerint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változik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ersenyképes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stratégia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iparág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helyzete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szóban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forgó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vállalkozás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számára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amelyet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történelem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versenyképes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pozicionálás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határoz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iparban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környezeti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tényezők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makroökonómiai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tényezők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amelyek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iparágban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versenytársat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érintenek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amelyeken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versenytársaknak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semmilyen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befolyása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nincs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például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demográfiai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gazdasági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kormányzati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jogalkotási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politikák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Időbeni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tényezők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amelyek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időben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korlátozzák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üzleti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területek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választott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stratégia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végrehajtását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például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vezetői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szakértelem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szakképzett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munkavállalók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hiánya.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vezetői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pozíció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üzletvezetői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pozíció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egyike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általános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kritikus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sikertényezőnek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Forrás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Bullen, C. V. &amp;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Rockart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F. (1981). A primer on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factors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Cambridge, MA: Center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Information Systems Research, MIT</a:t>
            </a:r>
          </a:p>
          <a:p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Forrás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Likar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B., The Art of Managing Innovation Problems and Opportunities, in: Faculty of Management at the University of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Primorska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ISBN: 978-961-266-180-9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876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9678958" y="6487558"/>
            <a:ext cx="153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600" b="1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U1-E2-</a:t>
            </a:r>
            <a:fld id="{A2B06B41-C100-44F4-AC41-83042AE4BCAC}" type="slidenum">
              <a:rPr lang="en-GB" sz="1600" b="1" u="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GB" sz="1600" b="1" u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678958" y="6487558"/>
            <a:ext cx="153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600" b="1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U1-E2-</a:t>
            </a:r>
            <a:fld id="{A2B06B41-C100-44F4-AC41-83042AE4BCAC}" type="slidenum">
              <a:rPr lang="en-GB" sz="1600" b="1" u="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GB" sz="1600" b="1" u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9678958" y="6487558"/>
            <a:ext cx="153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600" b="1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U1-E2-</a:t>
            </a:r>
            <a:fld id="{A2B06B41-C100-44F4-AC41-83042AE4BCAC}" type="slidenum">
              <a:rPr lang="en-GB" sz="1600" b="1" u="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GB" sz="1600" b="1" u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9678958" y="6487558"/>
            <a:ext cx="153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600" b="1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U1-E2-</a:t>
            </a:r>
            <a:fld id="{A2B06B41-C100-44F4-AC41-83042AE4BCAC}" type="slidenum">
              <a:rPr lang="en-GB" sz="1600" b="1" u="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GB" sz="1600" b="1" u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678958" y="6487558"/>
            <a:ext cx="153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600" b="1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U1-E2-</a:t>
            </a:r>
            <a:fld id="{A2B06B41-C100-44F4-AC41-83042AE4BCAC}" type="slidenum">
              <a:rPr lang="en-GB" sz="1600" b="1" u="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GB" sz="1600" b="1" u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9678958" y="6487558"/>
            <a:ext cx="153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600" b="1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U1-E2-</a:t>
            </a:r>
            <a:fld id="{A2B06B41-C100-44F4-AC41-83042AE4BCAC}" type="slidenum">
              <a:rPr lang="en-GB" sz="1600" b="1" u="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GB" sz="1600" b="1" u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9678958" y="6487558"/>
            <a:ext cx="153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600" b="1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U1-E2-</a:t>
            </a:r>
            <a:fld id="{A2B06B41-C100-44F4-AC41-83042AE4BCAC}" type="slidenum">
              <a:rPr lang="en-GB" sz="1600" b="1" u="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GB" sz="1600" b="1" u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9678958" y="6487558"/>
            <a:ext cx="153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600" b="1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U1-E2-</a:t>
            </a:r>
            <a:fld id="{A2B06B41-C100-44F4-AC41-83042AE4BCAC}" type="slidenum">
              <a:rPr lang="en-GB" sz="1600" b="1" u="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GB" sz="1600" b="1" u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2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://europass.cedefop.europa.e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etwinning.net/hu/pub/index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44" y="527241"/>
            <a:ext cx="3825997" cy="2315326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-1" y="3723937"/>
            <a:ext cx="609601" cy="3134063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-1" y="6035040"/>
            <a:ext cx="9459885" cy="822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874129"/>
            <a:ext cx="9044247" cy="983871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5087155" y="1084739"/>
            <a:ext cx="6709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LÉGY INNOVATÍV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! </a:t>
            </a:r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Kreativitás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innováció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és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vállalkozói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készségek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fejlesztése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általános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iskolai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pedagógusoknak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97280" y="2953136"/>
            <a:ext cx="10058400" cy="13719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„U</a:t>
            </a:r>
            <a:r>
              <a:rPr lang="de-AT" dirty="0"/>
              <a:t>1</a:t>
            </a:r>
            <a:r>
              <a:rPr lang="hu-HU" dirty="0"/>
              <a:t>” tanegység</a:t>
            </a:r>
            <a:r>
              <a:rPr lang="en-US" dirty="0"/>
              <a:t>: </a:t>
            </a:r>
            <a:r>
              <a:rPr lang="hu-HU" dirty="0" err="1"/>
              <a:t>Innovációfejlesztés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198288" y="4486022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„E2”</a:t>
            </a:r>
            <a:r>
              <a:rPr lang="en-US" dirty="0"/>
              <a:t>:</a:t>
            </a:r>
            <a:r>
              <a:rPr lang="hu-HU" dirty="0"/>
              <a:t> Ötletek létrehozása és értékelése</a:t>
            </a:r>
          </a:p>
          <a:p>
            <a:pPr algn="r"/>
            <a:r>
              <a:rPr lang="hu-HU" sz="2800" dirty="0"/>
              <a:t>Készítette: </a:t>
            </a:r>
            <a:r>
              <a:rPr lang="de-AT" sz="2800" dirty="0"/>
              <a:t>R</a:t>
            </a:r>
            <a:r>
              <a:rPr lang="hu-HU" sz="2800" dirty="0" err="1"/>
              <a:t>ichard</a:t>
            </a:r>
            <a:r>
              <a:rPr lang="de-AT" sz="2800" dirty="0"/>
              <a:t> </a:t>
            </a:r>
            <a:r>
              <a:rPr lang="de-AT" sz="2800" dirty="0" err="1"/>
              <a:t>Messnarz</a:t>
            </a:r>
            <a:r>
              <a:rPr lang="de-AT" sz="2800" dirty="0"/>
              <a:t> </a:t>
            </a:r>
            <a:r>
              <a:rPr lang="hu-HU" sz="2800" dirty="0"/>
              <a:t>(</a:t>
            </a:r>
            <a:r>
              <a:rPr lang="de-AT" sz="2800" dirty="0"/>
              <a:t>ISCN</a:t>
            </a:r>
            <a:r>
              <a:rPr lang="hu-HU" sz="2800" dirty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62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87400" y="1083256"/>
            <a:ext cx="106633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siker kulcstényezői módszer </a:t>
            </a:r>
            <a:r>
              <a:rPr lang="de-AT" sz="2400" dirty="0"/>
              <a:t>(</a:t>
            </a:r>
            <a:r>
              <a:rPr lang="hu-HU" sz="2400" dirty="0"/>
              <a:t>Ipari megközelítés</a:t>
            </a:r>
            <a:r>
              <a:rPr lang="de-AT" sz="2400" dirty="0"/>
              <a:t>)</a:t>
            </a:r>
            <a:endParaRPr lang="hu-HU" sz="2400" dirty="0"/>
          </a:p>
          <a:p>
            <a:endParaRPr lang="hu-HU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ipar</a:t>
            </a:r>
            <a:r>
              <a:rPr lang="en-US" sz="2000" dirty="0"/>
              <a:t> </a:t>
            </a:r>
            <a:r>
              <a:rPr lang="en-US" sz="2000" dirty="0" err="1"/>
              <a:t>azonosítja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hu-HU" sz="2000" dirty="0" err="1"/>
              <a:t>on</a:t>
            </a:r>
            <a:r>
              <a:rPr lang="en-US" sz="2000" dirty="0"/>
              <a:t> </a:t>
            </a:r>
            <a:r>
              <a:rPr lang="en-US" sz="2000" dirty="0" err="1"/>
              <a:t>alapvető</a:t>
            </a:r>
            <a:r>
              <a:rPr lang="en-US" sz="2000" dirty="0"/>
              <a:t> </a:t>
            </a:r>
            <a:r>
              <a:rPr lang="en-US" sz="2000" dirty="0" err="1"/>
              <a:t>kompetenciákat</a:t>
            </a:r>
            <a:r>
              <a:rPr lang="en-US" sz="2000" dirty="0"/>
              <a:t>, </a:t>
            </a:r>
            <a:r>
              <a:rPr lang="en-US" sz="2000" dirty="0" err="1"/>
              <a:t>amelyek</a:t>
            </a:r>
            <a:r>
              <a:rPr lang="en-US" sz="2000" dirty="0"/>
              <a:t> </a:t>
            </a:r>
            <a:r>
              <a:rPr lang="en-US" sz="2000" dirty="0" err="1"/>
              <a:t>meghatározzák</a:t>
            </a:r>
            <a:r>
              <a:rPr lang="en-US" sz="2000" dirty="0"/>
              <a:t> a </a:t>
            </a:r>
            <a:r>
              <a:rPr lang="en-US" sz="2000" dirty="0" err="1"/>
              <a:t>vállalat</a:t>
            </a:r>
            <a:r>
              <a:rPr lang="en-US" sz="2000" dirty="0"/>
              <a:t> </a:t>
            </a:r>
            <a:r>
              <a:rPr lang="en-US" sz="2000" dirty="0" err="1"/>
              <a:t>sikerét</a:t>
            </a:r>
            <a:r>
              <a:rPr lang="en-US" sz="2000" dirty="0"/>
              <a:t>, </a:t>
            </a:r>
            <a:r>
              <a:rPr lang="en-US" sz="2000" dirty="0" err="1"/>
              <a:t>ahol</a:t>
            </a:r>
            <a:r>
              <a:rPr lang="en-US" sz="2000" dirty="0"/>
              <a:t> </a:t>
            </a:r>
            <a:r>
              <a:rPr lang="en-US" sz="2000" dirty="0" err="1"/>
              <a:t>több</a:t>
            </a:r>
            <a:r>
              <a:rPr lang="en-US" sz="2000" dirty="0"/>
              <a:t> </a:t>
            </a:r>
            <a:r>
              <a:rPr lang="en-US" sz="2000" dirty="0" err="1"/>
              <a:t>innováció</a:t>
            </a:r>
            <a:r>
              <a:rPr lang="en-US" sz="2000" dirty="0"/>
              <a:t> </a:t>
            </a:r>
            <a:r>
              <a:rPr lang="en-US" sz="2000" dirty="0" err="1"/>
              <a:t>vezet</a:t>
            </a:r>
            <a:r>
              <a:rPr lang="en-US" sz="2000" dirty="0"/>
              <a:t> a </a:t>
            </a:r>
            <a:r>
              <a:rPr lang="hu-HU" sz="2000" dirty="0"/>
              <a:t>piaci </a:t>
            </a:r>
            <a:r>
              <a:rPr lang="en-US" sz="2000" dirty="0" err="1"/>
              <a:t>sikerhez</a:t>
            </a:r>
            <a:r>
              <a:rPr lang="en-US" sz="2000" dirty="0"/>
              <a:t>.</a:t>
            </a:r>
            <a:endParaRPr lang="hu-HU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Alapkompetenciák analízise</a:t>
            </a:r>
            <a:endParaRPr lang="de-AT" sz="2000" dirty="0"/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hu-HU" sz="2000" dirty="0"/>
              <a:t>Az alapvető kompetencia a vállalat tudásterülete</a:t>
            </a:r>
            <a:endParaRPr lang="en-US" sz="2000" dirty="0"/>
          </a:p>
          <a:p>
            <a:pPr marL="1257300" lvl="2" indent="-342900">
              <a:buFont typeface="Calibri" panose="020F0502020204030204" pitchFamily="34" charset="0"/>
              <a:buChar char="–"/>
            </a:pPr>
            <a:r>
              <a:rPr lang="hu-HU" sz="2000" dirty="0"/>
              <a:t>Ahol különböznek a versenytársaktól és erősebbek, mint a versenytársak</a:t>
            </a:r>
            <a:endParaRPr lang="en-US" sz="2000" dirty="0"/>
          </a:p>
          <a:p>
            <a:pPr marL="1257300" lvl="2" indent="-342900">
              <a:buFont typeface="Calibri" panose="020F0502020204030204" pitchFamily="34" charset="0"/>
              <a:buChar char="–"/>
            </a:pPr>
            <a:r>
              <a:rPr lang="hu-HU" sz="2000" dirty="0"/>
              <a:t>Ahol már létezik nagy mennyiségű, kritikus tömegű kompetencia</a:t>
            </a:r>
            <a:endParaRPr lang="en-US" sz="2000" dirty="0"/>
          </a:p>
          <a:p>
            <a:pPr marL="1257300" lvl="2" indent="-342900">
              <a:buFont typeface="Calibri" panose="020F0502020204030204" pitchFamily="34" charset="0"/>
              <a:buChar char="–"/>
            </a:pPr>
            <a:r>
              <a:rPr lang="en-US" sz="2000" dirty="0" err="1"/>
              <a:t>Ahol</a:t>
            </a:r>
            <a:r>
              <a:rPr lang="en-US" sz="2000" dirty="0"/>
              <a:t> </a:t>
            </a:r>
            <a:r>
              <a:rPr lang="en-US" sz="2000" dirty="0" err="1"/>
              <a:t>egy</a:t>
            </a:r>
            <a:r>
              <a:rPr lang="en-US" sz="2000" dirty="0"/>
              <a:t> </a:t>
            </a:r>
            <a:r>
              <a:rPr lang="en-US" sz="2000" dirty="0" err="1"/>
              <a:t>ismeretekkel</a:t>
            </a:r>
            <a:r>
              <a:rPr lang="en-US" sz="2000" dirty="0"/>
              <a:t> / </a:t>
            </a:r>
            <a:r>
              <a:rPr lang="en-US" sz="2000" dirty="0" err="1"/>
              <a:t>funkcióval</a:t>
            </a:r>
            <a:r>
              <a:rPr lang="en-US" sz="2000" dirty="0"/>
              <a:t> </a:t>
            </a:r>
            <a:r>
              <a:rPr lang="en-US" sz="2000" dirty="0" err="1"/>
              <a:t>sok</a:t>
            </a:r>
            <a:r>
              <a:rPr lang="en-US" sz="2000" dirty="0"/>
              <a:t> </a:t>
            </a:r>
            <a:r>
              <a:rPr lang="en-US" sz="2000" dirty="0" err="1"/>
              <a:t>ügyfelet</a:t>
            </a:r>
            <a:r>
              <a:rPr lang="en-US" sz="2000" dirty="0"/>
              <a:t> </a:t>
            </a:r>
            <a:r>
              <a:rPr lang="en-US" sz="2000" dirty="0" err="1"/>
              <a:t>lehet</a:t>
            </a:r>
            <a:r>
              <a:rPr lang="en-US" sz="2000" dirty="0"/>
              <a:t> </a:t>
            </a:r>
            <a:r>
              <a:rPr lang="en-US" sz="2000" dirty="0" err="1"/>
              <a:t>kiszolgálni</a:t>
            </a:r>
            <a:r>
              <a:rPr lang="en-US" sz="2000" dirty="0"/>
              <a:t> (</a:t>
            </a:r>
            <a:r>
              <a:rPr lang="en-US" sz="2000" dirty="0" err="1"/>
              <a:t>Újrafelhasználhatóság</a:t>
            </a:r>
            <a:r>
              <a:rPr lang="en-US" sz="2000" dirty="0"/>
              <a:t>).</a:t>
            </a:r>
          </a:p>
          <a:p>
            <a:pPr marL="1257300" lvl="2" indent="-342900">
              <a:buFont typeface="Calibri" panose="020F0502020204030204" pitchFamily="34" charset="0"/>
              <a:buChar char="–"/>
            </a:pPr>
            <a:r>
              <a:rPr lang="hu-HU" sz="2000" dirty="0"/>
              <a:t>Ahol évek óta dinamikusan bővül a az újonnan létrehozott és kiaknázott tudás.</a:t>
            </a:r>
            <a:endParaRPr lang="en-US" sz="2000" dirty="0"/>
          </a:p>
          <a:p>
            <a:pPr marL="800100" lvl="1" indent="-342900">
              <a:buFont typeface="Calibri" panose="020F0502020204030204" pitchFamily="34" charset="0"/>
              <a:buChar char="–"/>
            </a:pP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0741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5" name="Oval 15"/>
          <p:cNvSpPr>
            <a:spLocks noChangeArrowheads="1"/>
          </p:cNvSpPr>
          <p:nvPr/>
        </p:nvSpPr>
        <p:spPr bwMode="auto">
          <a:xfrm>
            <a:off x="5811403" y="3222676"/>
            <a:ext cx="4100512" cy="27384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de-DE" sz="1800">
              <a:latin typeface="Arial" charset="0"/>
            </a:endParaRPr>
          </a:p>
        </p:txBody>
      </p:sp>
      <p:sp>
        <p:nvSpPr>
          <p:cNvPr id="6" name="Oval 16"/>
          <p:cNvSpPr>
            <a:spLocks noChangeArrowheads="1"/>
          </p:cNvSpPr>
          <p:nvPr/>
        </p:nvSpPr>
        <p:spPr bwMode="auto">
          <a:xfrm>
            <a:off x="6654365" y="3735438"/>
            <a:ext cx="2411413" cy="15970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de-DE" sz="1800">
              <a:latin typeface="Arial" charset="0"/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7860865" y="1568501"/>
            <a:ext cx="844550" cy="302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V="1">
            <a:off x="7860865" y="2652763"/>
            <a:ext cx="2954338" cy="1938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7860865" y="4591101"/>
            <a:ext cx="29543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0" name="Freeform 20"/>
          <p:cNvSpPr>
            <a:spLocks/>
          </p:cNvSpPr>
          <p:nvPr/>
        </p:nvSpPr>
        <p:spPr bwMode="auto">
          <a:xfrm>
            <a:off x="8705415" y="1568501"/>
            <a:ext cx="2290763" cy="3479800"/>
          </a:xfrm>
          <a:custGeom>
            <a:avLst/>
            <a:gdLst>
              <a:gd name="T0" fmla="*/ 0 w 1724"/>
              <a:gd name="T1" fmla="*/ 0 h 2767"/>
              <a:gd name="T2" fmla="*/ 545 w 1724"/>
              <a:gd name="T3" fmla="*/ 272 h 2767"/>
              <a:gd name="T4" fmla="*/ 1044 w 1724"/>
              <a:gd name="T5" fmla="*/ 227 h 2767"/>
              <a:gd name="T6" fmla="*/ 1225 w 1724"/>
              <a:gd name="T7" fmla="*/ 590 h 2767"/>
              <a:gd name="T8" fmla="*/ 1588 w 1724"/>
              <a:gd name="T9" fmla="*/ 862 h 2767"/>
              <a:gd name="T10" fmla="*/ 1588 w 1724"/>
              <a:gd name="T11" fmla="*/ 1315 h 2767"/>
              <a:gd name="T12" fmla="*/ 1588 w 1724"/>
              <a:gd name="T13" fmla="*/ 1950 h 2767"/>
              <a:gd name="T14" fmla="*/ 1724 w 1724"/>
              <a:gd name="T15" fmla="*/ 2313 h 2767"/>
              <a:gd name="T16" fmla="*/ 1588 w 1724"/>
              <a:gd name="T17" fmla="*/ 2767 h 27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24"/>
              <a:gd name="T28" fmla="*/ 0 h 2767"/>
              <a:gd name="T29" fmla="*/ 1724 w 1724"/>
              <a:gd name="T30" fmla="*/ 2767 h 27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24" h="2767">
                <a:moveTo>
                  <a:pt x="0" y="0"/>
                </a:moveTo>
                <a:cubicBezTo>
                  <a:pt x="185" y="117"/>
                  <a:pt x="371" y="234"/>
                  <a:pt x="545" y="272"/>
                </a:cubicBezTo>
                <a:cubicBezTo>
                  <a:pt x="719" y="310"/>
                  <a:pt x="931" y="174"/>
                  <a:pt x="1044" y="227"/>
                </a:cubicBezTo>
                <a:cubicBezTo>
                  <a:pt x="1157" y="280"/>
                  <a:pt x="1134" y="484"/>
                  <a:pt x="1225" y="590"/>
                </a:cubicBezTo>
                <a:cubicBezTo>
                  <a:pt x="1316" y="696"/>
                  <a:pt x="1528" y="741"/>
                  <a:pt x="1588" y="862"/>
                </a:cubicBezTo>
                <a:cubicBezTo>
                  <a:pt x="1648" y="983"/>
                  <a:pt x="1588" y="1134"/>
                  <a:pt x="1588" y="1315"/>
                </a:cubicBezTo>
                <a:cubicBezTo>
                  <a:pt x="1588" y="1496"/>
                  <a:pt x="1565" y="1784"/>
                  <a:pt x="1588" y="1950"/>
                </a:cubicBezTo>
                <a:cubicBezTo>
                  <a:pt x="1611" y="2116"/>
                  <a:pt x="1724" y="2177"/>
                  <a:pt x="1724" y="2313"/>
                </a:cubicBezTo>
                <a:cubicBezTo>
                  <a:pt x="1724" y="2449"/>
                  <a:pt x="1656" y="2608"/>
                  <a:pt x="1588" y="276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8705415" y="2424163"/>
            <a:ext cx="1377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1800" dirty="0">
                <a:latin typeface="Arial" charset="0"/>
              </a:rPr>
              <a:t>Lead</a:t>
            </a:r>
          </a:p>
          <a:p>
            <a:pPr eaLnBrk="1" hangingPunct="1"/>
            <a:r>
              <a:rPr lang="de-DE" sz="1800" dirty="0">
                <a:latin typeface="Arial" charset="0"/>
              </a:rPr>
              <a:t>Customer 1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9530915" y="3444926"/>
            <a:ext cx="1377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1800" dirty="0">
                <a:latin typeface="Arial" charset="0"/>
              </a:rPr>
              <a:t>Lead </a:t>
            </a:r>
          </a:p>
          <a:p>
            <a:pPr eaLnBrk="1" hangingPunct="1"/>
            <a:r>
              <a:rPr lang="de-DE" sz="1800" dirty="0">
                <a:latin typeface="Arial" charset="0"/>
              </a:rPr>
              <a:t>Customer 2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7013588" y="4093564"/>
            <a:ext cx="74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1800" dirty="0">
                <a:latin typeface="Arial" charset="0"/>
              </a:rPr>
              <a:t>Basis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8475798" y="4985306"/>
            <a:ext cx="11079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600" dirty="0">
                <a:latin typeface="Arial" charset="0"/>
              </a:rPr>
              <a:t>Product/</a:t>
            </a:r>
          </a:p>
          <a:p>
            <a:pPr eaLnBrk="1" hangingPunct="1"/>
            <a:r>
              <a:rPr lang="en-GB" sz="1600" dirty="0">
                <a:latin typeface="Arial" charset="0"/>
              </a:rPr>
              <a:t>Service</a:t>
            </a:r>
          </a:p>
          <a:p>
            <a:pPr eaLnBrk="1" hangingPunct="1"/>
            <a:r>
              <a:rPr lang="en-GB" sz="1600" dirty="0">
                <a:latin typeface="Arial" charset="0"/>
              </a:rPr>
              <a:t>Segments</a:t>
            </a:r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 rot="18788140">
            <a:off x="7571940" y="2625776"/>
            <a:ext cx="338455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 flipH="1">
            <a:off x="9340415" y="2935338"/>
            <a:ext cx="1428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0327840" y="1660576"/>
            <a:ext cx="12939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dirty="0">
                <a:solidFill>
                  <a:srgbClr val="FF0000"/>
                </a:solidFill>
              </a:rPr>
              <a:t>Learning</a:t>
            </a:r>
          </a:p>
          <a:p>
            <a:r>
              <a:rPr lang="de-DE" dirty="0">
                <a:solidFill>
                  <a:srgbClr val="FF0000"/>
                </a:solidFill>
              </a:rPr>
              <a:t>Circle</a:t>
            </a: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 rot="5400000">
            <a:off x="7972785" y="4302969"/>
            <a:ext cx="1008062" cy="288925"/>
          </a:xfrm>
          <a:prstGeom prst="curvedDownArrow">
            <a:avLst>
              <a:gd name="adj1" fmla="val 69780"/>
              <a:gd name="adj2" fmla="val 13956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7081513" y="4529620"/>
            <a:ext cx="1350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600" dirty="0">
                <a:solidFill>
                  <a:srgbClr val="008000"/>
                </a:solidFill>
              </a:rPr>
              <a:t>Core</a:t>
            </a:r>
          </a:p>
          <a:p>
            <a:r>
              <a:rPr lang="en-GB" sz="1600" dirty="0">
                <a:solidFill>
                  <a:srgbClr val="008000"/>
                </a:solidFill>
              </a:rPr>
              <a:t>Competencies</a:t>
            </a:r>
          </a:p>
        </p:txBody>
      </p:sp>
      <p:sp>
        <p:nvSpPr>
          <p:cNvPr id="21" name="Szövegdoboz 3"/>
          <p:cNvSpPr txBox="1"/>
          <p:nvPr/>
        </p:nvSpPr>
        <p:spPr>
          <a:xfrm>
            <a:off x="272970" y="330643"/>
            <a:ext cx="624451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siker kulcstényezői módszer </a:t>
            </a:r>
            <a:r>
              <a:rPr lang="de-AT" sz="2400" dirty="0"/>
              <a:t>(</a:t>
            </a:r>
            <a:r>
              <a:rPr lang="hu-HU" sz="2400" dirty="0"/>
              <a:t>Ipari megközelítés</a:t>
            </a:r>
            <a:r>
              <a:rPr lang="de-AT" sz="2400" dirty="0"/>
              <a:t>)</a:t>
            </a:r>
            <a:endParaRPr lang="hu-HU" sz="2400" dirty="0"/>
          </a:p>
          <a:p>
            <a:endParaRPr lang="hu-HU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ipar</a:t>
            </a:r>
            <a:r>
              <a:rPr lang="en-US" sz="2000" dirty="0"/>
              <a:t> </a:t>
            </a:r>
            <a:r>
              <a:rPr lang="en-US" sz="2000" dirty="0" err="1"/>
              <a:t>azonosítja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hu-HU" sz="2000" dirty="0" err="1"/>
              <a:t>on</a:t>
            </a:r>
            <a:r>
              <a:rPr lang="en-US" sz="2000" dirty="0"/>
              <a:t> </a:t>
            </a:r>
            <a:r>
              <a:rPr lang="en-US" sz="2000" dirty="0" err="1"/>
              <a:t>alapvető</a:t>
            </a:r>
            <a:r>
              <a:rPr lang="en-US" sz="2000" dirty="0"/>
              <a:t> </a:t>
            </a:r>
            <a:r>
              <a:rPr lang="en-US" sz="2000" dirty="0" err="1"/>
              <a:t>kompetenciákat</a:t>
            </a:r>
            <a:r>
              <a:rPr lang="en-US" sz="2000" dirty="0"/>
              <a:t>, </a:t>
            </a:r>
            <a:r>
              <a:rPr lang="en-US" sz="2000" dirty="0" err="1"/>
              <a:t>amelyek</a:t>
            </a:r>
            <a:r>
              <a:rPr lang="en-US" sz="2000" dirty="0"/>
              <a:t> </a:t>
            </a:r>
            <a:r>
              <a:rPr lang="en-US" sz="2000" dirty="0" err="1"/>
              <a:t>meghatározzák</a:t>
            </a:r>
            <a:r>
              <a:rPr lang="en-US" sz="2000" dirty="0"/>
              <a:t> a </a:t>
            </a:r>
            <a:r>
              <a:rPr lang="en-US" sz="2000" dirty="0" err="1"/>
              <a:t>vállalat</a:t>
            </a:r>
            <a:r>
              <a:rPr lang="en-US" sz="2000" dirty="0"/>
              <a:t> </a:t>
            </a:r>
            <a:r>
              <a:rPr lang="en-US" sz="2000" dirty="0" err="1"/>
              <a:t>sikerét</a:t>
            </a:r>
            <a:r>
              <a:rPr lang="en-US" sz="2000" dirty="0"/>
              <a:t>, </a:t>
            </a:r>
            <a:r>
              <a:rPr lang="en-US" sz="2000" dirty="0" err="1"/>
              <a:t>ahol</a:t>
            </a:r>
            <a:r>
              <a:rPr lang="en-US" sz="2000" dirty="0"/>
              <a:t> </a:t>
            </a:r>
            <a:r>
              <a:rPr lang="en-US" sz="2000" dirty="0" err="1"/>
              <a:t>több</a:t>
            </a:r>
            <a:r>
              <a:rPr lang="en-US" sz="2000" dirty="0"/>
              <a:t> </a:t>
            </a:r>
            <a:r>
              <a:rPr lang="en-US" sz="2000" dirty="0" err="1"/>
              <a:t>innováció</a:t>
            </a:r>
            <a:r>
              <a:rPr lang="en-US" sz="2000" dirty="0"/>
              <a:t> </a:t>
            </a:r>
            <a:r>
              <a:rPr lang="en-US" sz="2000" dirty="0" err="1"/>
              <a:t>vezet</a:t>
            </a:r>
            <a:r>
              <a:rPr lang="en-US" sz="2000" dirty="0"/>
              <a:t> a </a:t>
            </a:r>
            <a:r>
              <a:rPr lang="hu-HU" sz="2000" dirty="0"/>
              <a:t>piaci </a:t>
            </a:r>
            <a:r>
              <a:rPr lang="en-US" sz="2000" dirty="0" err="1"/>
              <a:t>sikerhez</a:t>
            </a:r>
            <a:r>
              <a:rPr lang="en-US" sz="2000" dirty="0"/>
              <a:t>.</a:t>
            </a:r>
            <a:endParaRPr lang="hu-HU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A siker kulcstényezői</a:t>
            </a:r>
            <a:endParaRPr lang="de-AT" sz="2000" dirty="0"/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000" dirty="0" err="1"/>
              <a:t>Általában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alapvető</a:t>
            </a:r>
            <a:r>
              <a:rPr lang="en-US" sz="2000" dirty="0"/>
              <a:t> </a:t>
            </a:r>
            <a:r>
              <a:rPr lang="en-US" sz="2000" dirty="0" err="1"/>
              <a:t>kompetenciákhoz</a:t>
            </a:r>
            <a:r>
              <a:rPr lang="en-US" sz="2000" dirty="0"/>
              <a:t> </a:t>
            </a:r>
            <a:r>
              <a:rPr lang="en-US" sz="2000" dirty="0" err="1"/>
              <a:t>kapcsolódnak</a:t>
            </a:r>
            <a:endParaRPr lang="hu-HU" sz="2000" dirty="0"/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hu-HU" sz="2000" dirty="0"/>
              <a:t>Minden egyes szervezetnél különbözik és függ az üzleti tevékenység típusától</a:t>
            </a:r>
            <a:endParaRPr lang="en-US" sz="2000" dirty="0"/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hu-HU" sz="2000" dirty="0"/>
              <a:t>Kiindulási pontként szükség van egy feladatra</a:t>
            </a:r>
            <a:endParaRPr lang="en-US" sz="2000" dirty="0"/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hu-HU" sz="2000" dirty="0"/>
              <a:t>Szükséges a feladat lebontása konkrét célokra</a:t>
            </a:r>
            <a:endParaRPr lang="en-US" sz="2000" dirty="0"/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000" dirty="0" err="1"/>
              <a:t>Mérést</a:t>
            </a:r>
            <a:r>
              <a:rPr lang="en-US" sz="2000" dirty="0"/>
              <a:t> </a:t>
            </a:r>
            <a:r>
              <a:rPr lang="en-US" sz="2000" dirty="0" err="1"/>
              <a:t>igényel</a:t>
            </a:r>
            <a:r>
              <a:rPr lang="en-US" sz="2000" dirty="0"/>
              <a:t> (</a:t>
            </a:r>
            <a:r>
              <a:rPr lang="en-US" sz="2000" dirty="0" err="1"/>
              <a:t>hogyan</a:t>
            </a:r>
            <a:r>
              <a:rPr lang="en-US" sz="2000" dirty="0"/>
              <a:t> </a:t>
            </a:r>
            <a:r>
              <a:rPr lang="en-US" sz="2000" dirty="0" err="1"/>
              <a:t>lehet</a:t>
            </a:r>
            <a:r>
              <a:rPr lang="en-US" sz="2000" dirty="0"/>
              <a:t> </a:t>
            </a:r>
            <a:r>
              <a:rPr lang="en-US" sz="2000" dirty="0" err="1"/>
              <a:t>mérni</a:t>
            </a:r>
            <a:r>
              <a:rPr lang="en-US" sz="2000" dirty="0"/>
              <a:t> </a:t>
            </a:r>
            <a:r>
              <a:rPr lang="en-US" sz="2000" dirty="0" err="1"/>
              <a:t>egy</a:t>
            </a:r>
            <a:r>
              <a:rPr lang="en-US" sz="2000" dirty="0"/>
              <a:t> </a:t>
            </a:r>
            <a:r>
              <a:rPr lang="en-US" sz="2000" dirty="0" err="1"/>
              <a:t>kulcs</a:t>
            </a:r>
            <a:r>
              <a:rPr lang="en-US" sz="2000" dirty="0"/>
              <a:t> </a:t>
            </a:r>
            <a:r>
              <a:rPr lang="en-US" sz="2000" dirty="0" err="1"/>
              <a:t>sikertényező</a:t>
            </a:r>
            <a:r>
              <a:rPr lang="en-US" sz="2000" dirty="0"/>
              <a:t> </a:t>
            </a:r>
            <a:r>
              <a:rPr lang="en-US" sz="2000" dirty="0" err="1"/>
              <a:t>elérését</a:t>
            </a:r>
            <a:r>
              <a:rPr lang="en-US" sz="2000" dirty="0"/>
              <a:t>)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678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61257" y="429713"/>
            <a:ext cx="5305021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siker kulcstényezői módszer </a:t>
            </a:r>
            <a:r>
              <a:rPr lang="de-AT" sz="2400" dirty="0"/>
              <a:t>(</a:t>
            </a:r>
            <a:r>
              <a:rPr lang="hu-HU" sz="2400" dirty="0"/>
              <a:t>gyakorlat</a:t>
            </a:r>
            <a:r>
              <a:rPr lang="de-AT" sz="2400" dirty="0"/>
              <a:t>)</a:t>
            </a:r>
            <a:endParaRPr lang="hu-HU" sz="2400" dirty="0"/>
          </a:p>
          <a:p>
            <a:endParaRPr lang="hu-HU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/>
              <a:t>Put the innovation or problem identified in U1.E1 into the centre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/>
              <a:t>Form teams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/>
              <a:t>Each team analyses core competence / key success criteria aspects: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000" dirty="0"/>
              <a:t>Where does your idea and solution differ from competitors and would be stronger than other competitors.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000" dirty="0"/>
              <a:t>Would your idea create a critical mass of interest and why?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000" dirty="0"/>
              <a:t>Which parts of your idea / solution could be multiplied into many products and services (Re-usability) and why?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000" dirty="0"/>
              <a:t>Is there a dynamic which allows to connect to stakeholders and continuously learn and innovate.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endParaRPr lang="en-US" sz="2000" dirty="0"/>
          </a:p>
        </p:txBody>
      </p:sp>
      <p:sp>
        <p:nvSpPr>
          <p:cNvPr id="5" name="Oval 15"/>
          <p:cNvSpPr>
            <a:spLocks noChangeArrowheads="1"/>
          </p:cNvSpPr>
          <p:nvPr/>
        </p:nvSpPr>
        <p:spPr bwMode="auto">
          <a:xfrm>
            <a:off x="5811403" y="3222676"/>
            <a:ext cx="4100512" cy="27384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de-DE" sz="1800">
              <a:latin typeface="Arial" charset="0"/>
            </a:endParaRPr>
          </a:p>
        </p:txBody>
      </p:sp>
      <p:sp>
        <p:nvSpPr>
          <p:cNvPr id="6" name="Oval 16"/>
          <p:cNvSpPr>
            <a:spLocks noChangeArrowheads="1"/>
          </p:cNvSpPr>
          <p:nvPr/>
        </p:nvSpPr>
        <p:spPr bwMode="auto">
          <a:xfrm>
            <a:off x="6654365" y="3735438"/>
            <a:ext cx="2411413" cy="15970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de-DE" sz="1800">
              <a:latin typeface="Arial" charset="0"/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7860865" y="1568501"/>
            <a:ext cx="844550" cy="302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V="1">
            <a:off x="7860865" y="2652763"/>
            <a:ext cx="2954338" cy="1938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7860865" y="4591101"/>
            <a:ext cx="29543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0" name="Freeform 20"/>
          <p:cNvSpPr>
            <a:spLocks/>
          </p:cNvSpPr>
          <p:nvPr/>
        </p:nvSpPr>
        <p:spPr bwMode="auto">
          <a:xfrm>
            <a:off x="8705415" y="1568501"/>
            <a:ext cx="2290763" cy="3479800"/>
          </a:xfrm>
          <a:custGeom>
            <a:avLst/>
            <a:gdLst>
              <a:gd name="T0" fmla="*/ 0 w 1724"/>
              <a:gd name="T1" fmla="*/ 0 h 2767"/>
              <a:gd name="T2" fmla="*/ 545 w 1724"/>
              <a:gd name="T3" fmla="*/ 272 h 2767"/>
              <a:gd name="T4" fmla="*/ 1044 w 1724"/>
              <a:gd name="T5" fmla="*/ 227 h 2767"/>
              <a:gd name="T6" fmla="*/ 1225 w 1724"/>
              <a:gd name="T7" fmla="*/ 590 h 2767"/>
              <a:gd name="T8" fmla="*/ 1588 w 1724"/>
              <a:gd name="T9" fmla="*/ 862 h 2767"/>
              <a:gd name="T10" fmla="*/ 1588 w 1724"/>
              <a:gd name="T11" fmla="*/ 1315 h 2767"/>
              <a:gd name="T12" fmla="*/ 1588 w 1724"/>
              <a:gd name="T13" fmla="*/ 1950 h 2767"/>
              <a:gd name="T14" fmla="*/ 1724 w 1724"/>
              <a:gd name="T15" fmla="*/ 2313 h 2767"/>
              <a:gd name="T16" fmla="*/ 1588 w 1724"/>
              <a:gd name="T17" fmla="*/ 2767 h 27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24"/>
              <a:gd name="T28" fmla="*/ 0 h 2767"/>
              <a:gd name="T29" fmla="*/ 1724 w 1724"/>
              <a:gd name="T30" fmla="*/ 2767 h 27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24" h="2767">
                <a:moveTo>
                  <a:pt x="0" y="0"/>
                </a:moveTo>
                <a:cubicBezTo>
                  <a:pt x="185" y="117"/>
                  <a:pt x="371" y="234"/>
                  <a:pt x="545" y="272"/>
                </a:cubicBezTo>
                <a:cubicBezTo>
                  <a:pt x="719" y="310"/>
                  <a:pt x="931" y="174"/>
                  <a:pt x="1044" y="227"/>
                </a:cubicBezTo>
                <a:cubicBezTo>
                  <a:pt x="1157" y="280"/>
                  <a:pt x="1134" y="484"/>
                  <a:pt x="1225" y="590"/>
                </a:cubicBezTo>
                <a:cubicBezTo>
                  <a:pt x="1316" y="696"/>
                  <a:pt x="1528" y="741"/>
                  <a:pt x="1588" y="862"/>
                </a:cubicBezTo>
                <a:cubicBezTo>
                  <a:pt x="1648" y="983"/>
                  <a:pt x="1588" y="1134"/>
                  <a:pt x="1588" y="1315"/>
                </a:cubicBezTo>
                <a:cubicBezTo>
                  <a:pt x="1588" y="1496"/>
                  <a:pt x="1565" y="1784"/>
                  <a:pt x="1588" y="1950"/>
                </a:cubicBezTo>
                <a:cubicBezTo>
                  <a:pt x="1611" y="2116"/>
                  <a:pt x="1724" y="2177"/>
                  <a:pt x="1724" y="2313"/>
                </a:cubicBezTo>
                <a:cubicBezTo>
                  <a:pt x="1724" y="2449"/>
                  <a:pt x="1656" y="2608"/>
                  <a:pt x="1588" y="276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8705415" y="2424163"/>
            <a:ext cx="1377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1800" dirty="0">
                <a:latin typeface="Arial" charset="0"/>
              </a:rPr>
              <a:t>Lead</a:t>
            </a:r>
          </a:p>
          <a:p>
            <a:pPr eaLnBrk="1" hangingPunct="1"/>
            <a:r>
              <a:rPr lang="de-DE" sz="1800" dirty="0">
                <a:latin typeface="Arial" charset="0"/>
              </a:rPr>
              <a:t>Customer 1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9530915" y="3444926"/>
            <a:ext cx="1377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1800" dirty="0">
                <a:latin typeface="Arial" charset="0"/>
              </a:rPr>
              <a:t>Lead </a:t>
            </a:r>
          </a:p>
          <a:p>
            <a:pPr eaLnBrk="1" hangingPunct="1"/>
            <a:r>
              <a:rPr lang="de-DE" sz="1800" dirty="0">
                <a:latin typeface="Arial" charset="0"/>
              </a:rPr>
              <a:t>Customer 2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7013588" y="4093564"/>
            <a:ext cx="74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1800" dirty="0">
                <a:latin typeface="Arial" charset="0"/>
              </a:rPr>
              <a:t>Basis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8475798" y="4985306"/>
            <a:ext cx="11079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600" dirty="0">
                <a:latin typeface="Arial" charset="0"/>
              </a:rPr>
              <a:t>Product/</a:t>
            </a:r>
          </a:p>
          <a:p>
            <a:pPr eaLnBrk="1" hangingPunct="1"/>
            <a:r>
              <a:rPr lang="en-GB" sz="1600" dirty="0">
                <a:latin typeface="Arial" charset="0"/>
              </a:rPr>
              <a:t>Service</a:t>
            </a:r>
          </a:p>
          <a:p>
            <a:pPr eaLnBrk="1" hangingPunct="1"/>
            <a:r>
              <a:rPr lang="en-GB" sz="1600" dirty="0">
                <a:latin typeface="Arial" charset="0"/>
              </a:rPr>
              <a:t>Segments</a:t>
            </a:r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 rot="18788140">
            <a:off x="7571940" y="2625776"/>
            <a:ext cx="338455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 flipH="1">
            <a:off x="9340415" y="2935338"/>
            <a:ext cx="1428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0327840" y="1660576"/>
            <a:ext cx="12939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dirty="0">
                <a:solidFill>
                  <a:srgbClr val="FF0000"/>
                </a:solidFill>
              </a:rPr>
              <a:t>Learning</a:t>
            </a:r>
          </a:p>
          <a:p>
            <a:r>
              <a:rPr lang="de-DE" dirty="0">
                <a:solidFill>
                  <a:srgbClr val="FF0000"/>
                </a:solidFill>
              </a:rPr>
              <a:t>Circle</a:t>
            </a: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 rot="5400000">
            <a:off x="7972785" y="4302969"/>
            <a:ext cx="1008062" cy="288925"/>
          </a:xfrm>
          <a:prstGeom prst="curvedDownArrow">
            <a:avLst>
              <a:gd name="adj1" fmla="val 69780"/>
              <a:gd name="adj2" fmla="val 13956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7081513" y="4529620"/>
            <a:ext cx="1350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600" dirty="0">
                <a:solidFill>
                  <a:srgbClr val="008000"/>
                </a:solidFill>
              </a:rPr>
              <a:t>Core</a:t>
            </a:r>
          </a:p>
          <a:p>
            <a:r>
              <a:rPr lang="en-GB" sz="1600" dirty="0">
                <a:solidFill>
                  <a:srgbClr val="008000"/>
                </a:solidFill>
              </a:rPr>
              <a:t>Competencies</a:t>
            </a:r>
          </a:p>
        </p:txBody>
      </p:sp>
    </p:spTree>
    <p:extLst>
      <p:ext uri="{BB962C8B-B14F-4D97-AF65-F5344CB8AC3E}">
        <p14:creationId xmlns:p14="http://schemas.microsoft.com/office/powerpoint/2010/main" val="2728558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45886" y="259088"/>
            <a:ext cx="106633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SWOT </a:t>
            </a:r>
            <a:r>
              <a:rPr lang="hu-HU" sz="2400" dirty="0"/>
              <a:t>a</a:t>
            </a:r>
            <a:r>
              <a:rPr lang="en-GB" sz="2400" dirty="0" err="1"/>
              <a:t>nal</a:t>
            </a:r>
            <a:r>
              <a:rPr lang="hu-HU" sz="2400" dirty="0" err="1"/>
              <a:t>ízis</a:t>
            </a:r>
            <a:endParaRPr lang="en-GB" sz="2400" dirty="0"/>
          </a:p>
          <a:p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Erősségek</a:t>
            </a: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Gyengeségek</a:t>
            </a: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Lehetőségek</a:t>
            </a: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Veszélyek</a:t>
            </a:r>
            <a:endParaRPr lang="en-US" sz="2000" dirty="0"/>
          </a:p>
        </p:txBody>
      </p:sp>
      <p:sp>
        <p:nvSpPr>
          <p:cNvPr id="9" name="Szövegdoboz 3"/>
          <p:cNvSpPr txBox="1"/>
          <p:nvPr/>
        </p:nvSpPr>
        <p:spPr>
          <a:xfrm>
            <a:off x="373048" y="2542491"/>
            <a:ext cx="433963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SWOT Analysis:</a:t>
            </a:r>
          </a:p>
          <a:p>
            <a:r>
              <a:rPr lang="en-GB" dirty="0"/>
              <a:t>SWOT </a:t>
            </a:r>
            <a:r>
              <a:rPr lang="en-GB" dirty="0" err="1"/>
              <a:t>elemzést</a:t>
            </a:r>
            <a:r>
              <a:rPr lang="en-GB" dirty="0"/>
              <a:t> </a:t>
            </a:r>
            <a:r>
              <a:rPr lang="en-GB" dirty="0" err="1"/>
              <a:t>lehet</a:t>
            </a:r>
            <a:r>
              <a:rPr lang="en-GB" dirty="0"/>
              <a:t> </a:t>
            </a:r>
            <a:r>
              <a:rPr lang="en-GB" dirty="0" err="1"/>
              <a:t>végezni</a:t>
            </a:r>
            <a:r>
              <a:rPr lang="en-GB" dirty="0"/>
              <a:t> </a:t>
            </a:r>
            <a:r>
              <a:rPr lang="en-GB" dirty="0" err="1"/>
              <a:t>minden</a:t>
            </a:r>
            <a:r>
              <a:rPr lang="en-GB" dirty="0"/>
              <a:t> </a:t>
            </a:r>
            <a:r>
              <a:rPr lang="en-GB" dirty="0" err="1"/>
              <a:t>megvalósítandó</a:t>
            </a:r>
            <a:r>
              <a:rPr lang="en-GB" dirty="0"/>
              <a:t> </a:t>
            </a:r>
            <a:r>
              <a:rPr lang="en-GB" dirty="0" err="1"/>
              <a:t>ötlet</a:t>
            </a:r>
            <a:r>
              <a:rPr lang="en-GB" dirty="0"/>
              <a:t> </a:t>
            </a:r>
            <a:r>
              <a:rPr lang="en-GB" dirty="0" err="1"/>
              <a:t>esetében</a:t>
            </a:r>
            <a:r>
              <a:rPr lang="en-GB" dirty="0"/>
              <a:t>: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Minden </a:t>
            </a:r>
            <a:r>
              <a:rPr lang="en-US" dirty="0" err="1"/>
              <a:t>egyes</a:t>
            </a:r>
            <a:r>
              <a:rPr lang="en-US" dirty="0"/>
              <a:t> </a:t>
            </a:r>
            <a:r>
              <a:rPr lang="hu-HU" dirty="0"/>
              <a:t>cella </a:t>
            </a:r>
            <a:r>
              <a:rPr lang="en-US" dirty="0"/>
              <a:t>a </a:t>
            </a:r>
            <a:r>
              <a:rPr lang="en-US" dirty="0" err="1"/>
              <a:t>kérdés</a:t>
            </a:r>
            <a:r>
              <a:rPr lang="en-US" dirty="0"/>
              <a:t> </a:t>
            </a:r>
            <a:r>
              <a:rPr lang="en-US" dirty="0" err="1"/>
              <a:t>egyik</a:t>
            </a:r>
            <a:r>
              <a:rPr lang="en-US" dirty="0"/>
              <a:t> </a:t>
            </a:r>
            <a:r>
              <a:rPr lang="en-US" dirty="0" err="1"/>
              <a:t>aspektusa</a:t>
            </a:r>
            <a:r>
              <a:rPr lang="en-US" dirty="0"/>
              <a:t>: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erősségek</a:t>
            </a:r>
            <a:r>
              <a:rPr lang="en-US" dirty="0"/>
              <a:t>, </a:t>
            </a:r>
            <a:r>
              <a:rPr lang="en-US" dirty="0" err="1"/>
              <a:t>gyengeségek</a:t>
            </a:r>
            <a:r>
              <a:rPr lang="en-US" dirty="0"/>
              <a:t>, </a:t>
            </a:r>
            <a:r>
              <a:rPr lang="en-US" dirty="0" err="1"/>
              <a:t>lehetőségek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fenyegetések</a:t>
            </a:r>
            <a:r>
              <a:rPr lang="en-US" dirty="0"/>
              <a:t>.</a:t>
            </a:r>
            <a:r>
              <a:rPr lang="hu-HU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Az erősségek és gyengeségek a belső környezetből és a szervezet működéséből eredő belső kérdéseknek tekinthetők, míg a lehetőségek és a fenyegetések külső tényezőkön alapulnak.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185" y="2413537"/>
            <a:ext cx="6764214" cy="383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45886" y="259088"/>
            <a:ext cx="50280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SWOT </a:t>
            </a:r>
            <a:r>
              <a:rPr lang="hu-HU" sz="2800" dirty="0"/>
              <a:t>a</a:t>
            </a:r>
            <a:r>
              <a:rPr lang="en-GB" sz="2800" dirty="0" err="1"/>
              <a:t>nal</a:t>
            </a:r>
            <a:r>
              <a:rPr lang="hu-HU" sz="2800" dirty="0" err="1"/>
              <a:t>ízis</a:t>
            </a:r>
            <a:r>
              <a:rPr lang="hu-HU" sz="2800" dirty="0"/>
              <a:t> - példa</a:t>
            </a:r>
            <a:endParaRPr lang="en-GB" sz="2800" dirty="0"/>
          </a:p>
          <a:p>
            <a:endParaRPr lang="en-GB" sz="24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400" dirty="0"/>
              <a:t>Erősségek</a:t>
            </a:r>
            <a:endParaRPr lang="en-US" sz="24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400" dirty="0"/>
              <a:t>Gyengeségek</a:t>
            </a:r>
            <a:endParaRPr lang="en-US" sz="24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400" dirty="0"/>
              <a:t>Lehetőségek</a:t>
            </a:r>
            <a:endParaRPr lang="en-US" sz="24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400" dirty="0"/>
              <a:t>Veszélyek</a:t>
            </a:r>
            <a:endParaRPr lang="en-US" sz="2400" dirty="0"/>
          </a:p>
          <a:p>
            <a:pPr marL="342900" indent="-342900">
              <a:buFont typeface="Calibri" panose="020F0502020204030204" pitchFamily="34" charset="0"/>
              <a:buChar char="–"/>
            </a:pPr>
            <a:endParaRPr lang="en-US" sz="2000" dirty="0"/>
          </a:p>
          <a:p>
            <a:r>
              <a:rPr lang="en-US" sz="2000" dirty="0" err="1"/>
              <a:t>Példa</a:t>
            </a:r>
            <a:r>
              <a:rPr lang="hu-HU" sz="2000" dirty="0"/>
              <a:t>:</a:t>
            </a:r>
            <a:r>
              <a:rPr lang="en-US" sz="2000" dirty="0"/>
              <a:t> </a:t>
            </a:r>
            <a:r>
              <a:rPr lang="hu-HU" sz="2000" dirty="0"/>
              <a:t>Ú</a:t>
            </a:r>
            <a:r>
              <a:rPr lang="en-US" sz="2000" dirty="0" err="1"/>
              <a:t>szó</a:t>
            </a:r>
            <a:r>
              <a:rPr lang="hu-HU" sz="2000" dirty="0"/>
              <a:t>k</a:t>
            </a:r>
            <a:r>
              <a:rPr lang="en-US" sz="2000" dirty="0"/>
              <a:t> </a:t>
            </a:r>
            <a:r>
              <a:rPr lang="en-US" sz="2000" dirty="0" err="1"/>
              <a:t>klub</a:t>
            </a:r>
            <a:r>
              <a:rPr lang="hu-HU" sz="2000" dirty="0"/>
              <a:t>ja.</a:t>
            </a:r>
            <a:r>
              <a:rPr lang="en-US" sz="2000" dirty="0"/>
              <a:t> </a:t>
            </a:r>
            <a:r>
              <a:rPr lang="hu-HU" sz="2000" dirty="0"/>
              <a:t>A pénzügyi szempontból fenntartható verseny kialakulásának problémája a SWOT elemzésen keresztül.</a:t>
            </a:r>
            <a:endParaRPr lang="en-US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594" y="590999"/>
            <a:ext cx="5535181" cy="56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24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45886" y="259088"/>
            <a:ext cx="332823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SWOT </a:t>
            </a:r>
            <a:r>
              <a:rPr lang="hu-HU" sz="2800" dirty="0"/>
              <a:t>a</a:t>
            </a:r>
            <a:r>
              <a:rPr lang="en-GB" sz="2800" dirty="0" err="1"/>
              <a:t>nal</a:t>
            </a:r>
            <a:r>
              <a:rPr lang="hu-HU" sz="2800" dirty="0" err="1"/>
              <a:t>ízis</a:t>
            </a:r>
            <a:r>
              <a:rPr lang="hu-HU" sz="2800" dirty="0"/>
              <a:t> - példa</a:t>
            </a:r>
            <a:endParaRPr lang="en-GB" sz="2800" dirty="0"/>
          </a:p>
          <a:p>
            <a:endParaRPr lang="en-GB" sz="24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400" dirty="0"/>
              <a:t>Erősségek</a:t>
            </a:r>
            <a:endParaRPr lang="en-US" sz="24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400" dirty="0"/>
              <a:t>Gyengeségek</a:t>
            </a:r>
            <a:endParaRPr lang="en-US" sz="24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400" dirty="0"/>
              <a:t>Lehetőségek</a:t>
            </a:r>
            <a:endParaRPr lang="en-US" sz="24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400" dirty="0"/>
              <a:t>Veszélyek</a:t>
            </a:r>
            <a:endParaRPr lang="en-US" sz="2400" dirty="0"/>
          </a:p>
          <a:p>
            <a:pPr marL="342900" indent="-342900">
              <a:buFont typeface="Calibri" panose="020F0502020204030204" pitchFamily="34" charset="0"/>
              <a:buChar char="–"/>
            </a:pPr>
            <a:endParaRPr lang="en-US" sz="2000" dirty="0"/>
          </a:p>
          <a:p>
            <a:r>
              <a:rPr lang="hu-HU" sz="2000" dirty="0"/>
              <a:t>Példa: Iskola.</a:t>
            </a:r>
            <a:r>
              <a:rPr lang="en-GB" sz="2000" dirty="0"/>
              <a:t> </a:t>
            </a:r>
            <a:r>
              <a:rPr lang="hu-HU" sz="2000" dirty="0"/>
              <a:t>Javaslat az iskola és az ipar együttműködésének elemzésére.</a:t>
            </a:r>
            <a:endParaRPr lang="en-GB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470" y="1019959"/>
            <a:ext cx="7736929" cy="494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24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45886" y="259088"/>
            <a:ext cx="106633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SWOT </a:t>
            </a:r>
            <a:r>
              <a:rPr lang="hu-HU" sz="2800" dirty="0"/>
              <a:t>a</a:t>
            </a:r>
            <a:r>
              <a:rPr lang="en-GB" sz="2800" dirty="0" err="1"/>
              <a:t>nal</a:t>
            </a:r>
            <a:r>
              <a:rPr lang="hu-HU" sz="2800" dirty="0" err="1"/>
              <a:t>ízis</a:t>
            </a:r>
            <a:r>
              <a:rPr lang="hu-HU" sz="2800" dirty="0"/>
              <a:t> - gyakorlat</a:t>
            </a:r>
            <a:endParaRPr lang="en-GB" sz="2800" dirty="0"/>
          </a:p>
          <a:p>
            <a:endParaRPr lang="en-GB" sz="24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400" dirty="0"/>
              <a:t>Erősségek</a:t>
            </a:r>
            <a:endParaRPr lang="en-US" sz="24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400" dirty="0"/>
              <a:t>Gyengeségek</a:t>
            </a:r>
            <a:endParaRPr lang="en-US" sz="24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400" dirty="0"/>
              <a:t>Lehetőségek</a:t>
            </a:r>
            <a:endParaRPr lang="en-US" sz="24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400" dirty="0"/>
              <a:t>Veszélyek</a:t>
            </a:r>
            <a:endParaRPr lang="en-US" sz="2400" dirty="0"/>
          </a:p>
        </p:txBody>
      </p:sp>
      <p:sp>
        <p:nvSpPr>
          <p:cNvPr id="9" name="Szövegdoboz 3"/>
          <p:cNvSpPr txBox="1"/>
          <p:nvPr/>
        </p:nvSpPr>
        <p:spPr>
          <a:xfrm>
            <a:off x="373048" y="2542491"/>
            <a:ext cx="433963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SWOT </a:t>
            </a:r>
            <a:r>
              <a:rPr lang="hu-HU" sz="2400" dirty="0"/>
              <a:t>elemzés végrehajtása</a:t>
            </a:r>
            <a:r>
              <a:rPr lang="en-GB" sz="2400" dirty="0"/>
              <a:t>: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dirty="0"/>
              <a:t>Használd a mellékelt sablont: </a:t>
            </a:r>
            <a:r>
              <a:rPr lang="en-GB" dirty="0"/>
              <a:t>INNOTEACH-U1.E2-Exercise-Templates-Release1.EN.v1.pptx .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dirty="0"/>
              <a:t>U1.E1 </a:t>
            </a:r>
            <a:r>
              <a:rPr lang="hu-HU" dirty="0"/>
              <a:t>modulban használt innovációt vagy problémát helyezd a vizsgálat középpontjába</a:t>
            </a:r>
            <a:endParaRPr lang="en-GB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dirty="0"/>
              <a:t>Form</a:t>
            </a:r>
            <a:r>
              <a:rPr lang="hu-HU" dirty="0" err="1"/>
              <a:t>álj</a:t>
            </a:r>
            <a:r>
              <a:rPr lang="en-GB" dirty="0"/>
              <a:t> </a:t>
            </a:r>
            <a:r>
              <a:rPr lang="hu-HU" dirty="0"/>
              <a:t>csoportokat</a:t>
            </a:r>
            <a:endParaRPr lang="en-GB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dirty="0"/>
              <a:t>Minden csoport végezze el a </a:t>
            </a:r>
            <a:r>
              <a:rPr lang="hu-HU" dirty="0" err="1"/>
              <a:t>SWOT-analízist</a:t>
            </a:r>
            <a:endParaRPr lang="en-GB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dirty="0"/>
              <a:t>Minden csoport bemutatja és megvitatja a SWOT eredményeit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281" y="2542491"/>
            <a:ext cx="6657118" cy="240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64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80136" y="682377"/>
            <a:ext cx="36992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+/- </a:t>
            </a:r>
            <a:r>
              <a:rPr lang="de-AT" sz="2400" dirty="0" err="1"/>
              <a:t>techni</a:t>
            </a:r>
            <a:r>
              <a:rPr lang="hu-HU" sz="2400" dirty="0" err="1"/>
              <a:t>ka</a:t>
            </a:r>
            <a:endParaRPr lang="de-AT" sz="2400" dirty="0"/>
          </a:p>
          <a:p>
            <a:endParaRPr lang="hu-HU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000" dirty="0"/>
              <a:t>SWOT</a:t>
            </a:r>
            <a:r>
              <a:rPr lang="hu-HU" sz="2000" dirty="0" err="1"/>
              <a:t>-on</a:t>
            </a:r>
            <a:r>
              <a:rPr lang="hu-HU" sz="2000" dirty="0"/>
              <a:t> alapuló egyszerűsített módszer</a:t>
            </a: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Erősségek és esélyek a </a:t>
            </a:r>
            <a:r>
              <a:rPr lang="en-US" sz="2000" dirty="0"/>
              <a:t>+</a:t>
            </a:r>
            <a:r>
              <a:rPr lang="hu-HU" sz="2000" dirty="0"/>
              <a:t> oldalon</a:t>
            </a: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Gyengeségek és veszélyek </a:t>
            </a:r>
            <a:r>
              <a:rPr lang="en-US" sz="2000" dirty="0"/>
              <a:t>–</a:t>
            </a:r>
            <a:r>
              <a:rPr lang="hu-HU" sz="2000" dirty="0"/>
              <a:t> oldalon</a:t>
            </a: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endParaRPr lang="en-US" sz="2000" dirty="0"/>
          </a:p>
          <a:p>
            <a:r>
              <a:rPr lang="hu-HU" sz="2000" dirty="0"/>
              <a:t>Példa: iskola – </a:t>
            </a:r>
            <a:r>
              <a:rPr lang="hu-HU" sz="2000" dirty="0" err="1"/>
              <a:t>Iskola</a:t>
            </a:r>
            <a:r>
              <a:rPr lang="hu-HU" sz="2000" dirty="0"/>
              <a:t> és ipari szereplő közötti </a:t>
            </a:r>
            <a:r>
              <a:rPr lang="hu-HU" sz="2000" dirty="0" err="1"/>
              <a:t>egytmműködés</a:t>
            </a:r>
            <a:endParaRPr lang="en-GB" sz="2000" dirty="0"/>
          </a:p>
          <a:p>
            <a:endParaRPr lang="en-US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711" y="2535935"/>
            <a:ext cx="7484688" cy="351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97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45886" y="259088"/>
            <a:ext cx="10663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+/- </a:t>
            </a:r>
            <a:r>
              <a:rPr lang="hu-HU" sz="2400" dirty="0"/>
              <a:t>technika - gyakorlat</a:t>
            </a:r>
            <a:endParaRPr lang="en-GB" sz="2400" dirty="0"/>
          </a:p>
          <a:p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Erősségek </a:t>
            </a:r>
            <a:r>
              <a:rPr lang="en-US" sz="2000" dirty="0"/>
              <a:t>(+)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Gyengeségek </a:t>
            </a:r>
            <a:r>
              <a:rPr lang="en-US" sz="2000" dirty="0"/>
              <a:t>(-)</a:t>
            </a:r>
          </a:p>
        </p:txBody>
      </p:sp>
      <p:sp>
        <p:nvSpPr>
          <p:cNvPr id="9" name="Szövegdoboz 3"/>
          <p:cNvSpPr txBox="1"/>
          <p:nvPr/>
        </p:nvSpPr>
        <p:spPr>
          <a:xfrm>
            <a:off x="373048" y="2311399"/>
            <a:ext cx="40592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+/- </a:t>
            </a:r>
            <a:r>
              <a:rPr lang="hu-HU" sz="2400" dirty="0"/>
              <a:t>a</a:t>
            </a:r>
            <a:r>
              <a:rPr lang="en-GB" sz="2400" dirty="0" err="1"/>
              <a:t>nal</a:t>
            </a:r>
            <a:r>
              <a:rPr lang="hu-HU" sz="2400" dirty="0" err="1"/>
              <a:t>ízis</a:t>
            </a:r>
            <a:r>
              <a:rPr lang="hu-HU" sz="2400" dirty="0"/>
              <a:t> végrehajtása:</a:t>
            </a:r>
            <a:endParaRPr lang="en-GB" sz="24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dirty="0"/>
              <a:t>Használd a sablont: </a:t>
            </a:r>
            <a:r>
              <a:rPr lang="en-GB" dirty="0"/>
              <a:t>INNOTEACH-U1.E2-Exercise-Templates-Release1.EN.v1.pptx .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dirty="0"/>
              <a:t>U1.E1 </a:t>
            </a:r>
            <a:r>
              <a:rPr lang="hu-HU" dirty="0"/>
              <a:t>modulban használt innovációt vagy problémát helyezd a vizsgálat középpontjába</a:t>
            </a:r>
            <a:endParaRPr lang="en-GB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dirty="0"/>
              <a:t>Form</a:t>
            </a:r>
            <a:r>
              <a:rPr lang="hu-HU" dirty="0" err="1"/>
              <a:t>álj</a:t>
            </a:r>
            <a:r>
              <a:rPr lang="en-GB" dirty="0"/>
              <a:t> </a:t>
            </a:r>
            <a:r>
              <a:rPr lang="hu-HU" dirty="0"/>
              <a:t>csoportokat</a:t>
            </a:r>
            <a:endParaRPr lang="en-GB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dirty="0"/>
              <a:t>Minden csoport végezze el a +/- analízist</a:t>
            </a:r>
            <a:endParaRPr lang="en-GB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dirty="0"/>
              <a:t>Minden csoport bemutatja és megvitatja a +/- analízist</a:t>
            </a:r>
            <a:endParaRPr lang="en-GB" dirty="0"/>
          </a:p>
          <a:p>
            <a:pPr marL="342900" indent="-342900">
              <a:buFont typeface="Calibri" panose="020F0502020204030204" pitchFamily="34" charset="0"/>
              <a:buChar char="–"/>
            </a:pP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147" y="2704037"/>
            <a:ext cx="6838252" cy="168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35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Következtetések, összegzés</a:t>
            </a:r>
            <a:endParaRPr lang="en-GB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20800" y="2133600"/>
            <a:ext cx="955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Ha van egy ötletünk, azt ki kell elemezni, hogy innovációként kivitelezhető legyen.</a:t>
            </a:r>
          </a:p>
          <a:p>
            <a:endParaRPr lang="hu-HU" sz="2000" dirty="0"/>
          </a:p>
          <a:p>
            <a:r>
              <a:rPr lang="en-GB" sz="2000" dirty="0"/>
              <a:t>A </a:t>
            </a:r>
            <a:r>
              <a:rPr lang="en-GB" sz="2000" dirty="0" err="1"/>
              <a:t>bemutatott</a:t>
            </a:r>
            <a:r>
              <a:rPr lang="en-GB" sz="2000" dirty="0"/>
              <a:t> </a:t>
            </a:r>
            <a:r>
              <a:rPr lang="en-GB" sz="2000" dirty="0" err="1"/>
              <a:t>módszerek</a:t>
            </a:r>
            <a:r>
              <a:rPr lang="en-GB" sz="2000" dirty="0"/>
              <a:t> </a:t>
            </a:r>
            <a:r>
              <a:rPr lang="en-GB" sz="2000" dirty="0" err="1"/>
              <a:t>azt</a:t>
            </a:r>
            <a:r>
              <a:rPr lang="en-GB" sz="2000" dirty="0"/>
              <a:t> </a:t>
            </a:r>
            <a:r>
              <a:rPr lang="en-GB" sz="2000" dirty="0" err="1"/>
              <a:t>szemléltették</a:t>
            </a:r>
            <a:r>
              <a:rPr lang="en-GB" sz="2000" dirty="0"/>
              <a:t>, </a:t>
            </a:r>
            <a:r>
              <a:rPr lang="en-GB" sz="2000" dirty="0" err="1"/>
              <a:t>hogyan</a:t>
            </a:r>
            <a:r>
              <a:rPr lang="en-GB" sz="2000" dirty="0"/>
              <a:t> </a:t>
            </a:r>
            <a:r>
              <a:rPr lang="en-GB" sz="2000" dirty="0" err="1"/>
              <a:t>lehet</a:t>
            </a:r>
            <a:r>
              <a:rPr lang="en-GB" sz="2000" dirty="0"/>
              <a:t>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innováció</a:t>
            </a:r>
            <a:r>
              <a:rPr lang="en-GB" sz="2000" dirty="0"/>
              <a:t> </a:t>
            </a:r>
            <a:r>
              <a:rPr lang="en-GB" sz="2000" dirty="0" err="1"/>
              <a:t>és</a:t>
            </a:r>
            <a:r>
              <a:rPr lang="en-GB" sz="2000" dirty="0"/>
              <a:t> a </a:t>
            </a:r>
            <a:r>
              <a:rPr lang="en-GB" sz="2000" dirty="0" err="1"/>
              <a:t>fejlesztés</a:t>
            </a:r>
            <a:r>
              <a:rPr lang="en-GB" sz="2000" dirty="0"/>
              <a:t> </a:t>
            </a:r>
            <a:r>
              <a:rPr lang="en-GB" sz="2000" dirty="0" err="1"/>
              <a:t>ötleteit</a:t>
            </a:r>
            <a:r>
              <a:rPr lang="en-GB" sz="2000" dirty="0"/>
              <a:t> </a:t>
            </a:r>
            <a:r>
              <a:rPr lang="en-GB" sz="2000" dirty="0" err="1"/>
              <a:t>elemezni</a:t>
            </a:r>
            <a:r>
              <a:rPr lang="en-GB" sz="2000" dirty="0"/>
              <a:t>, </a:t>
            </a:r>
            <a:r>
              <a:rPr lang="en-GB" sz="2000" dirty="0" err="1"/>
              <a:t>hogyan</a:t>
            </a:r>
            <a:r>
              <a:rPr lang="en-GB" sz="2000" dirty="0"/>
              <a:t> </a:t>
            </a:r>
            <a:r>
              <a:rPr lang="en-GB" sz="2000" dirty="0" err="1"/>
              <a:t>lehet</a:t>
            </a:r>
            <a:r>
              <a:rPr lang="en-GB" sz="2000" dirty="0"/>
              <a:t>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erősségekkel</a:t>
            </a:r>
            <a:r>
              <a:rPr lang="en-GB" sz="2000" dirty="0"/>
              <a:t> </a:t>
            </a:r>
            <a:r>
              <a:rPr lang="en-GB" sz="2000" dirty="0" err="1"/>
              <a:t>és</a:t>
            </a:r>
            <a:r>
              <a:rPr lang="en-GB" sz="2000" dirty="0"/>
              <a:t> </a:t>
            </a:r>
            <a:r>
              <a:rPr lang="en-GB" sz="2000" dirty="0" err="1"/>
              <a:t>gyengeségekkel</a:t>
            </a:r>
            <a:r>
              <a:rPr lang="en-GB" sz="2000" dirty="0"/>
              <a:t> </a:t>
            </a:r>
            <a:r>
              <a:rPr lang="en-GB" sz="2000" dirty="0" err="1"/>
              <a:t>felmutatni</a:t>
            </a:r>
            <a:r>
              <a:rPr lang="en-GB" sz="2000" dirty="0"/>
              <a:t>, </a:t>
            </a:r>
            <a:r>
              <a:rPr lang="en-GB" sz="2000" dirty="0" err="1"/>
              <a:t>hogyan</a:t>
            </a:r>
            <a:r>
              <a:rPr lang="en-GB" sz="2000" dirty="0"/>
              <a:t> </a:t>
            </a:r>
            <a:r>
              <a:rPr lang="en-GB" sz="2000" dirty="0" err="1"/>
              <a:t>lehet</a:t>
            </a:r>
            <a:r>
              <a:rPr lang="en-GB" sz="2000" dirty="0"/>
              <a:t>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érdeklődőket</a:t>
            </a:r>
            <a:r>
              <a:rPr lang="en-GB" sz="2000" dirty="0"/>
              <a:t> </a:t>
            </a:r>
            <a:r>
              <a:rPr lang="en-GB" sz="2000" dirty="0" err="1"/>
              <a:t>megítélni</a:t>
            </a:r>
            <a:r>
              <a:rPr lang="en-GB" sz="2000" dirty="0"/>
              <a:t>, </a:t>
            </a:r>
            <a:r>
              <a:rPr lang="en-GB" sz="2000" dirty="0" err="1"/>
              <a:t>hogy</a:t>
            </a:r>
            <a:r>
              <a:rPr lang="en-GB" sz="2000" dirty="0"/>
              <a:t> </a:t>
            </a:r>
            <a:r>
              <a:rPr lang="en-GB" sz="2000" dirty="0" err="1"/>
              <a:t>kiválasszák</a:t>
            </a:r>
            <a:r>
              <a:rPr lang="en-GB" sz="2000" dirty="0"/>
              <a:t> </a:t>
            </a:r>
            <a:r>
              <a:rPr lang="en-GB" sz="2000" dirty="0" err="1"/>
              <a:t>azokat</a:t>
            </a:r>
            <a:r>
              <a:rPr lang="en-GB" sz="2000" dirty="0"/>
              <a:t>, </a:t>
            </a:r>
            <a:r>
              <a:rPr lang="en-GB" sz="2000" dirty="0" err="1"/>
              <a:t>amelyeknek</a:t>
            </a:r>
            <a:r>
              <a:rPr lang="en-GB" sz="2000" dirty="0"/>
              <a:t> a </a:t>
            </a:r>
            <a:r>
              <a:rPr lang="en-GB" sz="2000" dirty="0" err="1"/>
              <a:t>legnagyobb</a:t>
            </a:r>
            <a:r>
              <a:rPr lang="en-GB" sz="2000" dirty="0"/>
              <a:t> </a:t>
            </a:r>
            <a:r>
              <a:rPr lang="en-GB" sz="2000" dirty="0" err="1"/>
              <a:t>esélye</a:t>
            </a:r>
            <a:r>
              <a:rPr lang="en-GB" sz="2000" dirty="0"/>
              <a:t> van a </a:t>
            </a:r>
            <a:r>
              <a:rPr lang="en-GB" sz="2000" dirty="0" err="1"/>
              <a:t>sikeres</a:t>
            </a:r>
            <a:r>
              <a:rPr lang="en-GB" sz="2000" dirty="0"/>
              <a:t> </a:t>
            </a:r>
            <a:r>
              <a:rPr lang="en-GB" sz="2000" dirty="0" err="1"/>
              <a:t>végrehajtásra</a:t>
            </a:r>
            <a:r>
              <a:rPr lang="en-GB" sz="2000" dirty="0"/>
              <a:t>. </a:t>
            </a:r>
            <a:r>
              <a:rPr lang="en-GB" sz="2000" dirty="0" err="1"/>
              <a:t>Fontos</a:t>
            </a:r>
            <a:r>
              <a:rPr lang="en-GB" sz="2000" dirty="0"/>
              <a:t>, </a:t>
            </a:r>
            <a:r>
              <a:rPr lang="en-GB" sz="2000" dirty="0" err="1"/>
              <a:t>hogy</a:t>
            </a:r>
            <a:r>
              <a:rPr lang="en-GB" sz="2000" dirty="0"/>
              <a:t> </a:t>
            </a:r>
            <a:r>
              <a:rPr lang="en-GB" sz="2000" dirty="0" err="1"/>
              <a:t>ezeket</a:t>
            </a:r>
            <a:r>
              <a:rPr lang="en-GB" sz="2000" dirty="0"/>
              <a:t> a </a:t>
            </a:r>
            <a:r>
              <a:rPr lang="en-GB" sz="2000" dirty="0" err="1"/>
              <a:t>módszereket</a:t>
            </a:r>
            <a:r>
              <a:rPr lang="en-GB" sz="2000" dirty="0"/>
              <a:t> </a:t>
            </a:r>
            <a:r>
              <a:rPr lang="en-GB" sz="2000" dirty="0" err="1"/>
              <a:t>alkalmazzák</a:t>
            </a:r>
            <a:r>
              <a:rPr lang="en-GB" sz="2000" dirty="0"/>
              <a:t> a </a:t>
            </a:r>
            <a:r>
              <a:rPr lang="hu-HU" sz="2000" dirty="0"/>
              <a:t>csoportok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ötletek</a:t>
            </a:r>
            <a:r>
              <a:rPr lang="en-GB" sz="2000" dirty="0"/>
              <a:t> </a:t>
            </a:r>
            <a:r>
              <a:rPr lang="en-GB" sz="2000" dirty="0" err="1"/>
              <a:t>későbbi</a:t>
            </a:r>
            <a:r>
              <a:rPr lang="en-GB" sz="2000" dirty="0"/>
              <a:t> </a:t>
            </a:r>
            <a:r>
              <a:rPr lang="en-GB" sz="2000" dirty="0" err="1"/>
              <a:t>megvalósításá</a:t>
            </a:r>
            <a:r>
              <a:rPr lang="hu-HU" sz="2000" dirty="0" err="1"/>
              <a:t>nál</a:t>
            </a:r>
            <a:r>
              <a:rPr lang="en-GB" sz="2000" dirty="0"/>
              <a:t>.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516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Tanulási célok</a:t>
            </a:r>
            <a:endParaRPr lang="en-US" dirty="0"/>
          </a:p>
        </p:txBody>
      </p:sp>
      <p:sp>
        <p:nvSpPr>
          <p:cNvPr id="3" name="Szövegdoboz 2"/>
          <p:cNvSpPr txBox="1"/>
          <p:nvPr/>
        </p:nvSpPr>
        <p:spPr>
          <a:xfrm>
            <a:off x="1236372" y="1970468"/>
            <a:ext cx="9787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/>
              <a:t>PC 1</a:t>
            </a:r>
            <a:r>
              <a:rPr lang="de-AT" sz="3600" dirty="0"/>
              <a:t> </a:t>
            </a:r>
            <a:r>
              <a:rPr lang="hu-HU" sz="3600" dirty="0"/>
              <a:t>A tanár képes ötletgyártási módszereket alkalmazni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/>
              <a:t>PC 2</a:t>
            </a:r>
            <a:r>
              <a:rPr lang="de-AT" sz="3600" dirty="0"/>
              <a:t> </a:t>
            </a:r>
            <a:r>
              <a:rPr lang="hu-HU" sz="3600" dirty="0"/>
              <a:t>A tanár ismeri az ötletek értékelésének alapelveit.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32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Feladatok, közös munka</a:t>
            </a:r>
            <a:endParaRPr lang="en-GB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20800" y="2133600"/>
            <a:ext cx="955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Gyakorlatok</a:t>
            </a:r>
            <a:endParaRPr lang="en-GB" sz="2400" dirty="0"/>
          </a:p>
          <a:p>
            <a:endParaRPr lang="en-GB" sz="2000" dirty="0"/>
          </a:p>
          <a:p>
            <a:r>
              <a:rPr lang="hu-HU" sz="2000" dirty="0"/>
              <a:t>Minden módszerhez tartozik egy gyakorlat.</a:t>
            </a:r>
            <a:endParaRPr lang="en-GB" sz="2000" dirty="0"/>
          </a:p>
          <a:p>
            <a:r>
              <a:rPr lang="hu-HU" sz="2000" dirty="0"/>
              <a:t>A gyakorlatokhoz sablon a következő fájlban található:</a:t>
            </a:r>
            <a:endParaRPr lang="en-GB" sz="2000" dirty="0"/>
          </a:p>
          <a:p>
            <a:r>
              <a:rPr lang="en-GB" sz="2000" dirty="0"/>
              <a:t>: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INNOTEACH-U1.E2-Exercise-Templates-Release1</a:t>
            </a:r>
            <a:r>
              <a:rPr lang="hu-HU" sz="2000" dirty="0"/>
              <a:t>_hu</a:t>
            </a:r>
            <a:r>
              <a:rPr lang="en-GB" sz="2000" dirty="0"/>
              <a:t>.</a:t>
            </a:r>
            <a:r>
              <a:rPr lang="en-GB" sz="2000" dirty="0" err="1"/>
              <a:t>pptx</a:t>
            </a:r>
            <a:endParaRPr lang="en-GB" sz="20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07132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Bibliogr</a:t>
            </a:r>
            <a:r>
              <a:rPr lang="hu-HU" dirty="0" err="1"/>
              <a:t>áfia</a:t>
            </a:r>
            <a:endParaRPr lang="en-GB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20800" y="2133600"/>
            <a:ext cx="955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dirty="0"/>
              <a:t>Likar B., The Art of Managing Innovation Problems and Opportunities, in: Faculty of Management at the University of Primorska, ISBN: 978-961-266-180-9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Homolová E., Riel A., Gavenda M., Azevedo A., Pais M., Balcar J., Antinori A., Metitiero G., Giorgakis G., Photiades P., Ekert D., Messnarz R., Tichkiewitch S.: Empowering Entrepreneurship in Europe: Going from the Idea to Enterprise in 4 EU Countries, in: Messnarz, R. et al. (eds.): Systems, Software and Service Process Im-provement: 21st European Conference, EuroSPI 2014, Luxembourg, SPRINGER CCIS Series, Communications in Computer and Information Science, CCIS 425, June 2014.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Bullen, C. V. &amp; </a:t>
            </a:r>
            <a:r>
              <a:rPr lang="en-US" dirty="0" err="1"/>
              <a:t>Rockart</a:t>
            </a:r>
            <a:r>
              <a:rPr lang="en-US" dirty="0"/>
              <a:t>, J. F. (1981). A primer on critical success factors. Cambridge, MA: Center for Information Systems Research, MIT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Reference: A Learning Organisation Approach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Process</a:t>
            </a:r>
            <a:r>
              <a:rPr lang="de-AT" dirty="0"/>
              <a:t> </a:t>
            </a:r>
            <a:r>
              <a:rPr lang="de-AT" dirty="0" err="1"/>
              <a:t>Improvement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Service </a:t>
            </a:r>
            <a:r>
              <a:rPr lang="de-AT" dirty="0" err="1"/>
              <a:t>Sector</a:t>
            </a:r>
            <a:r>
              <a:rPr lang="de-AT" dirty="0"/>
              <a:t> , R. Messnarz. C. </a:t>
            </a:r>
            <a:r>
              <a:rPr lang="de-AT" dirty="0" err="1"/>
              <a:t>Stöckler</a:t>
            </a:r>
            <a:r>
              <a:rPr lang="de-AT" dirty="0"/>
              <a:t>, G. Velasco, G. </a:t>
            </a:r>
            <a:r>
              <a:rPr lang="de-AT" dirty="0" err="1"/>
              <a:t>O'Suilleabhain</a:t>
            </a:r>
            <a:r>
              <a:rPr lang="de-AT" dirty="0"/>
              <a:t>, A Learning Organisation Approach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Process</a:t>
            </a:r>
            <a:r>
              <a:rPr lang="de-AT" dirty="0"/>
              <a:t> </a:t>
            </a:r>
            <a:r>
              <a:rPr lang="de-AT" dirty="0" err="1"/>
              <a:t>Improvement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Service </a:t>
            </a:r>
            <a:r>
              <a:rPr lang="de-AT" dirty="0" err="1"/>
              <a:t>Sector</a:t>
            </a:r>
            <a:r>
              <a:rPr lang="de-AT" dirty="0"/>
              <a:t>, in: </a:t>
            </a:r>
            <a:r>
              <a:rPr lang="de-AT" dirty="0" err="1"/>
              <a:t>Proceedings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EuroSPI</a:t>
            </a:r>
            <a:r>
              <a:rPr lang="de-AT" dirty="0"/>
              <a:t> 1999 Conference, 25-27 </a:t>
            </a:r>
            <a:r>
              <a:rPr lang="de-AT" dirty="0" err="1"/>
              <a:t>October</a:t>
            </a:r>
            <a:r>
              <a:rPr lang="de-AT" dirty="0"/>
              <a:t> 1999, </a:t>
            </a:r>
            <a:r>
              <a:rPr lang="de-AT" dirty="0" err="1"/>
              <a:t>Pori</a:t>
            </a:r>
            <a:r>
              <a:rPr lang="de-AT" dirty="0"/>
              <a:t>, </a:t>
            </a:r>
            <a:r>
              <a:rPr lang="de-AT" dirty="0" err="1"/>
              <a:t>Finland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48722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Bibliogr</a:t>
            </a:r>
            <a:r>
              <a:rPr lang="hu-HU" dirty="0" err="1"/>
              <a:t>áfia</a:t>
            </a:r>
            <a:endParaRPr lang="en-GB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20800" y="2133600"/>
            <a:ext cx="955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de-AT" dirty="0"/>
              <a:t>Reference: 	G. </a:t>
            </a:r>
            <a:r>
              <a:rPr lang="de-AT" dirty="0" err="1"/>
              <a:t>Spork</a:t>
            </a:r>
            <a:r>
              <a:rPr lang="de-AT" dirty="0"/>
              <a:t>, et. al, Establishment </a:t>
            </a:r>
            <a:r>
              <a:rPr lang="de-AT" dirty="0" err="1"/>
              <a:t>of</a:t>
            </a:r>
            <a:r>
              <a:rPr lang="de-AT" dirty="0"/>
              <a:t> a Performance </a:t>
            </a:r>
            <a:r>
              <a:rPr lang="de-AT" dirty="0" err="1"/>
              <a:t>Driven</a:t>
            </a:r>
            <a:r>
              <a:rPr lang="de-AT" dirty="0"/>
              <a:t> </a:t>
            </a:r>
            <a:r>
              <a:rPr lang="de-AT" dirty="0" err="1"/>
              <a:t>Improvement</a:t>
            </a:r>
            <a:r>
              <a:rPr lang="de-AT" dirty="0"/>
              <a:t> </a:t>
            </a:r>
            <a:r>
              <a:rPr lang="de-AT" dirty="0" err="1"/>
              <a:t>Program</a:t>
            </a:r>
            <a:r>
              <a:rPr lang="de-AT" dirty="0"/>
              <a:t>,  in : </a:t>
            </a:r>
            <a:r>
              <a:rPr lang="de-AT" dirty="0" err="1"/>
              <a:t>Proceedings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EuroSPI</a:t>
            </a:r>
            <a:r>
              <a:rPr lang="de-AT" dirty="0"/>
              <a:t> 2007 Conference, Potsdam, Germany, Sept. 2007, also </a:t>
            </a:r>
            <a:r>
              <a:rPr lang="de-AT" dirty="0" err="1"/>
              <a:t>published</a:t>
            </a:r>
            <a:r>
              <a:rPr lang="de-AT" dirty="0"/>
              <a:t> in </a:t>
            </a:r>
            <a:r>
              <a:rPr lang="de-AT" dirty="0" err="1"/>
              <a:t>Wiley</a:t>
            </a:r>
            <a:r>
              <a:rPr lang="de-AT" dirty="0"/>
              <a:t> </a:t>
            </a:r>
            <a:r>
              <a:rPr lang="de-AT" dirty="0" err="1"/>
              <a:t>Interscience</a:t>
            </a:r>
            <a:r>
              <a:rPr lang="de-AT" dirty="0"/>
              <a:t> Journal, SPIP </a:t>
            </a:r>
            <a:r>
              <a:rPr lang="de-AT" dirty="0" err="1"/>
              <a:t>Proceeding</a:t>
            </a:r>
            <a:r>
              <a:rPr lang="de-AT" dirty="0"/>
              <a:t> in June 2008</a:t>
            </a:r>
          </a:p>
          <a:p>
            <a:pPr marL="457200" indent="-457200">
              <a:buFont typeface="+mj-lt"/>
              <a:buAutoNum type="arabicPeriod" startAt="5"/>
            </a:pPr>
            <a:endParaRPr lang="de-AT" dirty="0"/>
          </a:p>
          <a:p>
            <a:pPr marL="457200" indent="-457200">
              <a:buFont typeface="+mj-lt"/>
              <a:buAutoNum type="arabicPeriod" startAt="5"/>
            </a:pPr>
            <a:r>
              <a:rPr lang="de-AT" dirty="0"/>
              <a:t>Reference: Messnarz R., et. al., ORGANIC - </a:t>
            </a:r>
            <a:r>
              <a:rPr lang="de-AT" dirty="0" err="1"/>
              <a:t>Continuous</a:t>
            </a:r>
            <a:r>
              <a:rPr lang="de-AT" dirty="0"/>
              <a:t> Organisational Learning in Innovation </a:t>
            </a:r>
            <a:r>
              <a:rPr lang="de-AT" dirty="0" err="1"/>
              <a:t>and</a:t>
            </a:r>
            <a:r>
              <a:rPr lang="de-AT" dirty="0"/>
              <a:t> Companies, in: </a:t>
            </a:r>
            <a:r>
              <a:rPr lang="de-AT" dirty="0" err="1"/>
              <a:t>Proceedings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E2005 Conference, E-Work </a:t>
            </a:r>
            <a:r>
              <a:rPr lang="de-AT" dirty="0" err="1"/>
              <a:t>and</a:t>
            </a:r>
            <a:r>
              <a:rPr lang="de-AT" dirty="0"/>
              <a:t> E-</a:t>
            </a:r>
            <a:r>
              <a:rPr lang="de-AT" dirty="0" err="1"/>
              <a:t>commerce</a:t>
            </a:r>
            <a:r>
              <a:rPr lang="de-AT" dirty="0"/>
              <a:t>, </a:t>
            </a:r>
            <a:r>
              <a:rPr lang="de-AT" dirty="0" err="1"/>
              <a:t>Novel</a:t>
            </a:r>
            <a:r>
              <a:rPr lang="de-AT" dirty="0"/>
              <a:t> </a:t>
            </a:r>
            <a:r>
              <a:rPr lang="de-AT" dirty="0" err="1"/>
              <a:t>solutions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 global </a:t>
            </a:r>
            <a:r>
              <a:rPr lang="de-AT" dirty="0" err="1"/>
              <a:t>networked</a:t>
            </a:r>
            <a:r>
              <a:rPr lang="de-AT" dirty="0"/>
              <a:t> </a:t>
            </a:r>
            <a:r>
              <a:rPr lang="de-AT" dirty="0" err="1"/>
              <a:t>economy</a:t>
            </a:r>
            <a:r>
              <a:rPr lang="de-AT" dirty="0"/>
              <a:t>, </a:t>
            </a:r>
            <a:r>
              <a:rPr lang="de-AT" dirty="0" err="1"/>
              <a:t>eds</a:t>
            </a:r>
            <a:r>
              <a:rPr lang="de-AT" dirty="0"/>
              <a:t>. Brian Stanford Smith, Enrica </a:t>
            </a:r>
            <a:r>
              <a:rPr lang="de-AT" dirty="0" err="1"/>
              <a:t>Chiozza</a:t>
            </a:r>
            <a:r>
              <a:rPr lang="de-AT" dirty="0"/>
              <a:t>, IOS Press, Amsterdam, Berlin, Oxford, Tokyo, Washington, 2004 </a:t>
            </a:r>
          </a:p>
          <a:p>
            <a:pPr marL="457200" indent="-457200">
              <a:buFont typeface="+mj-lt"/>
              <a:buAutoNum type="arabicPeriod" startAt="5"/>
            </a:pPr>
            <a:endParaRPr lang="de-AT" dirty="0"/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49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Hasznos linkek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508943" y="2114000"/>
            <a:ext cx="609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https://www.etwinning.net/hu/pub/index.htm</a:t>
            </a:r>
            <a:r>
              <a:rPr lang="en-US" sz="2400" dirty="0"/>
              <a:t> </a:t>
            </a:r>
            <a:endParaRPr lang="hu-H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01" y="1924838"/>
            <a:ext cx="1829898" cy="124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97" y="3356916"/>
            <a:ext cx="2300446" cy="983462"/>
          </a:xfrm>
          <a:prstGeom prst="rect">
            <a:avLst/>
          </a:prstGeom>
        </p:spPr>
      </p:pic>
      <p:sp>
        <p:nvSpPr>
          <p:cNvPr id="9" name="Szövegdoboz 7"/>
          <p:cNvSpPr txBox="1"/>
          <p:nvPr/>
        </p:nvSpPr>
        <p:spPr>
          <a:xfrm>
            <a:off x="3685405" y="3617814"/>
            <a:ext cx="609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7"/>
              </a:rPr>
              <a:t>http://europass.cedefop.europa.eu/</a:t>
            </a:r>
            <a:r>
              <a:rPr lang="en-US" sz="2400" dirty="0"/>
              <a:t>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86366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1384196"/>
          </a:xfrm>
        </p:spPr>
        <p:txBody>
          <a:bodyPr>
            <a:normAutofit lnSpcReduction="10000"/>
          </a:bodyPr>
          <a:lstStyle/>
          <a:p>
            <a:r>
              <a:rPr lang="hu-HU" dirty="0"/>
              <a:t>Ez a tananyag az </a:t>
            </a:r>
            <a:r>
              <a:rPr lang="hu-HU" dirty="0" err="1"/>
              <a:t>InnoTeach</a:t>
            </a:r>
            <a:r>
              <a:rPr lang="hu-HU" dirty="0"/>
              <a:t> Project C1 tréningen hangzott el, 2017 július 12-én, Budapesten. </a:t>
            </a:r>
          </a:p>
          <a:p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content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training</a:t>
            </a:r>
            <a:r>
              <a:rPr lang="hu-HU" dirty="0"/>
              <a:t> is </a:t>
            </a:r>
            <a:r>
              <a:rPr lang="hu-HU" dirty="0" err="1"/>
              <a:t>Copyrighted</a:t>
            </a:r>
            <a:r>
              <a:rPr lang="hu-HU" dirty="0"/>
              <a:t> / </a:t>
            </a:r>
            <a:r>
              <a:rPr lang="hu-HU" dirty="0" err="1"/>
              <a:t>Creative</a:t>
            </a:r>
            <a:r>
              <a:rPr lang="hu-HU" dirty="0"/>
              <a:t> </a:t>
            </a:r>
            <a:r>
              <a:rPr lang="hu-HU" dirty="0" err="1"/>
              <a:t>Commons</a:t>
            </a:r>
            <a:r>
              <a:rPr lang="hu-HU" dirty="0"/>
              <a:t> / free / etc.</a:t>
            </a:r>
          </a:p>
          <a:p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9094" y="425003"/>
            <a:ext cx="3496614" cy="3786389"/>
          </a:xfrm>
        </p:spPr>
        <p:txBody>
          <a:bodyPr>
            <a:normAutofit lnSpcReduction="10000"/>
          </a:bodyPr>
          <a:lstStyle/>
          <a:p>
            <a:r>
              <a:rPr lang="en-US" sz="2400" b="1" baseline="30000" dirty="0"/>
              <a:t>English title</a:t>
            </a:r>
            <a:r>
              <a:rPr lang="en-US" sz="2400" baseline="30000" dirty="0"/>
              <a:t>: LET’S BE INNOVATIVE! Development of Creativity, Innovation and Entrepreneurship for Primary School Teachers</a:t>
            </a:r>
          </a:p>
          <a:p>
            <a:r>
              <a:rPr lang="en-GB" sz="2400" b="1" baseline="30000" dirty="0"/>
              <a:t>Acronym</a:t>
            </a:r>
            <a:r>
              <a:rPr lang="en-GB" sz="2400" baseline="30000" dirty="0"/>
              <a:t>: </a:t>
            </a:r>
            <a:r>
              <a:rPr lang="en-GB" sz="2400" baseline="30000" dirty="0" err="1"/>
              <a:t>InnoTeach</a:t>
            </a:r>
            <a:endParaRPr lang="en-GB" sz="2400" baseline="30000" dirty="0"/>
          </a:p>
          <a:p>
            <a:r>
              <a:rPr lang="en-GB" sz="2400" b="1" baseline="30000" dirty="0"/>
              <a:t>Project n°: </a:t>
            </a:r>
            <a:r>
              <a:rPr lang="en-GB" sz="2400" baseline="30000" dirty="0"/>
              <a:t>2016-1-SI01-KA201-021641</a:t>
            </a:r>
          </a:p>
          <a:p>
            <a:r>
              <a:rPr lang="en-GB" sz="2400" b="1" baseline="30000" dirty="0"/>
              <a:t>Project leader and coordinator: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Korona</a:t>
            </a:r>
            <a:r>
              <a:rPr lang="en-GB" sz="2400" baseline="30000" dirty="0"/>
              <a:t> plus </a:t>
            </a:r>
            <a:r>
              <a:rPr lang="en-GB" sz="2400" baseline="30000" dirty="0" err="1"/>
              <a:t>d.o.o</a:t>
            </a:r>
            <a:r>
              <a:rPr lang="en-GB" sz="2400" baseline="30000" dirty="0"/>
              <a:t>., </a:t>
            </a:r>
            <a:r>
              <a:rPr lang="en-GB" sz="2400" baseline="30000" dirty="0" err="1"/>
              <a:t>Institut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za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inovativnost</a:t>
            </a:r>
            <a:r>
              <a:rPr lang="en-GB" sz="2400" baseline="30000" dirty="0"/>
              <a:t> in </a:t>
            </a:r>
            <a:r>
              <a:rPr lang="en-GB" sz="2400" baseline="30000" dirty="0" err="1"/>
              <a:t>tehnologijo</a:t>
            </a:r>
            <a:r>
              <a:rPr lang="en-GB" sz="2400" baseline="30000" dirty="0"/>
              <a:t>, Slovenia</a:t>
            </a:r>
          </a:p>
          <a:p>
            <a:r>
              <a:rPr lang="en-GB" sz="2400" b="1" baseline="30000" dirty="0"/>
              <a:t>Programme:</a:t>
            </a:r>
            <a:r>
              <a:rPr lang="en-GB" sz="2400" baseline="30000" dirty="0"/>
              <a:t> Erasmus+ Strategic Partnership</a:t>
            </a:r>
          </a:p>
          <a:p>
            <a:r>
              <a:rPr lang="en-GB" sz="2400" b="1" baseline="30000" dirty="0"/>
              <a:t>Contact:</a:t>
            </a:r>
            <a:r>
              <a:rPr lang="en-GB" sz="2400" baseline="30000" dirty="0"/>
              <a:t> Ms. </a:t>
            </a:r>
            <a:r>
              <a:rPr lang="en-GB" sz="2400" baseline="30000" dirty="0" err="1"/>
              <a:t>Urška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Mrgole</a:t>
            </a:r>
            <a:r>
              <a:rPr lang="en-GB" sz="2400" baseline="30000" dirty="0"/>
              <a:t> – </a:t>
            </a:r>
            <a:r>
              <a:rPr lang="en-GB" sz="2400" baseline="30000" dirty="0" err="1"/>
              <a:t>info@innovation.si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00" y="1909357"/>
            <a:ext cx="2745227" cy="166129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-1" y="4414183"/>
            <a:ext cx="609601" cy="244381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300" y="5989320"/>
            <a:ext cx="7698277" cy="837451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446900" y="3761553"/>
            <a:ext cx="3352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/>
              <a:t>InnoTeach</a:t>
            </a:r>
            <a:r>
              <a:rPr lang="hu-HU" dirty="0"/>
              <a:t> </a:t>
            </a:r>
            <a:r>
              <a:rPr lang="hu-HU" dirty="0" err="1"/>
              <a:t>Consortium</a:t>
            </a:r>
            <a:r>
              <a:rPr lang="hu-HU" dirty="0"/>
              <a:t> 2016-2017</a:t>
            </a:r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321790"/>
            <a:ext cx="7032566" cy="17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51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5989320"/>
            <a:ext cx="7698277" cy="8374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8" r="3743"/>
          <a:stretch/>
        </p:blipFill>
        <p:spPr>
          <a:xfrm>
            <a:off x="3792669" y="0"/>
            <a:ext cx="8399331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781"/>
            <a:ext cx="4090737" cy="40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42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-1" y="3723937"/>
            <a:ext cx="609601" cy="3134063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-1" y="6035040"/>
            <a:ext cx="9459885" cy="822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874129"/>
            <a:ext cx="9044247" cy="9838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97280" y="2953136"/>
            <a:ext cx="10058400" cy="1371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800" dirty="0"/>
              <a:t>A prezentáció </a:t>
            </a:r>
          </a:p>
          <a:p>
            <a:r>
              <a:rPr lang="hu-HU" sz="4800" dirty="0"/>
              <a:t>sablonját készítette:</a:t>
            </a:r>
            <a:endParaRPr lang="en-US" sz="48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675600" y="4466335"/>
            <a:ext cx="4737291" cy="583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Zsolt Lengyel, </a:t>
            </a:r>
            <a:r>
              <a:rPr lang="hu-HU" dirty="0" err="1"/>
              <a:t>jános</a:t>
            </a:r>
            <a:r>
              <a:rPr lang="hu-HU" dirty="0"/>
              <a:t> szabó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44" y="1388661"/>
            <a:ext cx="5199647" cy="26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</a:t>
            </a:r>
            <a:endParaRPr lang="en-GB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20800" y="2133600"/>
            <a:ext cx="9550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U1.E2</a:t>
            </a:r>
            <a:r>
              <a:rPr lang="hu-HU" sz="2400" dirty="0"/>
              <a:t> Ötletek létrehozása és értékelése</a:t>
            </a:r>
          </a:p>
          <a:p>
            <a:endParaRPr lang="hu-HU" sz="2000" dirty="0"/>
          </a:p>
          <a:p>
            <a:r>
              <a:rPr lang="en-US" sz="2000" dirty="0" err="1"/>
              <a:t>Ebben</a:t>
            </a:r>
            <a:r>
              <a:rPr lang="en-US" sz="2000" dirty="0"/>
              <a:t> a </a:t>
            </a:r>
            <a:r>
              <a:rPr lang="en-US" sz="2000" dirty="0" err="1"/>
              <a:t>szakaszban</a:t>
            </a:r>
            <a:r>
              <a:rPr lang="en-US" sz="2000" dirty="0"/>
              <a:t> </a:t>
            </a:r>
            <a:r>
              <a:rPr lang="en-US" sz="2000" dirty="0" err="1"/>
              <a:t>foglalkozunk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ötlet</a:t>
            </a:r>
            <a:r>
              <a:rPr lang="en-US" sz="2000" dirty="0"/>
              <a:t> </a:t>
            </a:r>
            <a:r>
              <a:rPr lang="en-US" sz="2000" dirty="0" err="1"/>
              <a:t>létrehozásával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értékelésével</a:t>
            </a:r>
            <a:r>
              <a:rPr lang="en-US" sz="2000" dirty="0"/>
              <a:t>. A </a:t>
            </a:r>
            <a:r>
              <a:rPr lang="en-US" sz="2000" dirty="0" err="1"/>
              <a:t>tanárok</a:t>
            </a:r>
            <a:r>
              <a:rPr lang="en-US" sz="2000" dirty="0"/>
              <a:t> </a:t>
            </a:r>
            <a:r>
              <a:rPr lang="en-US" sz="2000" dirty="0" err="1"/>
              <a:t>megtanulják</a:t>
            </a:r>
            <a:r>
              <a:rPr lang="en-US" sz="2000" dirty="0"/>
              <a:t> a </a:t>
            </a:r>
            <a:r>
              <a:rPr lang="en-US" sz="2000" dirty="0" err="1"/>
              <a:t>problémák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a </a:t>
            </a:r>
            <a:r>
              <a:rPr lang="en-US" sz="2000" dirty="0" err="1"/>
              <a:t>fejlesztési</a:t>
            </a:r>
            <a:r>
              <a:rPr lang="en-US" sz="2000" dirty="0"/>
              <a:t> </a:t>
            </a:r>
            <a:r>
              <a:rPr lang="en-US" sz="2000" dirty="0" err="1"/>
              <a:t>lehetőségek</a:t>
            </a:r>
            <a:r>
              <a:rPr lang="en-US" sz="2000" dirty="0"/>
              <a:t> </a:t>
            </a:r>
            <a:r>
              <a:rPr lang="en-US" sz="2000" dirty="0" err="1"/>
              <a:t>elemzésére</a:t>
            </a:r>
            <a:r>
              <a:rPr lang="en-US" sz="2000" dirty="0"/>
              <a:t> </a:t>
            </a:r>
            <a:r>
              <a:rPr lang="en-US" sz="2000" dirty="0" err="1"/>
              <a:t>szolgáló</a:t>
            </a:r>
            <a:r>
              <a:rPr lang="en-US" sz="2000" dirty="0"/>
              <a:t> </a:t>
            </a:r>
            <a:r>
              <a:rPr lang="en-US" sz="2000" dirty="0" err="1"/>
              <a:t>módszereket</a:t>
            </a:r>
            <a:r>
              <a:rPr lang="en-US" sz="2000" dirty="0"/>
              <a:t>. </a:t>
            </a:r>
            <a:r>
              <a:rPr lang="en-US" sz="2000" dirty="0" err="1"/>
              <a:t>Ez</a:t>
            </a:r>
            <a:r>
              <a:rPr lang="en-US" sz="2000" dirty="0"/>
              <a:t> </a:t>
            </a:r>
            <a:r>
              <a:rPr lang="en-US" sz="2000" dirty="0" err="1"/>
              <a:t>olyan</a:t>
            </a:r>
            <a:r>
              <a:rPr lang="en-US" sz="2000" dirty="0"/>
              <a:t> </a:t>
            </a:r>
            <a:r>
              <a:rPr lang="en-US" sz="2000" dirty="0" err="1"/>
              <a:t>módszerekre</a:t>
            </a:r>
            <a:r>
              <a:rPr lang="en-US" sz="2000" dirty="0"/>
              <a:t> </a:t>
            </a:r>
            <a:r>
              <a:rPr lang="en-US" sz="2000" dirty="0" err="1"/>
              <a:t>vonatkozik</a:t>
            </a:r>
            <a:r>
              <a:rPr lang="en-US" sz="2000" dirty="0"/>
              <a:t>, mint:</a:t>
            </a:r>
            <a:endParaRPr lang="hu-HU" sz="2000" dirty="0"/>
          </a:p>
          <a:p>
            <a:r>
              <a:rPr lang="en-US" sz="2000" dirty="0"/>
              <a:t>•	</a:t>
            </a:r>
            <a:r>
              <a:rPr lang="hu-HU" sz="2000" dirty="0"/>
              <a:t>ötletroham (</a:t>
            </a:r>
            <a:r>
              <a:rPr lang="en-US" sz="2000" dirty="0"/>
              <a:t>brainstorming</a:t>
            </a:r>
            <a:r>
              <a:rPr lang="hu-HU" sz="2000" dirty="0"/>
              <a:t>)</a:t>
            </a:r>
            <a:r>
              <a:rPr lang="en-US" sz="2000" dirty="0"/>
              <a:t> </a:t>
            </a:r>
          </a:p>
          <a:p>
            <a:r>
              <a:rPr lang="en-US" sz="2000" dirty="0"/>
              <a:t>•	</a:t>
            </a:r>
            <a:r>
              <a:rPr lang="en-US" sz="2000" dirty="0" err="1"/>
              <a:t>brainwriting</a:t>
            </a:r>
            <a:endParaRPr lang="en-US" sz="2000" dirty="0"/>
          </a:p>
          <a:p>
            <a:r>
              <a:rPr lang="en-US" sz="2000" dirty="0"/>
              <a:t>•	</a:t>
            </a:r>
            <a:r>
              <a:rPr lang="hu-HU" sz="2000" dirty="0"/>
              <a:t>Siker kulcstényezői módszer</a:t>
            </a:r>
            <a:endParaRPr lang="en-US" sz="2000" dirty="0"/>
          </a:p>
          <a:p>
            <a:r>
              <a:rPr lang="en-US" sz="2000" dirty="0"/>
              <a:t>•	SWOT</a:t>
            </a:r>
            <a:r>
              <a:rPr lang="hu-HU" sz="2000" dirty="0" err="1"/>
              <a:t>-analízis</a:t>
            </a:r>
            <a:endParaRPr lang="en-US" sz="2000" dirty="0"/>
          </a:p>
          <a:p>
            <a:r>
              <a:rPr lang="en-US" sz="2000" dirty="0"/>
              <a:t>•	+/- </a:t>
            </a:r>
            <a:r>
              <a:rPr lang="en-US" sz="2000" dirty="0" err="1"/>
              <a:t>techni</a:t>
            </a:r>
            <a:r>
              <a:rPr lang="hu-HU" sz="2000" dirty="0" err="1"/>
              <a:t>ka</a:t>
            </a:r>
            <a:endParaRPr lang="en-US" sz="2400" dirty="0"/>
          </a:p>
          <a:p>
            <a:r>
              <a:rPr lang="en-US" sz="2000" dirty="0"/>
              <a:t>•	</a:t>
            </a:r>
            <a:r>
              <a:rPr lang="hu-HU" sz="2000" dirty="0" err="1"/>
              <a:t>stb</a:t>
            </a:r>
            <a:r>
              <a:rPr lang="en-US" sz="2000" dirty="0"/>
              <a:t>.</a:t>
            </a:r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209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bemutatásra kerülő módszerek:</a:t>
            </a:r>
            <a:endParaRPr lang="en-GB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20800" y="2133600"/>
            <a:ext cx="9550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Módszerek innováció kezdéséhez / azonosított problémák megoldásához</a:t>
            </a:r>
            <a:endParaRPr lang="en-GB" sz="2400" dirty="0"/>
          </a:p>
          <a:p>
            <a:endParaRPr lang="en-GB" sz="2000" dirty="0"/>
          </a:p>
          <a:p>
            <a:r>
              <a:rPr lang="en-US" sz="2000" dirty="0"/>
              <a:t>•	</a:t>
            </a:r>
            <a:r>
              <a:rPr lang="hu-HU" sz="2000" dirty="0"/>
              <a:t>ötletroham (</a:t>
            </a:r>
            <a:r>
              <a:rPr lang="en-US" sz="2000" dirty="0"/>
              <a:t>brainstorming</a:t>
            </a:r>
            <a:r>
              <a:rPr lang="hu-HU" sz="2000" dirty="0"/>
              <a:t>)</a:t>
            </a:r>
            <a:r>
              <a:rPr lang="en-US" sz="2000" dirty="0"/>
              <a:t> </a:t>
            </a:r>
          </a:p>
          <a:p>
            <a:r>
              <a:rPr lang="en-US" sz="2000" dirty="0"/>
              <a:t>•	</a:t>
            </a:r>
            <a:r>
              <a:rPr lang="en-US" sz="2000" dirty="0" err="1"/>
              <a:t>brainwriting</a:t>
            </a:r>
            <a:endParaRPr lang="en-US" sz="2000" dirty="0"/>
          </a:p>
          <a:p>
            <a:r>
              <a:rPr lang="en-US" sz="2000" dirty="0"/>
              <a:t>•	</a:t>
            </a:r>
            <a:r>
              <a:rPr lang="hu-HU" sz="2000" dirty="0"/>
              <a:t>Siker kulcstényezői módszer</a:t>
            </a:r>
            <a:endParaRPr lang="en-US" sz="2000" dirty="0"/>
          </a:p>
          <a:p>
            <a:r>
              <a:rPr lang="en-US" sz="2000" dirty="0"/>
              <a:t>•	SWOT</a:t>
            </a:r>
            <a:r>
              <a:rPr lang="hu-HU" sz="2000" dirty="0" err="1"/>
              <a:t>-analízis</a:t>
            </a:r>
            <a:endParaRPr lang="en-US" sz="2000" dirty="0"/>
          </a:p>
          <a:p>
            <a:r>
              <a:rPr lang="en-US" sz="2000" dirty="0"/>
              <a:t>•	+/- </a:t>
            </a:r>
            <a:r>
              <a:rPr lang="en-US" sz="2000" dirty="0" err="1"/>
              <a:t>techni</a:t>
            </a:r>
            <a:r>
              <a:rPr lang="hu-HU" sz="2000" dirty="0" err="1"/>
              <a:t>ka</a:t>
            </a:r>
            <a:endParaRPr lang="en-US" sz="2400" dirty="0"/>
          </a:p>
          <a:p>
            <a:r>
              <a:rPr lang="en-US" sz="2000" dirty="0"/>
              <a:t>•	</a:t>
            </a:r>
            <a:r>
              <a:rPr lang="hu-HU" sz="2000" dirty="0" err="1"/>
              <a:t>stb</a:t>
            </a:r>
            <a:r>
              <a:rPr lang="en-US" sz="2000" dirty="0"/>
              <a:t>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6594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27742" y="386570"/>
            <a:ext cx="10663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Ötletroham (b</a:t>
            </a:r>
            <a:r>
              <a:rPr lang="en-GB" sz="2400" dirty="0" err="1"/>
              <a:t>rainstorming</a:t>
            </a:r>
            <a:r>
              <a:rPr lang="hu-HU" sz="2400" dirty="0"/>
              <a:t>)</a:t>
            </a:r>
            <a:endParaRPr lang="en-GB" sz="2400" dirty="0"/>
          </a:p>
          <a:p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Ne ítéljünk el semmi ötletet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Bátorítsuk a vad vagy eltúlzott ötleteket is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Kölcsönös inspiráció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Ebben a szakaszban a mennyiség számít, nem a minőség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Minden ember és minden ötlet azonos mértékben értékes</a:t>
            </a:r>
            <a:endParaRPr lang="en-GB" sz="2000" dirty="0"/>
          </a:p>
        </p:txBody>
      </p:sp>
      <p:sp>
        <p:nvSpPr>
          <p:cNvPr id="9" name="Szövegdoboz 3"/>
          <p:cNvSpPr txBox="1"/>
          <p:nvPr/>
        </p:nvSpPr>
        <p:spPr>
          <a:xfrm>
            <a:off x="627742" y="2806076"/>
            <a:ext cx="571615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Az ötletroham bővítése a végrehajthatóság esélyének növelésére</a:t>
            </a:r>
            <a:endParaRPr lang="en-GB" sz="2400" dirty="0"/>
          </a:p>
          <a:p>
            <a:r>
              <a:rPr lang="hu-HU" sz="2000" dirty="0"/>
              <a:t>Az </a:t>
            </a:r>
            <a:r>
              <a:rPr lang="hu-HU" sz="2000" dirty="0" err="1"/>
              <a:t>ötletelés</a:t>
            </a:r>
            <a:r>
              <a:rPr lang="hu-HU" sz="2000" dirty="0"/>
              <a:t> után egy szerkesztői csapat folytatja</a:t>
            </a:r>
            <a:r>
              <a:rPr lang="en-GB" sz="2000" dirty="0"/>
              <a:t>: 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ötletek</a:t>
            </a:r>
            <a:r>
              <a:rPr lang="en-GB" sz="2000" dirty="0"/>
              <a:t> </a:t>
            </a:r>
            <a:r>
              <a:rPr lang="en-GB" sz="2000" dirty="0" err="1"/>
              <a:t>magas</a:t>
            </a:r>
            <a:r>
              <a:rPr lang="hu-HU" sz="2000" dirty="0"/>
              <a:t> vagy </a:t>
            </a:r>
            <a:r>
              <a:rPr lang="en-GB" sz="2000" dirty="0" err="1"/>
              <a:t>alacsony</a:t>
            </a:r>
            <a:r>
              <a:rPr lang="hu-HU" sz="2000" dirty="0"/>
              <a:t> értékelésekkel </a:t>
            </a:r>
            <a:r>
              <a:rPr lang="en-GB" sz="2000" dirty="0" err="1"/>
              <a:t>vannak</a:t>
            </a:r>
            <a:r>
              <a:rPr lang="en-GB" sz="2000" dirty="0"/>
              <a:t> </a:t>
            </a:r>
            <a:r>
              <a:rPr lang="en-GB" sz="2000" dirty="0" err="1"/>
              <a:t>osztályozva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ötleteket</a:t>
            </a:r>
            <a:r>
              <a:rPr lang="en-GB" sz="2000" dirty="0"/>
              <a:t> </a:t>
            </a:r>
            <a:r>
              <a:rPr lang="en-GB" sz="2000" dirty="0" err="1"/>
              <a:t>akkor</a:t>
            </a:r>
            <a:r>
              <a:rPr lang="en-GB" sz="2000" dirty="0"/>
              <a:t> </a:t>
            </a:r>
            <a:r>
              <a:rPr lang="en-GB" sz="2000" dirty="0" err="1"/>
              <a:t>értékel</a:t>
            </a:r>
            <a:r>
              <a:rPr lang="hu-HU" sz="2000" dirty="0" err="1"/>
              <a:t>het</a:t>
            </a:r>
            <a:r>
              <a:rPr lang="en-GB" sz="2000" dirty="0" err="1"/>
              <a:t>ik</a:t>
            </a:r>
            <a:r>
              <a:rPr lang="en-GB" sz="2000" dirty="0"/>
              <a:t>, ha </a:t>
            </a:r>
            <a:r>
              <a:rPr lang="hu-HU" sz="2000" dirty="0"/>
              <a:t>az értékelők ismerik az érdekelteket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/>
              <a:t>A </a:t>
            </a:r>
            <a:r>
              <a:rPr lang="en-GB" sz="2000" dirty="0" err="1"/>
              <a:t>csapat</a:t>
            </a:r>
            <a:r>
              <a:rPr lang="en-GB" sz="2000" dirty="0"/>
              <a:t> </a:t>
            </a:r>
            <a:r>
              <a:rPr lang="en-GB" sz="2000" dirty="0" err="1"/>
              <a:t>nem</a:t>
            </a:r>
            <a:r>
              <a:rPr lang="en-GB" sz="2000" dirty="0"/>
              <a:t> </a:t>
            </a:r>
            <a:r>
              <a:rPr lang="en-GB" sz="2000" dirty="0" err="1"/>
              <a:t>minden</a:t>
            </a:r>
            <a:r>
              <a:rPr lang="en-GB" sz="2000" dirty="0"/>
              <a:t> </a:t>
            </a:r>
            <a:r>
              <a:rPr lang="en-GB" sz="2000" dirty="0" err="1"/>
              <a:t>ötletet</a:t>
            </a:r>
            <a:r>
              <a:rPr lang="en-GB" sz="2000" dirty="0"/>
              <a:t> </a:t>
            </a:r>
            <a:r>
              <a:rPr lang="hu-HU" sz="2000" dirty="0"/>
              <a:t>fogad el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O</a:t>
            </a:r>
            <a:r>
              <a:rPr lang="en-GB" sz="2000" dirty="0" err="1"/>
              <a:t>lyan</a:t>
            </a:r>
            <a:r>
              <a:rPr lang="en-GB" sz="2000" dirty="0"/>
              <a:t> </a:t>
            </a:r>
            <a:r>
              <a:rPr lang="en-GB" sz="2000" dirty="0" err="1"/>
              <a:t>ötletek</a:t>
            </a:r>
            <a:r>
              <a:rPr lang="hu-HU" sz="2000" dirty="0"/>
              <a:t>kel folytatják, </a:t>
            </a:r>
            <a:r>
              <a:rPr lang="en-GB" sz="2000" dirty="0" err="1"/>
              <a:t>amelyek</a:t>
            </a:r>
            <a:r>
              <a:rPr lang="en-GB" sz="2000" dirty="0"/>
              <a:t> </a:t>
            </a:r>
            <a:r>
              <a:rPr lang="hu-HU" sz="2000" dirty="0"/>
              <a:t>egyszerűbben megvalósíthatók</a:t>
            </a:r>
            <a:r>
              <a:rPr lang="en-GB" sz="2000" dirty="0"/>
              <a:t> </a:t>
            </a:r>
            <a:r>
              <a:rPr lang="en-GB" sz="2000" dirty="0" err="1"/>
              <a:t>és</a:t>
            </a:r>
            <a:r>
              <a:rPr lang="en-GB" sz="2000" dirty="0"/>
              <a:t> </a:t>
            </a:r>
            <a:r>
              <a:rPr lang="en-GB" sz="2000" dirty="0" err="1"/>
              <a:t>ahol</a:t>
            </a:r>
            <a:r>
              <a:rPr lang="en-GB" sz="2000" dirty="0"/>
              <a:t> </a:t>
            </a:r>
            <a:r>
              <a:rPr lang="hu-HU" sz="2000" dirty="0"/>
              <a:t>ók</a:t>
            </a:r>
            <a:r>
              <a:rPr lang="en-GB" sz="2000" dirty="0"/>
              <a:t> </a:t>
            </a:r>
            <a:r>
              <a:rPr lang="hu-HU" sz="2000" dirty="0"/>
              <a:t>érdekeltek vonhatók be</a:t>
            </a:r>
            <a:endParaRPr lang="en-GB" sz="2000" dirty="0"/>
          </a:p>
        </p:txBody>
      </p:sp>
      <p:pic>
        <p:nvPicPr>
          <p:cNvPr id="7" name="Picture 2" descr="E:\übung-25.10.,2014\20141025_1445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09" y="2948890"/>
            <a:ext cx="2520535" cy="33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übung-25.10.,2014\20141025_1445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054" y="2948891"/>
            <a:ext cx="2520535" cy="33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9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04982" y="99583"/>
            <a:ext cx="10663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Brainstorming </a:t>
            </a:r>
            <a:r>
              <a:rPr lang="hu-HU" sz="2400" dirty="0"/>
              <a:t>gyakorlat</a:t>
            </a:r>
            <a:endParaRPr lang="en-GB" sz="2400" dirty="0"/>
          </a:p>
          <a:p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Használjunk </a:t>
            </a:r>
            <a:r>
              <a:rPr lang="hu-HU" sz="2000" dirty="0" err="1"/>
              <a:t>vizuáltáblát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Az U1-E1 modulban használt innováció vagy probléma témájával dolgozzunk most is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Bátorítsunk </a:t>
            </a:r>
            <a:r>
              <a:rPr lang="en-GB" sz="2000" dirty="0" err="1"/>
              <a:t>mindenki</a:t>
            </a:r>
            <a:r>
              <a:rPr lang="hu-HU" sz="2000" dirty="0"/>
              <a:t>t</a:t>
            </a:r>
            <a:r>
              <a:rPr lang="en-GB" sz="2000" dirty="0"/>
              <a:t>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ötlete</a:t>
            </a:r>
            <a:r>
              <a:rPr lang="hu-HU" sz="2000" dirty="0"/>
              <a:t>lésre, </a:t>
            </a:r>
            <a:r>
              <a:rPr lang="en-GB" sz="2000" dirty="0" err="1"/>
              <a:t>hogyan</a:t>
            </a:r>
            <a:r>
              <a:rPr lang="en-GB" sz="2000" dirty="0"/>
              <a:t> </a:t>
            </a:r>
            <a:r>
              <a:rPr lang="en-GB" sz="2000" dirty="0" err="1"/>
              <a:t>oldja</a:t>
            </a:r>
            <a:r>
              <a:rPr lang="en-GB" sz="2000" dirty="0"/>
              <a:t> meg a </a:t>
            </a:r>
            <a:r>
              <a:rPr lang="en-GB" sz="2000" dirty="0" err="1"/>
              <a:t>problémát</a:t>
            </a:r>
            <a:r>
              <a:rPr lang="en-GB" sz="2000" dirty="0"/>
              <a:t> / </a:t>
            </a:r>
            <a:r>
              <a:rPr lang="en-GB" sz="2000" dirty="0" err="1"/>
              <a:t>innovációt</a:t>
            </a:r>
            <a:r>
              <a:rPr lang="en-GB" sz="2000" dirty="0"/>
              <a:t> (20 perc)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 err="1"/>
              <a:t>Hozz</a:t>
            </a:r>
            <a:r>
              <a:rPr lang="hu-HU" sz="2000" dirty="0" err="1"/>
              <a:t>unk</a:t>
            </a:r>
            <a:r>
              <a:rPr lang="en-GB" sz="2000" dirty="0"/>
              <a:t> </a:t>
            </a:r>
            <a:r>
              <a:rPr lang="en-GB" sz="2000" dirty="0" err="1"/>
              <a:t>létre</a:t>
            </a:r>
            <a:r>
              <a:rPr lang="en-GB" sz="2000" dirty="0"/>
              <a:t> </a:t>
            </a:r>
            <a:r>
              <a:rPr lang="en-GB" sz="2000" dirty="0" err="1"/>
              <a:t>egy</a:t>
            </a:r>
            <a:r>
              <a:rPr lang="en-GB" sz="2000" dirty="0"/>
              <a:t> </a:t>
            </a:r>
            <a:r>
              <a:rPr lang="en-GB" sz="2000" dirty="0" err="1"/>
              <a:t>minősítési</a:t>
            </a:r>
            <a:r>
              <a:rPr lang="en-GB" sz="2000" dirty="0"/>
              <a:t> </a:t>
            </a:r>
            <a:r>
              <a:rPr lang="en-GB" sz="2000" dirty="0" err="1"/>
              <a:t>sémát</a:t>
            </a:r>
            <a:r>
              <a:rPr lang="en-GB" sz="2000" dirty="0"/>
              <a:t> </a:t>
            </a:r>
            <a:r>
              <a:rPr lang="en-GB" sz="2000" dirty="0" err="1"/>
              <a:t>és</a:t>
            </a:r>
            <a:r>
              <a:rPr lang="en-GB" sz="2000" dirty="0"/>
              <a:t> </a:t>
            </a:r>
            <a:r>
              <a:rPr lang="en-GB" sz="2000" dirty="0" err="1"/>
              <a:t>alakíts</a:t>
            </a:r>
            <a:r>
              <a:rPr lang="hu-HU" sz="2000" dirty="0" err="1"/>
              <a:t>unk</a:t>
            </a:r>
            <a:r>
              <a:rPr lang="hu-HU" sz="2000" dirty="0"/>
              <a:t> </a:t>
            </a:r>
            <a:r>
              <a:rPr lang="en-GB" sz="2000" dirty="0" err="1"/>
              <a:t>ki</a:t>
            </a:r>
            <a:r>
              <a:rPr lang="en-GB" sz="2000" dirty="0"/>
              <a:t> </a:t>
            </a:r>
            <a:r>
              <a:rPr lang="en-GB" sz="2000" dirty="0" err="1"/>
              <a:t>szerkesztői</a:t>
            </a:r>
            <a:r>
              <a:rPr lang="en-GB" sz="2000" dirty="0"/>
              <a:t> </a:t>
            </a:r>
            <a:r>
              <a:rPr lang="en-GB" sz="2000" dirty="0" err="1"/>
              <a:t>csoportokat</a:t>
            </a:r>
            <a:r>
              <a:rPr lang="en-GB" sz="2000" dirty="0"/>
              <a:t> (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ötlet</a:t>
            </a:r>
            <a:r>
              <a:rPr lang="hu-HU" sz="2000" dirty="0" err="1"/>
              <a:t>elés</a:t>
            </a:r>
            <a:r>
              <a:rPr lang="hu-HU" sz="2000" dirty="0"/>
              <a:t> </a:t>
            </a:r>
            <a:r>
              <a:rPr lang="en-GB" sz="2000" dirty="0" err="1"/>
              <a:t>bővítés</a:t>
            </a:r>
            <a:r>
              <a:rPr lang="hu-HU" sz="2000" dirty="0"/>
              <a:t>e</a:t>
            </a:r>
            <a:r>
              <a:rPr lang="en-GB" sz="2000" dirty="0"/>
              <a:t>, 60 perc):</a:t>
            </a:r>
          </a:p>
        </p:txBody>
      </p:sp>
      <p:sp>
        <p:nvSpPr>
          <p:cNvPr id="9" name="Szövegdoboz 3"/>
          <p:cNvSpPr txBox="1"/>
          <p:nvPr/>
        </p:nvSpPr>
        <p:spPr>
          <a:xfrm>
            <a:off x="604982" y="2376937"/>
            <a:ext cx="57161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GB" sz="2000" dirty="0"/>
              <a:t>H (</a:t>
            </a:r>
            <a:r>
              <a:rPr lang="hu-HU" sz="2000" dirty="0"/>
              <a:t>bonyolult</a:t>
            </a:r>
            <a:r>
              <a:rPr lang="en-GB" sz="2000" dirty="0"/>
              <a:t>) </a:t>
            </a:r>
            <a:r>
              <a:rPr lang="hu-HU" sz="2000" dirty="0"/>
              <a:t>és</a:t>
            </a:r>
            <a:r>
              <a:rPr lang="en-GB" sz="2000" dirty="0"/>
              <a:t> L (</a:t>
            </a:r>
            <a:r>
              <a:rPr lang="hu-HU" sz="2000" dirty="0"/>
              <a:t>egyszerű</a:t>
            </a:r>
            <a:r>
              <a:rPr lang="en-GB" sz="2000" dirty="0"/>
              <a:t>) </a:t>
            </a:r>
            <a:r>
              <a:rPr lang="hu-HU" sz="2000" dirty="0"/>
              <a:t>megoldások</a:t>
            </a:r>
            <a:endParaRPr lang="en-GB" sz="2000" dirty="0"/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GB" sz="2000" dirty="0"/>
              <a:t>S (</a:t>
            </a:r>
            <a:r>
              <a:rPr lang="hu-HU" sz="2000" dirty="0"/>
              <a:t>érdekeltek</a:t>
            </a:r>
            <a:r>
              <a:rPr lang="en-GB" sz="2000" dirty="0"/>
              <a:t>) </a:t>
            </a:r>
            <a:r>
              <a:rPr lang="hu-HU" sz="2000" dirty="0"/>
              <a:t>bevonhatók</a:t>
            </a:r>
            <a:r>
              <a:rPr lang="en-GB" sz="2000" dirty="0"/>
              <a:t>, </a:t>
            </a:r>
            <a:r>
              <a:rPr lang="hu-HU" sz="2000" dirty="0"/>
              <a:t>vagy</a:t>
            </a:r>
            <a:r>
              <a:rPr lang="en-GB" sz="2000" dirty="0"/>
              <a:t> L (</a:t>
            </a:r>
            <a:r>
              <a:rPr lang="hu-HU" sz="2000" dirty="0"/>
              <a:t>hosszú idő</a:t>
            </a:r>
            <a:r>
              <a:rPr lang="en-GB" sz="2000" dirty="0"/>
              <a:t>) </a:t>
            </a:r>
            <a:r>
              <a:rPr lang="en-GB" sz="2000" dirty="0" err="1"/>
              <a:t>szükséges</a:t>
            </a:r>
            <a:r>
              <a:rPr lang="en-GB" sz="2000" dirty="0"/>
              <a:t> </a:t>
            </a:r>
            <a:r>
              <a:rPr lang="en-GB" sz="2000" dirty="0" err="1"/>
              <a:t>és</a:t>
            </a:r>
            <a:r>
              <a:rPr lang="en-GB" sz="2000" dirty="0"/>
              <a:t> </a:t>
            </a:r>
            <a:r>
              <a:rPr lang="en-GB" sz="2000" dirty="0" err="1"/>
              <a:t>szélesebb</a:t>
            </a:r>
            <a:r>
              <a:rPr lang="en-GB" sz="2000" dirty="0"/>
              <a:t> </a:t>
            </a:r>
            <a:r>
              <a:rPr lang="en-GB" sz="2000" dirty="0" err="1"/>
              <a:t>hálózat</a:t>
            </a:r>
            <a:r>
              <a:rPr lang="hu-HU" sz="2000" dirty="0"/>
              <a:t> kell</a:t>
            </a:r>
            <a:r>
              <a:rPr lang="en-GB" sz="2000" dirty="0"/>
              <a:t> </a:t>
            </a:r>
            <a:r>
              <a:rPr lang="en-GB" sz="2000" dirty="0" err="1"/>
              <a:t>ahhoz</a:t>
            </a:r>
            <a:r>
              <a:rPr lang="en-GB" sz="2000" dirty="0"/>
              <a:t>, </a:t>
            </a:r>
            <a:r>
              <a:rPr lang="en-GB" sz="2000" dirty="0" err="1"/>
              <a:t>hogy</a:t>
            </a:r>
            <a:r>
              <a:rPr lang="en-GB" sz="2000" dirty="0"/>
              <a:t> </a:t>
            </a:r>
            <a:r>
              <a:rPr lang="en-GB" sz="2000" dirty="0" err="1"/>
              <a:t>megvalósítsa</a:t>
            </a:r>
            <a:r>
              <a:rPr lang="en-GB" sz="2000" dirty="0"/>
              <a:t> </a:t>
            </a:r>
            <a:r>
              <a:rPr lang="en-GB" sz="2000" dirty="0" err="1"/>
              <a:t>ezt</a:t>
            </a:r>
            <a:r>
              <a:rPr lang="en-GB" sz="2000" dirty="0"/>
              <a:t>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elképzelést</a:t>
            </a:r>
            <a:r>
              <a:rPr lang="en-GB" sz="2000" dirty="0"/>
              <a:t>, </a:t>
            </a:r>
            <a:r>
              <a:rPr lang="en-GB" sz="2000" dirty="0" err="1"/>
              <a:t>és</a:t>
            </a:r>
            <a:r>
              <a:rPr lang="en-GB" sz="2000" dirty="0"/>
              <a:t> ne </a:t>
            </a:r>
            <a:r>
              <a:rPr lang="en-GB" sz="2000" dirty="0" err="1"/>
              <a:t>legyen</a:t>
            </a:r>
            <a:r>
              <a:rPr lang="en-GB" sz="2000" dirty="0"/>
              <a:t> </a:t>
            </a:r>
            <a:r>
              <a:rPr lang="en-GB" sz="2000" dirty="0" err="1"/>
              <a:t>közvetlen</a:t>
            </a:r>
            <a:r>
              <a:rPr lang="en-GB" sz="2000" dirty="0"/>
              <a:t> </a:t>
            </a:r>
            <a:r>
              <a:rPr lang="en-GB" sz="2000" dirty="0" err="1"/>
              <a:t>hozzáférése</a:t>
            </a:r>
            <a:r>
              <a:rPr lang="en-GB" sz="2000" dirty="0"/>
              <a:t>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érdekelteknek</a:t>
            </a:r>
            <a:endParaRPr lang="en-GB" sz="2000" dirty="0"/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GB" sz="2000" dirty="0"/>
              <a:t>F (</a:t>
            </a:r>
            <a:r>
              <a:rPr lang="hu-HU" sz="2000" dirty="0"/>
              <a:t>keretrendszer állapota</a:t>
            </a:r>
            <a:r>
              <a:rPr lang="en-GB" sz="2000" dirty="0"/>
              <a:t>) </a:t>
            </a:r>
            <a:r>
              <a:rPr lang="hu-HU" sz="2000" dirty="0"/>
              <a:t>és a jogi környezet, amelyek nem megváltoztathatók</a:t>
            </a:r>
            <a:r>
              <a:rPr lang="en-GB" sz="2000" dirty="0"/>
              <a:t>.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endParaRPr lang="en-GB" sz="2000" dirty="0"/>
          </a:p>
          <a:p>
            <a:r>
              <a:rPr lang="en-GB" sz="2000" dirty="0" err="1"/>
              <a:t>Folytass</a:t>
            </a:r>
            <a:r>
              <a:rPr lang="hu-HU" sz="2000" dirty="0" err="1"/>
              <a:t>uk</a:t>
            </a:r>
            <a:r>
              <a:rPr lang="en-GB" sz="2000" dirty="0"/>
              <a:t> azo</a:t>
            </a:r>
            <a:r>
              <a:rPr lang="hu-HU" sz="2000" dirty="0"/>
              <a:t>n</a:t>
            </a:r>
            <a:r>
              <a:rPr lang="en-GB" sz="2000" dirty="0"/>
              <a:t> </a:t>
            </a:r>
            <a:r>
              <a:rPr lang="en-GB" sz="2000" dirty="0" err="1"/>
              <a:t>elképzelésekkel</a:t>
            </a:r>
            <a:r>
              <a:rPr lang="en-GB" sz="2000" dirty="0"/>
              <a:t>, </a:t>
            </a:r>
            <a:r>
              <a:rPr lang="en-GB" sz="2000" dirty="0" err="1"/>
              <a:t>amelyek</a:t>
            </a:r>
            <a:r>
              <a:rPr lang="en-GB" sz="2000" dirty="0"/>
              <a:t> </a:t>
            </a:r>
            <a:r>
              <a:rPr lang="en-GB" sz="2000" dirty="0" err="1"/>
              <a:t>az</a:t>
            </a:r>
            <a:r>
              <a:rPr lang="en-GB" sz="2000" dirty="0"/>
              <a:t> L</a:t>
            </a:r>
            <a:r>
              <a:rPr lang="hu-HU" sz="2000" dirty="0"/>
              <a:t> és</a:t>
            </a:r>
            <a:r>
              <a:rPr lang="en-GB" sz="2000" dirty="0"/>
              <a:t> S</a:t>
            </a:r>
            <a:r>
              <a:rPr lang="hu-HU" sz="2000" dirty="0"/>
              <a:t> kritériumoknak és az </a:t>
            </a:r>
            <a:r>
              <a:rPr lang="en-GB" sz="2000" dirty="0"/>
              <a:t>F.</a:t>
            </a:r>
            <a:r>
              <a:rPr lang="hu-HU" sz="2000" dirty="0" err="1"/>
              <a:t>-nek</a:t>
            </a:r>
            <a:r>
              <a:rPr lang="hu-HU" sz="2000" dirty="0"/>
              <a:t> nem. Ne riadjunk vissza akár </a:t>
            </a:r>
            <a:r>
              <a:rPr lang="en-GB" sz="2000" dirty="0" err="1"/>
              <a:t>több</a:t>
            </a:r>
            <a:r>
              <a:rPr lang="en-GB" sz="2000" dirty="0"/>
              <a:t> </a:t>
            </a:r>
            <a:r>
              <a:rPr lang="en-GB" sz="2000" dirty="0" err="1"/>
              <a:t>elképzelést</a:t>
            </a:r>
            <a:r>
              <a:rPr lang="en-GB" sz="2000" dirty="0"/>
              <a:t> </a:t>
            </a:r>
            <a:r>
              <a:rPr lang="en-GB" sz="2000" dirty="0" err="1"/>
              <a:t>kiválasztásá</a:t>
            </a:r>
            <a:r>
              <a:rPr lang="hu-HU" sz="2000" dirty="0"/>
              <a:t>t</a:t>
            </a:r>
            <a:r>
              <a:rPr lang="en-GB" sz="2000" dirty="0" err="1"/>
              <a:t>ól</a:t>
            </a:r>
            <a:r>
              <a:rPr lang="en-GB" sz="2000" dirty="0"/>
              <a:t> </a:t>
            </a:r>
            <a:r>
              <a:rPr lang="hu-HU" sz="2000" dirty="0"/>
              <a:t>sem!</a:t>
            </a:r>
            <a:endParaRPr lang="en-GB" sz="2000" dirty="0"/>
          </a:p>
        </p:txBody>
      </p:sp>
      <p:pic>
        <p:nvPicPr>
          <p:cNvPr id="7" name="Picture 2" descr="E:\übung-25.10.,2014\20141025_1445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09" y="2948890"/>
            <a:ext cx="2520535" cy="33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übung-25.10.,2014\20141025_1445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054" y="2948891"/>
            <a:ext cx="2520535" cy="33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4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28134" y="212950"/>
            <a:ext cx="10663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Brainwriting</a:t>
            </a:r>
            <a:endParaRPr lang="en-GB" sz="24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Ne ítéljünk el semmilyen ötletet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000" dirty="0"/>
              <a:t>3 </a:t>
            </a:r>
            <a:r>
              <a:rPr lang="hu-HU" sz="2000" dirty="0"/>
              <a:t>javaslat résztvevőnként</a:t>
            </a: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000" dirty="0"/>
              <a:t>10 </a:t>
            </a:r>
            <a:r>
              <a:rPr lang="hu-HU" sz="2000" dirty="0"/>
              <a:t>perc</a:t>
            </a: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Írott forma</a:t>
            </a: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Résztvevők névtelensége</a:t>
            </a: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endParaRPr lang="en-GB" sz="2000" dirty="0"/>
          </a:p>
        </p:txBody>
      </p:sp>
      <p:sp>
        <p:nvSpPr>
          <p:cNvPr id="9" name="Szövegdoboz 3"/>
          <p:cNvSpPr txBox="1"/>
          <p:nvPr/>
        </p:nvSpPr>
        <p:spPr>
          <a:xfrm>
            <a:off x="402275" y="2518871"/>
            <a:ext cx="594162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b</a:t>
            </a:r>
            <a:r>
              <a:rPr lang="en-GB" sz="2400" dirty="0" err="1"/>
              <a:t>rainwriting</a:t>
            </a:r>
            <a:r>
              <a:rPr lang="en-GB" sz="2400" dirty="0"/>
              <a:t> </a:t>
            </a:r>
            <a:r>
              <a:rPr lang="hu-HU" sz="2400" dirty="0"/>
              <a:t>bővítése a megvalósíthatóság esélyének növelésére</a:t>
            </a:r>
            <a:endParaRPr lang="en-GB" sz="2400" dirty="0"/>
          </a:p>
          <a:p>
            <a:r>
              <a:rPr lang="hu-HU" sz="2000" dirty="0"/>
              <a:t>A </a:t>
            </a:r>
            <a:r>
              <a:rPr lang="en-GB" sz="2000" dirty="0" err="1"/>
              <a:t>brainwriting</a:t>
            </a:r>
            <a:r>
              <a:rPr lang="en-GB" sz="2000" dirty="0"/>
              <a:t> </a:t>
            </a:r>
            <a:r>
              <a:rPr lang="hu-HU" sz="2000" dirty="0"/>
              <a:t>után szerkesztői csoport folytatja a munkát</a:t>
            </a:r>
            <a:r>
              <a:rPr lang="en-GB" sz="2000" dirty="0"/>
              <a:t> 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Javaslatok téma szerint csoportokba rendezése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A javaslatok </a:t>
            </a:r>
            <a:r>
              <a:rPr lang="en-GB" sz="2000" dirty="0"/>
              <a:t>H (</a:t>
            </a:r>
            <a:r>
              <a:rPr lang="hu-HU" sz="2000" dirty="0"/>
              <a:t>bonyolult</a:t>
            </a:r>
            <a:r>
              <a:rPr lang="en-GB" sz="2000" dirty="0"/>
              <a:t>) </a:t>
            </a:r>
            <a:r>
              <a:rPr lang="hu-HU" sz="2000" dirty="0"/>
              <a:t>vagy</a:t>
            </a:r>
            <a:r>
              <a:rPr lang="en-GB" sz="2000" dirty="0"/>
              <a:t> L (</a:t>
            </a:r>
            <a:r>
              <a:rPr lang="hu-HU" sz="2000" dirty="0"/>
              <a:t>egyszerű) jelölést kapnak</a:t>
            </a:r>
            <a:r>
              <a:rPr lang="en-GB" sz="2000" dirty="0"/>
              <a:t>)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ötleteket</a:t>
            </a:r>
            <a:r>
              <a:rPr lang="en-GB" sz="2000" dirty="0"/>
              <a:t> </a:t>
            </a:r>
            <a:r>
              <a:rPr lang="en-GB" sz="2000" dirty="0" err="1"/>
              <a:t>akkor</a:t>
            </a:r>
            <a:r>
              <a:rPr lang="en-GB" sz="2000" dirty="0"/>
              <a:t> </a:t>
            </a:r>
            <a:r>
              <a:rPr lang="en-GB" sz="2000" dirty="0" err="1"/>
              <a:t>értékel</a:t>
            </a:r>
            <a:r>
              <a:rPr lang="hu-HU" sz="2000" dirty="0" err="1"/>
              <a:t>het</a:t>
            </a:r>
            <a:r>
              <a:rPr lang="en-GB" sz="2000" dirty="0" err="1"/>
              <a:t>ik</a:t>
            </a:r>
            <a:r>
              <a:rPr lang="en-GB" sz="2000" dirty="0"/>
              <a:t>, ha </a:t>
            </a:r>
            <a:r>
              <a:rPr lang="hu-HU" sz="2000" dirty="0"/>
              <a:t>az értékelők ismerik az érdekelteket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Nem minden javaslatot dolgoz ki a csoport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O</a:t>
            </a:r>
            <a:r>
              <a:rPr lang="en-GB" sz="2000" dirty="0" err="1"/>
              <a:t>lyan</a:t>
            </a:r>
            <a:r>
              <a:rPr lang="en-GB" sz="2000" dirty="0"/>
              <a:t> </a:t>
            </a:r>
            <a:r>
              <a:rPr lang="en-GB" sz="2000" dirty="0" err="1"/>
              <a:t>ötletek</a:t>
            </a:r>
            <a:r>
              <a:rPr lang="hu-HU" sz="2000" dirty="0"/>
              <a:t>kel folytatják, </a:t>
            </a:r>
            <a:r>
              <a:rPr lang="en-GB" sz="2000" dirty="0" err="1"/>
              <a:t>amelyek</a:t>
            </a:r>
            <a:r>
              <a:rPr lang="en-GB" sz="2000" dirty="0"/>
              <a:t> </a:t>
            </a:r>
            <a:r>
              <a:rPr lang="hu-HU" sz="2000" dirty="0"/>
              <a:t>egyszerűbben megvalósíthatók</a:t>
            </a:r>
            <a:r>
              <a:rPr lang="en-GB" sz="2000" dirty="0"/>
              <a:t> </a:t>
            </a:r>
            <a:r>
              <a:rPr lang="en-GB" sz="2000" dirty="0" err="1"/>
              <a:t>és</a:t>
            </a:r>
            <a:r>
              <a:rPr lang="en-GB" sz="2000" dirty="0"/>
              <a:t> </a:t>
            </a:r>
            <a:r>
              <a:rPr lang="hu-HU" sz="2000" dirty="0"/>
              <a:t>érdekeltek </a:t>
            </a:r>
            <a:r>
              <a:rPr lang="en-GB" sz="2000" dirty="0" err="1"/>
              <a:t>vonhat</a:t>
            </a:r>
            <a:r>
              <a:rPr lang="hu-HU" sz="2000" dirty="0"/>
              <a:t>ók be</a:t>
            </a:r>
            <a:endParaRPr lang="en-GB" sz="2000" dirty="0"/>
          </a:p>
        </p:txBody>
      </p:sp>
      <p:pic>
        <p:nvPicPr>
          <p:cNvPr id="7" name="Picture 2" descr="E:\übung-25.10.,2014\20141025_1445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09" y="2948890"/>
            <a:ext cx="2520535" cy="33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übung-25.10.,2014\20141025_1445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054" y="2948891"/>
            <a:ext cx="2520535" cy="33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90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pic>
        <p:nvPicPr>
          <p:cNvPr id="7" name="Picture 2" descr="E:\übung-25.10.,2014\20141025_1445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09" y="2948890"/>
            <a:ext cx="2520535" cy="33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übung-25.10.,2014\20141025_1445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054" y="2948891"/>
            <a:ext cx="2520535" cy="33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3"/>
          <p:cNvSpPr txBox="1"/>
          <p:nvPr/>
        </p:nvSpPr>
        <p:spPr>
          <a:xfrm>
            <a:off x="627742" y="386570"/>
            <a:ext cx="10663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Brainwriting</a:t>
            </a:r>
            <a:r>
              <a:rPr lang="en-GB" sz="2400" dirty="0"/>
              <a:t> </a:t>
            </a:r>
            <a:r>
              <a:rPr lang="hu-HU" sz="2400" dirty="0"/>
              <a:t>gyakorlat</a:t>
            </a:r>
            <a:endParaRPr lang="en-GB" sz="2400" dirty="0"/>
          </a:p>
          <a:p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Használjunk </a:t>
            </a:r>
            <a:r>
              <a:rPr lang="hu-HU" sz="2000" dirty="0" err="1"/>
              <a:t>vizuáltáblát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Az U1-E1 modulban használt innováció vagy probléma témájával dolgozzunk most is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Bátorítsunk </a:t>
            </a:r>
            <a:r>
              <a:rPr lang="en-GB" sz="2000" dirty="0" err="1"/>
              <a:t>mindenki</a:t>
            </a:r>
            <a:r>
              <a:rPr lang="hu-HU" sz="2000" dirty="0"/>
              <a:t>t</a:t>
            </a:r>
            <a:r>
              <a:rPr lang="en-GB" sz="2000" dirty="0"/>
              <a:t>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ötlete</a:t>
            </a:r>
            <a:r>
              <a:rPr lang="hu-HU" sz="2000" dirty="0"/>
              <a:t>lésre, </a:t>
            </a:r>
            <a:r>
              <a:rPr lang="en-GB" sz="2000" dirty="0" err="1"/>
              <a:t>hogyan</a:t>
            </a:r>
            <a:r>
              <a:rPr lang="en-GB" sz="2000" dirty="0"/>
              <a:t> </a:t>
            </a:r>
            <a:r>
              <a:rPr lang="en-GB" sz="2000" dirty="0" err="1"/>
              <a:t>oldja</a:t>
            </a:r>
            <a:r>
              <a:rPr lang="en-GB" sz="2000" dirty="0"/>
              <a:t> meg a </a:t>
            </a:r>
            <a:r>
              <a:rPr lang="en-GB" sz="2000" dirty="0" err="1"/>
              <a:t>problémát</a:t>
            </a:r>
            <a:r>
              <a:rPr lang="en-GB" sz="2000" dirty="0"/>
              <a:t> / </a:t>
            </a:r>
            <a:r>
              <a:rPr lang="en-GB" sz="2000" dirty="0" err="1"/>
              <a:t>innovációt</a:t>
            </a:r>
            <a:r>
              <a:rPr lang="en-GB" sz="2000" dirty="0"/>
              <a:t> (20 perc)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 err="1"/>
              <a:t>Hozz</a:t>
            </a:r>
            <a:r>
              <a:rPr lang="hu-HU" sz="2000" dirty="0" err="1"/>
              <a:t>unk</a:t>
            </a:r>
            <a:r>
              <a:rPr lang="en-GB" sz="2000" dirty="0"/>
              <a:t> </a:t>
            </a:r>
            <a:r>
              <a:rPr lang="en-GB" sz="2000" dirty="0" err="1"/>
              <a:t>létre</a:t>
            </a:r>
            <a:r>
              <a:rPr lang="en-GB" sz="2000" dirty="0"/>
              <a:t> </a:t>
            </a:r>
            <a:r>
              <a:rPr lang="en-GB" sz="2000" dirty="0" err="1"/>
              <a:t>egy</a:t>
            </a:r>
            <a:r>
              <a:rPr lang="en-GB" sz="2000" dirty="0"/>
              <a:t> </a:t>
            </a:r>
            <a:r>
              <a:rPr lang="en-GB" sz="2000" dirty="0" err="1"/>
              <a:t>minősítési</a:t>
            </a:r>
            <a:r>
              <a:rPr lang="en-GB" sz="2000" dirty="0"/>
              <a:t> </a:t>
            </a:r>
            <a:r>
              <a:rPr lang="en-GB" sz="2000" dirty="0" err="1"/>
              <a:t>sémát</a:t>
            </a:r>
            <a:r>
              <a:rPr lang="en-GB" sz="2000" dirty="0"/>
              <a:t> </a:t>
            </a:r>
            <a:r>
              <a:rPr lang="en-GB" sz="2000" dirty="0" err="1"/>
              <a:t>és</a:t>
            </a:r>
            <a:r>
              <a:rPr lang="en-GB" sz="2000" dirty="0"/>
              <a:t> </a:t>
            </a:r>
            <a:r>
              <a:rPr lang="en-GB" sz="2000" dirty="0" err="1"/>
              <a:t>alakíts</a:t>
            </a:r>
            <a:r>
              <a:rPr lang="hu-HU" sz="2000" dirty="0" err="1"/>
              <a:t>unk</a:t>
            </a:r>
            <a:r>
              <a:rPr lang="hu-HU" sz="2000" dirty="0"/>
              <a:t> </a:t>
            </a:r>
            <a:r>
              <a:rPr lang="en-GB" sz="2000" dirty="0" err="1"/>
              <a:t>ki</a:t>
            </a:r>
            <a:r>
              <a:rPr lang="en-GB" sz="2000" dirty="0"/>
              <a:t> </a:t>
            </a:r>
            <a:r>
              <a:rPr lang="en-GB" sz="2000" dirty="0" err="1"/>
              <a:t>szerkesztői</a:t>
            </a:r>
            <a:r>
              <a:rPr lang="en-GB" sz="2000" dirty="0"/>
              <a:t> </a:t>
            </a:r>
            <a:r>
              <a:rPr lang="en-GB" sz="2000" dirty="0" err="1"/>
              <a:t>csoportokat</a:t>
            </a:r>
            <a:r>
              <a:rPr lang="en-GB" sz="2000" dirty="0"/>
              <a:t> (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ötlet</a:t>
            </a:r>
            <a:r>
              <a:rPr lang="hu-HU" sz="2000" dirty="0" err="1"/>
              <a:t>elés</a:t>
            </a:r>
            <a:r>
              <a:rPr lang="hu-HU" sz="2000" dirty="0"/>
              <a:t> </a:t>
            </a:r>
            <a:r>
              <a:rPr lang="en-GB" sz="2000" dirty="0" err="1"/>
              <a:t>bővítés</a:t>
            </a:r>
            <a:r>
              <a:rPr lang="hu-HU" sz="2000" dirty="0"/>
              <a:t>e</a:t>
            </a:r>
            <a:r>
              <a:rPr lang="en-GB" sz="2000" dirty="0"/>
              <a:t>, 60 perc:</a:t>
            </a:r>
          </a:p>
        </p:txBody>
      </p:sp>
      <p:sp>
        <p:nvSpPr>
          <p:cNvPr id="9" name="Szövegdoboz 3"/>
          <p:cNvSpPr txBox="1"/>
          <p:nvPr/>
        </p:nvSpPr>
        <p:spPr>
          <a:xfrm>
            <a:off x="626340" y="2542572"/>
            <a:ext cx="57161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GB" sz="2000" dirty="0"/>
              <a:t>H (</a:t>
            </a:r>
            <a:r>
              <a:rPr lang="hu-HU" sz="2000" dirty="0"/>
              <a:t>bonyolult</a:t>
            </a:r>
            <a:r>
              <a:rPr lang="en-GB" sz="2000" dirty="0"/>
              <a:t>) </a:t>
            </a:r>
            <a:r>
              <a:rPr lang="hu-HU" sz="2000" dirty="0"/>
              <a:t>és</a:t>
            </a:r>
            <a:r>
              <a:rPr lang="en-GB" sz="2000" dirty="0"/>
              <a:t> L (</a:t>
            </a:r>
            <a:r>
              <a:rPr lang="hu-HU" sz="2000" dirty="0"/>
              <a:t>egyszerű</a:t>
            </a:r>
            <a:r>
              <a:rPr lang="en-GB" sz="2000" dirty="0"/>
              <a:t>) </a:t>
            </a:r>
            <a:r>
              <a:rPr lang="hu-HU" sz="2000" dirty="0"/>
              <a:t>megoldások</a:t>
            </a:r>
            <a:endParaRPr lang="en-GB" sz="2000" dirty="0"/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GB" sz="2000" dirty="0"/>
              <a:t>S (</a:t>
            </a:r>
            <a:r>
              <a:rPr lang="hu-HU" sz="2000" dirty="0"/>
              <a:t>érdekeltek</a:t>
            </a:r>
            <a:r>
              <a:rPr lang="en-GB" sz="2000" dirty="0"/>
              <a:t>) </a:t>
            </a:r>
            <a:r>
              <a:rPr lang="hu-HU" sz="2000" dirty="0"/>
              <a:t>bevonhatók</a:t>
            </a:r>
            <a:r>
              <a:rPr lang="en-GB" sz="2000" dirty="0"/>
              <a:t>, </a:t>
            </a:r>
            <a:r>
              <a:rPr lang="hu-HU" sz="2000" dirty="0"/>
              <a:t>vagy</a:t>
            </a:r>
            <a:r>
              <a:rPr lang="en-GB" sz="2000" dirty="0"/>
              <a:t> L (</a:t>
            </a:r>
            <a:r>
              <a:rPr lang="hu-HU" sz="2000" dirty="0"/>
              <a:t>hosszú idő</a:t>
            </a:r>
            <a:r>
              <a:rPr lang="en-GB" sz="2000" dirty="0"/>
              <a:t>) </a:t>
            </a:r>
            <a:r>
              <a:rPr lang="en-GB" sz="2000" dirty="0" err="1"/>
              <a:t>szükséges</a:t>
            </a:r>
            <a:r>
              <a:rPr lang="en-GB" sz="2000" dirty="0"/>
              <a:t> </a:t>
            </a:r>
            <a:r>
              <a:rPr lang="en-GB" sz="2000" dirty="0" err="1"/>
              <a:t>és</a:t>
            </a:r>
            <a:r>
              <a:rPr lang="en-GB" sz="2000" dirty="0"/>
              <a:t> </a:t>
            </a:r>
            <a:r>
              <a:rPr lang="en-GB" sz="2000" dirty="0" err="1"/>
              <a:t>szélesebb</a:t>
            </a:r>
            <a:r>
              <a:rPr lang="en-GB" sz="2000" dirty="0"/>
              <a:t> </a:t>
            </a:r>
            <a:r>
              <a:rPr lang="en-GB" sz="2000" dirty="0" err="1"/>
              <a:t>hálózat</a:t>
            </a:r>
            <a:r>
              <a:rPr lang="hu-HU" sz="2000" dirty="0"/>
              <a:t> kell</a:t>
            </a:r>
            <a:r>
              <a:rPr lang="en-GB" sz="2000" dirty="0"/>
              <a:t> </a:t>
            </a:r>
            <a:r>
              <a:rPr lang="en-GB" sz="2000" dirty="0" err="1"/>
              <a:t>ahhoz</a:t>
            </a:r>
            <a:r>
              <a:rPr lang="en-GB" sz="2000" dirty="0"/>
              <a:t>, </a:t>
            </a:r>
            <a:r>
              <a:rPr lang="en-GB" sz="2000" dirty="0" err="1"/>
              <a:t>hogy</a:t>
            </a:r>
            <a:r>
              <a:rPr lang="en-GB" sz="2000" dirty="0"/>
              <a:t> </a:t>
            </a:r>
            <a:r>
              <a:rPr lang="en-GB" sz="2000" dirty="0" err="1"/>
              <a:t>megvalósítsa</a:t>
            </a:r>
            <a:r>
              <a:rPr lang="en-GB" sz="2000" dirty="0"/>
              <a:t> </a:t>
            </a:r>
            <a:r>
              <a:rPr lang="en-GB" sz="2000" dirty="0" err="1"/>
              <a:t>ezt</a:t>
            </a:r>
            <a:r>
              <a:rPr lang="en-GB" sz="2000" dirty="0"/>
              <a:t>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elképzelést</a:t>
            </a:r>
            <a:r>
              <a:rPr lang="en-GB" sz="2000" dirty="0"/>
              <a:t>, </a:t>
            </a:r>
            <a:r>
              <a:rPr lang="en-GB" sz="2000" dirty="0" err="1"/>
              <a:t>és</a:t>
            </a:r>
            <a:r>
              <a:rPr lang="en-GB" sz="2000" dirty="0"/>
              <a:t> ne </a:t>
            </a:r>
            <a:r>
              <a:rPr lang="en-GB" sz="2000" dirty="0" err="1"/>
              <a:t>legyen</a:t>
            </a:r>
            <a:r>
              <a:rPr lang="en-GB" sz="2000" dirty="0"/>
              <a:t> </a:t>
            </a:r>
            <a:r>
              <a:rPr lang="en-GB" sz="2000" dirty="0" err="1"/>
              <a:t>közvetlen</a:t>
            </a:r>
            <a:r>
              <a:rPr lang="en-GB" sz="2000" dirty="0"/>
              <a:t> </a:t>
            </a:r>
            <a:r>
              <a:rPr lang="en-GB" sz="2000" dirty="0" err="1"/>
              <a:t>hozzáférése</a:t>
            </a:r>
            <a:r>
              <a:rPr lang="en-GB" sz="2000" dirty="0"/>
              <a:t>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érdekelteknek</a:t>
            </a:r>
            <a:endParaRPr lang="en-GB" sz="2000" dirty="0"/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GB" sz="2000" dirty="0"/>
              <a:t>F (</a:t>
            </a:r>
            <a:r>
              <a:rPr lang="hu-HU" sz="2000" dirty="0"/>
              <a:t>keretrendszer állapota</a:t>
            </a:r>
            <a:r>
              <a:rPr lang="en-GB" sz="2000" dirty="0"/>
              <a:t>) </a:t>
            </a:r>
            <a:r>
              <a:rPr lang="hu-HU" sz="2000" dirty="0"/>
              <a:t>és a jogi környezet, amelyek nem megváltoztathatók</a:t>
            </a:r>
            <a:r>
              <a:rPr lang="en-GB" sz="2000" dirty="0"/>
              <a:t>.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endParaRPr lang="en-GB" sz="2000" dirty="0"/>
          </a:p>
          <a:p>
            <a:r>
              <a:rPr lang="en-GB" sz="2000" dirty="0" err="1"/>
              <a:t>Folytass</a:t>
            </a:r>
            <a:r>
              <a:rPr lang="hu-HU" sz="2000" dirty="0" err="1"/>
              <a:t>uk</a:t>
            </a:r>
            <a:r>
              <a:rPr lang="en-GB" sz="2000" dirty="0"/>
              <a:t> azo</a:t>
            </a:r>
            <a:r>
              <a:rPr lang="hu-HU" sz="2000" dirty="0"/>
              <a:t>n</a:t>
            </a:r>
            <a:r>
              <a:rPr lang="en-GB" sz="2000" dirty="0"/>
              <a:t> </a:t>
            </a:r>
            <a:r>
              <a:rPr lang="en-GB" sz="2000" dirty="0" err="1"/>
              <a:t>elképzelésekkel</a:t>
            </a:r>
            <a:r>
              <a:rPr lang="en-GB" sz="2000" dirty="0"/>
              <a:t>, </a:t>
            </a:r>
            <a:r>
              <a:rPr lang="en-GB" sz="2000" dirty="0" err="1"/>
              <a:t>amelyek</a:t>
            </a:r>
            <a:r>
              <a:rPr lang="en-GB" sz="2000" dirty="0"/>
              <a:t> </a:t>
            </a:r>
            <a:r>
              <a:rPr lang="en-GB" sz="2000" dirty="0" err="1"/>
              <a:t>az</a:t>
            </a:r>
            <a:r>
              <a:rPr lang="en-GB" sz="2000" dirty="0"/>
              <a:t> L</a:t>
            </a:r>
            <a:r>
              <a:rPr lang="hu-HU" sz="2000" dirty="0"/>
              <a:t> és</a:t>
            </a:r>
            <a:r>
              <a:rPr lang="en-GB" sz="2000" dirty="0"/>
              <a:t> S</a:t>
            </a:r>
            <a:r>
              <a:rPr lang="hu-HU" sz="2000" dirty="0"/>
              <a:t> kritériumoknak és az </a:t>
            </a:r>
            <a:r>
              <a:rPr lang="en-GB" sz="2000" dirty="0"/>
              <a:t>F.</a:t>
            </a:r>
            <a:r>
              <a:rPr lang="hu-HU" sz="2000" dirty="0" err="1"/>
              <a:t>-nek</a:t>
            </a:r>
            <a:r>
              <a:rPr lang="hu-HU" sz="2000" dirty="0"/>
              <a:t> nem. Ne riadjunk vissza akár </a:t>
            </a:r>
            <a:r>
              <a:rPr lang="en-GB" sz="2000" dirty="0" err="1"/>
              <a:t>több</a:t>
            </a:r>
            <a:r>
              <a:rPr lang="en-GB" sz="2000" dirty="0"/>
              <a:t> </a:t>
            </a:r>
            <a:r>
              <a:rPr lang="en-GB" sz="2000" dirty="0" err="1"/>
              <a:t>elképzelést</a:t>
            </a:r>
            <a:r>
              <a:rPr lang="en-GB" sz="2000" dirty="0"/>
              <a:t> </a:t>
            </a:r>
            <a:r>
              <a:rPr lang="en-GB" sz="2000" dirty="0" err="1"/>
              <a:t>kiválasztásá</a:t>
            </a:r>
            <a:r>
              <a:rPr lang="hu-HU" sz="2000" dirty="0"/>
              <a:t>t</a:t>
            </a:r>
            <a:r>
              <a:rPr lang="en-GB" sz="2000" dirty="0" err="1"/>
              <a:t>ól</a:t>
            </a:r>
            <a:r>
              <a:rPr lang="en-GB" sz="2000" dirty="0"/>
              <a:t> </a:t>
            </a:r>
            <a:r>
              <a:rPr lang="hu-HU" sz="2000" dirty="0"/>
              <a:t>sem!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9201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87400" y="1083256"/>
            <a:ext cx="106633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siker kulcstényezői módszer </a:t>
            </a:r>
            <a:r>
              <a:rPr lang="de-AT" sz="2400" dirty="0"/>
              <a:t>(</a:t>
            </a:r>
            <a:r>
              <a:rPr lang="hu-HU" sz="2400" dirty="0"/>
              <a:t>elmélet</a:t>
            </a:r>
            <a:r>
              <a:rPr lang="de-AT" sz="2400" dirty="0"/>
              <a:t>)</a:t>
            </a:r>
            <a:endParaRPr lang="hu-HU" sz="2400" dirty="0"/>
          </a:p>
          <a:p>
            <a:endParaRPr lang="hu-HU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Ipar igénye szerint</a:t>
            </a: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Versenyképes stratégia és ipari pozíció</a:t>
            </a: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A környezeti tényezők azok a </a:t>
            </a:r>
            <a:r>
              <a:rPr lang="hu-HU" sz="2000" dirty="0" err="1"/>
              <a:t>makroökonómiai</a:t>
            </a:r>
            <a:r>
              <a:rPr lang="hu-HU" sz="2000" dirty="0"/>
              <a:t> tényezők, amelyek egy iparágban minden versenytársat érintenek</a:t>
            </a: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Időbeni tényezők</a:t>
            </a:r>
            <a:endParaRPr lang="de-AT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de-AT" sz="2000" dirty="0" err="1"/>
              <a:t>Managerial</a:t>
            </a:r>
            <a:r>
              <a:rPr lang="de-AT" sz="2000" dirty="0"/>
              <a:t> </a:t>
            </a:r>
            <a:r>
              <a:rPr lang="de-AT" sz="2000" dirty="0" err="1"/>
              <a:t>position</a:t>
            </a:r>
            <a:r>
              <a:rPr lang="en-US" sz="2000" dirty="0"/>
              <a:t> 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40744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af0d99f5f858121a0af4c56bdda98fcadaf43d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1325</TotalTime>
  <Words>5914</Words>
  <Application>Microsoft Office PowerPoint</Application>
  <PresentationFormat>Szélesvásznú</PresentationFormat>
  <Paragraphs>404</Paragraphs>
  <Slides>26</Slides>
  <Notes>26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MS PGothic</vt:lpstr>
      <vt:lpstr>Arial</vt:lpstr>
      <vt:lpstr>Calibri</vt:lpstr>
      <vt:lpstr>Calibri Light</vt:lpstr>
      <vt:lpstr>Times New Roman</vt:lpstr>
      <vt:lpstr>Retrospect</vt:lpstr>
      <vt:lpstr>PowerPoint-bemutató</vt:lpstr>
      <vt:lpstr>Tanulási célok</vt:lpstr>
      <vt:lpstr>Bevezetés</vt:lpstr>
      <vt:lpstr>A bemutatásra kerülő módszerek: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Következtetések, összegzés</vt:lpstr>
      <vt:lpstr>Feladatok, közös munka</vt:lpstr>
      <vt:lpstr>Bibliográfia</vt:lpstr>
      <vt:lpstr>Bibliográfia</vt:lpstr>
      <vt:lpstr>Hasznos linkek</vt:lpstr>
      <vt:lpstr>PowerPoint-bemutató</vt:lpstr>
      <vt:lpstr>PowerPoint-bemutató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Zsolt Lengyel</dc:creator>
  <cp:keywords/>
  <dc:description/>
  <cp:lastModifiedBy>Lajtos Gábor</cp:lastModifiedBy>
  <cp:revision>253</cp:revision>
  <cp:lastPrinted>2017-06-11T15:03:59Z</cp:lastPrinted>
  <dcterms:created xsi:type="dcterms:W3CDTF">2017-02-15T07:18:39Z</dcterms:created>
  <dcterms:modified xsi:type="dcterms:W3CDTF">2017-10-09T12:37:24Z</dcterms:modified>
  <cp:category/>
</cp:coreProperties>
</file>