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26"/>
  </p:notesMasterIdLst>
  <p:sldIdLst>
    <p:sldId id="256" r:id="rId2"/>
    <p:sldId id="261" r:id="rId3"/>
    <p:sldId id="288" r:id="rId4"/>
    <p:sldId id="259" r:id="rId5"/>
    <p:sldId id="290" r:id="rId6"/>
    <p:sldId id="276" r:id="rId7"/>
    <p:sldId id="289" r:id="rId8"/>
    <p:sldId id="277" r:id="rId9"/>
    <p:sldId id="278" r:id="rId10"/>
    <p:sldId id="279" r:id="rId11"/>
    <p:sldId id="280" r:id="rId12"/>
    <p:sldId id="292" r:id="rId13"/>
    <p:sldId id="281" r:id="rId14"/>
    <p:sldId id="282" r:id="rId15"/>
    <p:sldId id="283" r:id="rId16"/>
    <p:sldId id="284" r:id="rId17"/>
    <p:sldId id="262" r:id="rId18"/>
    <p:sldId id="291" r:id="rId19"/>
    <p:sldId id="287" r:id="rId20"/>
    <p:sldId id="267" r:id="rId21"/>
    <p:sldId id="266" r:id="rId22"/>
    <p:sldId id="269" r:id="rId23"/>
    <p:sldId id="257"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9"/>
    <p:restoredTop sz="85211" autoAdjust="0"/>
  </p:normalViewPr>
  <p:slideViewPr>
    <p:cSldViewPr snapToGrid="0" snapToObjects="1">
      <p:cViewPr varScale="1">
        <p:scale>
          <a:sx n="63" d="100"/>
          <a:sy n="63" d="100"/>
        </p:scale>
        <p:origin x="78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AC242-29AA-4844-BF2D-23DE426A8B69}" type="datetimeFigureOut">
              <a:rPr lang="hu-HU" smtClean="0"/>
              <a:pPr/>
              <a:t>2017. 09. 25.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472E4-E8CF-4752-8D89-CC6C7CAD9C51}" type="slidenum">
              <a:rPr lang="hu-HU" smtClean="0"/>
              <a:pPr/>
              <a:t>‹#›</a:t>
            </a:fld>
            <a:endParaRPr lang="hu-HU"/>
          </a:p>
        </p:txBody>
      </p:sp>
    </p:spTree>
    <p:extLst>
      <p:ext uri="{BB962C8B-B14F-4D97-AF65-F5344CB8AC3E}">
        <p14:creationId xmlns:p14="http://schemas.microsoft.com/office/powerpoint/2010/main" val="240068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lgn="l" rtl="0">
              <a:buFontTx/>
              <a:buNone/>
            </a:pPr>
            <a:r>
              <a:rPr lang="sl" sz="1100" b="0" i="0" u="none" baseline="0"/>
              <a:t>Előzetes tennivalók:</a:t>
            </a:r>
          </a:p>
          <a:p>
            <a:pPr marL="171450" indent="-171450" algn="l" rtl="0">
              <a:buFontTx/>
              <a:buChar char="-"/>
            </a:pPr>
            <a:r>
              <a:rPr lang="sl" sz="1100" b="0" i="0" u="none" baseline="0"/>
              <a:t>Regisztráljon a Google-ra</a:t>
            </a:r>
            <a:endParaRPr lang="sl" sz="1100" baseline="0" dirty="0" smtClean="0"/>
          </a:p>
          <a:p>
            <a:pPr marL="171450" indent="-171450" algn="l" rtl="0">
              <a:buFontTx/>
              <a:buChar char="-"/>
            </a:pPr>
            <a:r>
              <a:rPr lang="sl" sz="1100" b="0" i="0" u="none" baseline="0"/>
              <a:t>Regisztráljon a Kahoot-ra, mint tanár</a:t>
            </a:r>
          </a:p>
          <a:p>
            <a:pPr marL="171450" indent="-171450" algn="l" rtl="0">
              <a:buFontTx/>
              <a:buChar char="-"/>
            </a:pPr>
            <a:endParaRPr lang="sl" sz="1100" dirty="0"/>
          </a:p>
        </p:txBody>
      </p:sp>
      <p:sp>
        <p:nvSpPr>
          <p:cNvPr id="4" name="Dia számának helye 3"/>
          <p:cNvSpPr>
            <a:spLocks noGrp="1"/>
          </p:cNvSpPr>
          <p:nvPr>
            <p:ph type="sldNum" sz="quarter" idx="10"/>
          </p:nvPr>
        </p:nvSpPr>
        <p:spPr/>
        <p:txBody>
          <a:bodyPr/>
          <a:lstStyle/>
          <a:p>
            <a:pPr algn="l" rtl="0"/>
            <a:fld id="{79A472E4-E8CF-4752-8D89-CC6C7CAD9C51}" type="slidenum">
              <a:rPr/>
              <a:pPr/>
              <a:t>1</a:t>
            </a:fld>
            <a:endParaRPr lang="sl"/>
          </a:p>
        </p:txBody>
      </p:sp>
    </p:spTree>
    <p:extLst>
      <p:ext uri="{BB962C8B-B14F-4D97-AF65-F5344CB8AC3E}">
        <p14:creationId xmlns:p14="http://schemas.microsoft.com/office/powerpoint/2010/main" val="372748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sl" sz="1200" b="1" i="0" u="none" kern="1200" baseline="0" dirty="0">
                <a:solidFill>
                  <a:schemeClr val="tx1"/>
                </a:solidFill>
                <a:effectLst/>
                <a:latin typeface="+mn-lt"/>
                <a:ea typeface="+mn-ea"/>
                <a:cs typeface="+mn-cs"/>
              </a:rPr>
              <a:t>Preveri.</a:t>
            </a:r>
            <a:r>
              <a:rPr lang="sl" sz="1200" b="0" i="0" u="none" kern="1200" baseline="0" dirty="0">
                <a:solidFill>
                  <a:schemeClr val="tx1"/>
                </a:solidFill>
                <a:effectLst/>
                <a:latin typeface="+mn-lt"/>
                <a:ea typeface="+mn-ea"/>
                <a:cs typeface="+mn-cs"/>
              </a:rPr>
              <a:t> V tem primeru se korak »Preveri« imenuje »Oceni«. Formalno in neformalno ocenjevanje stalno poteka in vključuje vsakodnevno ocenjevanje učiteljev, poročila o napredku vsakih šest tednov ter letne standardizirane teste. Učitelji imajo tudi dostop do primerjalnih podatkov v elektronski bazi podatkov, s pomočjo katerih lahko prepoznajo trende. Učence z velikimi potrebami spremlja posebna skupina za preučevanje otrok.</a:t>
            </a:r>
          </a:p>
          <a:p>
            <a:pPr algn="l" rtl="0"/>
            <a:r>
              <a:rPr lang="sl" sz="1200" b="0" i="0" u="none" kern="1200" baseline="0" dirty="0">
                <a:solidFill>
                  <a:schemeClr val="tx1"/>
                </a:solidFill>
                <a:effectLst/>
                <a:latin typeface="+mn-lt"/>
                <a:ea typeface="+mn-ea"/>
                <a:cs typeface="+mn-cs"/>
              </a:rPr>
              <a:t>Če ocenjevanje v času šolskega leta kaže, da se učenci ne učijo v skladu s pričakovanji, se tekom leta izvedejo popravki, kot so ponovni pouk, sprememba metod poučevanja in bolj neposredno mentorstvo učiteljev. Podatki o ocenjevanju postanejo vhodni podatki za naslednji korak v ciklusu.</a:t>
            </a:r>
          </a:p>
        </p:txBody>
      </p:sp>
      <p:sp>
        <p:nvSpPr>
          <p:cNvPr id="4" name="Dia számának helye 3"/>
          <p:cNvSpPr>
            <a:spLocks noGrp="1"/>
          </p:cNvSpPr>
          <p:nvPr>
            <p:ph type="sldNum" sz="quarter" idx="10"/>
          </p:nvPr>
        </p:nvSpPr>
        <p:spPr/>
        <p:txBody>
          <a:bodyPr/>
          <a:lstStyle/>
          <a:p>
            <a:pPr algn="l" rtl="0"/>
            <a:fld id="{79A472E4-E8CF-4752-8D89-CC6C7CAD9C51}" type="slidenum">
              <a:rPr/>
              <a:pPr/>
              <a:t>10</a:t>
            </a:fld>
            <a:endParaRPr lang="sl"/>
          </a:p>
        </p:txBody>
      </p:sp>
    </p:spTree>
    <p:extLst>
      <p:ext uri="{BB962C8B-B14F-4D97-AF65-F5344CB8AC3E}">
        <p14:creationId xmlns:p14="http://schemas.microsoft.com/office/powerpoint/2010/main" val="360019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sl" sz="1200" b="1" i="0" u="none" kern="1200" baseline="0">
                <a:solidFill>
                  <a:schemeClr val="tx1"/>
                </a:solidFill>
                <a:effectLst/>
                <a:latin typeface="+mn-lt"/>
                <a:ea typeface="+mn-ea"/>
                <a:cs typeface="+mn-cs"/>
              </a:rPr>
              <a:t>Ukrepaj.</a:t>
            </a:r>
            <a:r>
              <a:rPr lang="sl" sz="1200" b="0" i="0" u="none" kern="1200" baseline="0">
                <a:solidFill>
                  <a:schemeClr val="tx1"/>
                </a:solidFill>
                <a:effectLst/>
                <a:latin typeface="+mn-lt"/>
                <a:ea typeface="+mn-ea"/>
                <a:cs typeface="+mn-cs"/>
              </a:rPr>
              <a:t> V tem primeru se korak »ukrepaj« imenuje »standardiziraj«. Ko so cilji izpolnjeni, se šteje, da so načrtovanje kurikuluma in metode poučevanja standardizirane. Učitelji delijo najboljše prakse v formalnih in neformalnih okoljih. Rezultati tega ciklusa postanejo vhodni podatki za fazo »analiziraj« v naslednjem ciklusi A+.</a:t>
            </a:r>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11</a:t>
            </a:fld>
            <a:endParaRPr lang="sl"/>
          </a:p>
        </p:txBody>
      </p:sp>
    </p:spTree>
    <p:extLst>
      <p:ext uri="{BB962C8B-B14F-4D97-AF65-F5344CB8AC3E}">
        <p14:creationId xmlns:p14="http://schemas.microsoft.com/office/powerpoint/2010/main" val="201104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sl" b="0" i="0" u="none" baseline="0"/>
              <a:t>V fazi »Preveri« lahko uporabimo vprašalnike.</a:t>
            </a:r>
            <a:endParaRPr lang="sl" noProof="0" dirty="0"/>
          </a:p>
        </p:txBody>
      </p:sp>
      <p:sp>
        <p:nvSpPr>
          <p:cNvPr id="4" name="Dia számának helye 3"/>
          <p:cNvSpPr>
            <a:spLocks noGrp="1"/>
          </p:cNvSpPr>
          <p:nvPr>
            <p:ph type="sldNum" sz="quarter" idx="10"/>
          </p:nvPr>
        </p:nvSpPr>
        <p:spPr/>
        <p:txBody>
          <a:bodyPr/>
          <a:lstStyle/>
          <a:p>
            <a:pPr algn="l" rtl="0"/>
            <a:fld id="{79A472E4-E8CF-4752-8D89-CC6C7CAD9C51}" type="slidenum">
              <a:rPr/>
              <a:pPr/>
              <a:t>13</a:t>
            </a:fld>
            <a:endParaRPr lang="sl"/>
          </a:p>
        </p:txBody>
      </p:sp>
    </p:spTree>
    <p:extLst>
      <p:ext uri="{BB962C8B-B14F-4D97-AF65-F5344CB8AC3E}">
        <p14:creationId xmlns:p14="http://schemas.microsoft.com/office/powerpoint/2010/main" val="184346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sl" b="0" i="0" u="none" baseline="0"/>
              <a:t>Zoho Survey je del zbirke Zoho Office Suite, podobno kot Google Office ali aplikacije Microsoft Online Office, vendar z bolj izpopolnjenimi poslovnimi funkcijami.  </a:t>
            </a:r>
            <a:r>
              <a:rPr lang="sl" sz="1200" b="0" i="0" u="none" kern="1200" baseline="0">
                <a:solidFill>
                  <a:schemeClr val="tx1"/>
                </a:solidFill>
                <a:effectLst/>
                <a:latin typeface="+mn-lt"/>
                <a:ea typeface="+mn-ea"/>
                <a:cs typeface="+mn-cs"/>
              </a:rPr>
              <a:t>Zoho Office Suite vključuje spletni urejevalnik besedil, program za preglednice, poštni program, koledar, seznam stikov, izdelovalca anket in druge poslovne programe. Izdelki Zoho Suite ponujajo tako brezplačno kot plačljivo različico.</a:t>
            </a:r>
            <a:endParaRPr lang="sl" noProof="0" dirty="0"/>
          </a:p>
        </p:txBody>
      </p:sp>
      <p:sp>
        <p:nvSpPr>
          <p:cNvPr id="4" name="Dia számának helye 3"/>
          <p:cNvSpPr>
            <a:spLocks noGrp="1"/>
          </p:cNvSpPr>
          <p:nvPr>
            <p:ph type="sldNum" sz="quarter" idx="10"/>
          </p:nvPr>
        </p:nvSpPr>
        <p:spPr/>
        <p:txBody>
          <a:bodyPr/>
          <a:lstStyle/>
          <a:p>
            <a:pPr algn="l" rtl="0"/>
            <a:fld id="{79A472E4-E8CF-4752-8D89-CC6C7CAD9C51}" type="slidenum">
              <a:rPr/>
              <a:pPr/>
              <a:t>14</a:t>
            </a:fld>
            <a:endParaRPr lang="sl"/>
          </a:p>
        </p:txBody>
      </p:sp>
    </p:spTree>
    <p:extLst>
      <p:ext uri="{BB962C8B-B14F-4D97-AF65-F5344CB8AC3E}">
        <p14:creationId xmlns:p14="http://schemas.microsoft.com/office/powerpoint/2010/main" val="446484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sl" b="0" i="0" u="none" baseline="0"/>
              <a:t>Prijavite se s svojim Google ali Facebook računom. </a:t>
            </a:r>
            <a:r>
              <a:rPr lang="sl" sz="1200" b="0" i="0" u="none" kern="1200" baseline="0">
                <a:solidFill>
                  <a:schemeClr val="tx1"/>
                </a:solidFill>
                <a:effectLst/>
                <a:latin typeface="+mn-lt"/>
                <a:ea typeface="+mn-ea"/>
                <a:cs typeface="+mn-cs"/>
              </a:rPr>
              <a:t>SurveyMonkey ima 25 milijonov uporabnikov in prejme 90 milijonov anketnih odgovorov na mesec.</a:t>
            </a:r>
            <a:endParaRPr lang="sl" noProof="0" dirty="0"/>
          </a:p>
        </p:txBody>
      </p:sp>
      <p:sp>
        <p:nvSpPr>
          <p:cNvPr id="4" name="Dia számának helye 3"/>
          <p:cNvSpPr>
            <a:spLocks noGrp="1"/>
          </p:cNvSpPr>
          <p:nvPr>
            <p:ph type="sldNum" sz="quarter" idx="10"/>
          </p:nvPr>
        </p:nvSpPr>
        <p:spPr/>
        <p:txBody>
          <a:bodyPr/>
          <a:lstStyle/>
          <a:p>
            <a:pPr algn="l" rtl="0"/>
            <a:fld id="{79A472E4-E8CF-4752-8D89-CC6C7CAD9C51}" type="slidenum">
              <a:rPr/>
              <a:pPr/>
              <a:t>15</a:t>
            </a:fld>
            <a:endParaRPr lang="sl"/>
          </a:p>
        </p:txBody>
      </p:sp>
    </p:spTree>
    <p:extLst>
      <p:ext uri="{BB962C8B-B14F-4D97-AF65-F5344CB8AC3E}">
        <p14:creationId xmlns:p14="http://schemas.microsoft.com/office/powerpoint/2010/main" val="320797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16</a:t>
            </a:fld>
            <a:endParaRPr lang="sl"/>
          </a:p>
        </p:txBody>
      </p:sp>
    </p:spTree>
    <p:extLst>
      <p:ext uri="{BB962C8B-B14F-4D97-AF65-F5344CB8AC3E}">
        <p14:creationId xmlns:p14="http://schemas.microsoft.com/office/powerpoint/2010/main" val="189795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sl" b="0" i="0" u="none" baseline="0" dirty="0"/>
              <a:t>Eden od najbolj razširjenih in najbolj uporabljanih spletnih pisarniških paketov je Google </a:t>
            </a:r>
            <a:r>
              <a:rPr lang="sl" b="0" i="0" u="none" baseline="0" dirty="0" smtClean="0"/>
              <a:t>Orodja, </a:t>
            </a:r>
            <a:r>
              <a:rPr lang="sl" b="0" i="0" u="none" baseline="0" dirty="0"/>
              <a:t>ki vključuje Google </a:t>
            </a:r>
            <a:r>
              <a:rPr lang="sl" b="0" i="0" u="none" baseline="0" dirty="0" smtClean="0"/>
              <a:t>Obrazce</a:t>
            </a:r>
            <a:r>
              <a:rPr lang="sl" b="0" i="0" u="none" baseline="0" dirty="0"/>
              <a:t>. </a:t>
            </a:r>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17</a:t>
            </a:fld>
            <a:endParaRPr lang="sl"/>
          </a:p>
        </p:txBody>
      </p:sp>
    </p:spTree>
    <p:extLst>
      <p:ext uri="{BB962C8B-B14F-4D97-AF65-F5344CB8AC3E}">
        <p14:creationId xmlns:p14="http://schemas.microsoft.com/office/powerpoint/2010/main" val="443403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18</a:t>
            </a:fld>
            <a:endParaRPr lang="sl"/>
          </a:p>
        </p:txBody>
      </p:sp>
    </p:spTree>
    <p:extLst>
      <p:ext uri="{BB962C8B-B14F-4D97-AF65-F5344CB8AC3E}">
        <p14:creationId xmlns:p14="http://schemas.microsoft.com/office/powerpoint/2010/main" val="242672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sl" b="0" i="0" u="none" baseline="0"/>
              <a:t>http://telu.me/course/supporting-in-class-feedback-using-audience-response-systems/</a:t>
            </a:r>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19</a:t>
            </a:fld>
            <a:endParaRPr lang="sl"/>
          </a:p>
        </p:txBody>
      </p:sp>
    </p:spTree>
    <p:extLst>
      <p:ext uri="{BB962C8B-B14F-4D97-AF65-F5344CB8AC3E}">
        <p14:creationId xmlns:p14="http://schemas.microsoft.com/office/powerpoint/2010/main" val="3653206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20</a:t>
            </a:fld>
            <a:endParaRPr lang="sl"/>
          </a:p>
        </p:txBody>
      </p:sp>
    </p:spTree>
    <p:extLst>
      <p:ext uri="{BB962C8B-B14F-4D97-AF65-F5344CB8AC3E}">
        <p14:creationId xmlns:p14="http://schemas.microsoft.com/office/powerpoint/2010/main" val="41077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2</a:t>
            </a:fld>
            <a:endParaRPr lang="sl"/>
          </a:p>
        </p:txBody>
      </p:sp>
    </p:spTree>
    <p:extLst>
      <p:ext uri="{BB962C8B-B14F-4D97-AF65-F5344CB8AC3E}">
        <p14:creationId xmlns:p14="http://schemas.microsoft.com/office/powerpoint/2010/main" val="129840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21</a:t>
            </a:fld>
            <a:endParaRPr lang="sl"/>
          </a:p>
        </p:txBody>
      </p:sp>
    </p:spTree>
    <p:extLst>
      <p:ext uri="{BB962C8B-B14F-4D97-AF65-F5344CB8AC3E}">
        <p14:creationId xmlns:p14="http://schemas.microsoft.com/office/powerpoint/2010/main" val="1868040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22</a:t>
            </a:fld>
            <a:endParaRPr lang="sl"/>
          </a:p>
        </p:txBody>
      </p:sp>
    </p:spTree>
    <p:extLst>
      <p:ext uri="{BB962C8B-B14F-4D97-AF65-F5344CB8AC3E}">
        <p14:creationId xmlns:p14="http://schemas.microsoft.com/office/powerpoint/2010/main" val="1824448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23</a:t>
            </a:fld>
            <a:endParaRPr lang="sl"/>
          </a:p>
        </p:txBody>
      </p:sp>
    </p:spTree>
    <p:extLst>
      <p:ext uri="{BB962C8B-B14F-4D97-AF65-F5344CB8AC3E}">
        <p14:creationId xmlns:p14="http://schemas.microsoft.com/office/powerpoint/2010/main" val="1117164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 b="0" i="0" u="none" baseline="0"/>
              <a:t>Prosimo, uporabite to področje za svoje zapiske, povezave, priloge in vse tisto, kar ne spada na določen diapozitiv, vendar pa mora biti povedano na glas pri pouku.</a:t>
            </a:r>
          </a:p>
        </p:txBody>
      </p:sp>
      <p:sp>
        <p:nvSpPr>
          <p:cNvPr id="4" name="Dia számának helye 3"/>
          <p:cNvSpPr>
            <a:spLocks noGrp="1"/>
          </p:cNvSpPr>
          <p:nvPr>
            <p:ph type="sldNum" sz="quarter" idx="10"/>
          </p:nvPr>
        </p:nvSpPr>
        <p:spPr/>
        <p:txBody>
          <a:bodyPr/>
          <a:lstStyle/>
          <a:p>
            <a:pPr algn="l" rtl="0"/>
            <a:fld id="{79A472E4-E8CF-4752-8D89-CC6C7CAD9C51}" type="slidenum">
              <a:rPr/>
              <a:pPr/>
              <a:t>24</a:t>
            </a:fld>
            <a:endParaRPr lang="sl"/>
          </a:p>
        </p:txBody>
      </p:sp>
    </p:spTree>
    <p:extLst>
      <p:ext uri="{BB962C8B-B14F-4D97-AF65-F5344CB8AC3E}">
        <p14:creationId xmlns:p14="http://schemas.microsoft.com/office/powerpoint/2010/main" val="193975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3</a:t>
            </a:fld>
            <a:endParaRPr lang="sl"/>
          </a:p>
        </p:txBody>
      </p:sp>
    </p:spTree>
    <p:extLst>
      <p:ext uri="{BB962C8B-B14F-4D97-AF65-F5344CB8AC3E}">
        <p14:creationId xmlns:p14="http://schemas.microsoft.com/office/powerpoint/2010/main" val="281171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sl" b="0" i="0" u="none" baseline="0" dirty="0"/>
              <a:t>Kakovost izobraževanja je dinamičen, večdimenzionalen koncept, ki </a:t>
            </a:r>
            <a:r>
              <a:rPr lang="sl" b="0" i="0" u="none" baseline="0" dirty="0" smtClean="0"/>
              <a:t>se ne nanaša </a:t>
            </a:r>
            <a:r>
              <a:rPr lang="sl" b="0" i="0" u="none" baseline="0" dirty="0"/>
              <a:t>le na izobraževalni model, temveč tudi na institucionalno poslanstvo in njegove cilje ter posebne standarde sistema, ustanove, programa ali dogodka. </a:t>
            </a:r>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4</a:t>
            </a:fld>
            <a:endParaRPr lang="sl"/>
          </a:p>
        </p:txBody>
      </p:sp>
    </p:spTree>
    <p:extLst>
      <p:ext uri="{BB962C8B-B14F-4D97-AF65-F5344CB8AC3E}">
        <p14:creationId xmlns:p14="http://schemas.microsoft.com/office/powerpoint/2010/main" val="384000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sl" b="0" i="0" u="none" baseline="0" dirty="0"/>
              <a:t>Kakovost izobraževanja je dinamičen, večdimenzionalen koncept, ki </a:t>
            </a:r>
            <a:r>
              <a:rPr lang="sl" b="0" i="0" u="none" baseline="0" dirty="0" smtClean="0"/>
              <a:t>se ne nanaša </a:t>
            </a:r>
            <a:r>
              <a:rPr lang="sl" b="0" i="0" u="none" baseline="0" dirty="0"/>
              <a:t>le na izobraževalni model, temveč tudi na institucionalno poslanstvo in njegove cilje ter posebne standarde sistema, ustanove, programa ali dogodka. </a:t>
            </a:r>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5</a:t>
            </a:fld>
            <a:endParaRPr lang="sl"/>
          </a:p>
        </p:txBody>
      </p:sp>
    </p:spTree>
    <p:extLst>
      <p:ext uri="{BB962C8B-B14F-4D97-AF65-F5344CB8AC3E}">
        <p14:creationId xmlns:p14="http://schemas.microsoft.com/office/powerpoint/2010/main" val="330785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6</a:t>
            </a:fld>
            <a:endParaRPr lang="sl"/>
          </a:p>
        </p:txBody>
      </p:sp>
    </p:spTree>
    <p:extLst>
      <p:ext uri="{BB962C8B-B14F-4D97-AF65-F5344CB8AC3E}">
        <p14:creationId xmlns:p14="http://schemas.microsoft.com/office/powerpoint/2010/main" val="353327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7</a:t>
            </a:fld>
            <a:endParaRPr lang="sl"/>
          </a:p>
        </p:txBody>
      </p:sp>
    </p:spTree>
    <p:extLst>
      <p:ext uri="{BB962C8B-B14F-4D97-AF65-F5344CB8AC3E}">
        <p14:creationId xmlns:p14="http://schemas.microsoft.com/office/powerpoint/2010/main" val="945144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sl" sz="1200" b="1" i="0" u="none" kern="1200" baseline="0" dirty="0">
                <a:solidFill>
                  <a:schemeClr val="tx1"/>
                </a:solidFill>
                <a:effectLst/>
                <a:latin typeface="+mn-lt"/>
                <a:ea typeface="+mn-ea"/>
                <a:cs typeface="+mn-cs"/>
              </a:rPr>
              <a:t>Načrtuj.</a:t>
            </a:r>
            <a:r>
              <a:rPr lang="sl" sz="1200" b="0" i="0" u="none" kern="1200" baseline="0" dirty="0">
                <a:solidFill>
                  <a:schemeClr val="tx1"/>
                </a:solidFill>
                <a:effectLst/>
                <a:latin typeface="+mn-lt"/>
                <a:ea typeface="+mn-ea"/>
                <a:cs typeface="+mn-cs"/>
              </a:rPr>
              <a:t> </a:t>
            </a:r>
            <a:r>
              <a:rPr lang="sl" sz="1200" b="1" i="0" u="none" kern="1200" baseline="0" dirty="0">
                <a:solidFill>
                  <a:schemeClr val="tx1"/>
                </a:solidFill>
                <a:effectLst/>
                <a:latin typeface="+mn-lt"/>
                <a:ea typeface="+mn-ea"/>
                <a:cs typeface="+mn-cs"/>
              </a:rPr>
              <a:t>Pristop A +</a:t>
            </a:r>
            <a:r>
              <a:rPr lang="sl" sz="1200" b="0" i="0" u="none" kern="1200" baseline="0" dirty="0">
                <a:solidFill>
                  <a:schemeClr val="tx1"/>
                </a:solidFill>
                <a:effectLst/>
                <a:latin typeface="+mn-lt"/>
                <a:ea typeface="+mn-ea"/>
                <a:cs typeface="+mn-cs"/>
              </a:rPr>
              <a:t> se začne s korakom »načrtuj«, imenovanim »analiziraj«. V tem koraku se potrebe učencev analizirajo s preučevanjem vrste podatkov, ki so na voljo v »skladišču« elektronskih podatkov Pearl Rivera, od ocen do uspešnosti pri standardiziranih testih. Podatke lahko analiziramo za posamezne učence ali jih stratificiramo po ocenah, spolu ali kateri koli drugi podskupini. Ker NNPU ne določa načina za analizo podatkov, se tukaj in v drugih procesih v celotni organizaciji uporablja ločen postopek za analizo podatkov (slika 3).</a:t>
            </a:r>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8</a:t>
            </a:fld>
            <a:endParaRPr lang="sl"/>
          </a:p>
        </p:txBody>
      </p:sp>
    </p:spTree>
    <p:extLst>
      <p:ext uri="{BB962C8B-B14F-4D97-AF65-F5344CB8AC3E}">
        <p14:creationId xmlns:p14="http://schemas.microsoft.com/office/powerpoint/2010/main" val="392665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sl" sz="1200" b="1" i="0" u="none" kern="1200" baseline="0" dirty="0">
                <a:solidFill>
                  <a:schemeClr val="tx1"/>
                </a:solidFill>
                <a:effectLst/>
                <a:latin typeface="+mn-lt"/>
                <a:ea typeface="+mn-ea"/>
                <a:cs typeface="+mn-cs"/>
              </a:rPr>
              <a:t>Naredi. Pristop A+</a:t>
            </a:r>
            <a:r>
              <a:rPr lang="sl" sz="1200" b="0" i="0" u="none" kern="1200" baseline="0" dirty="0">
                <a:solidFill>
                  <a:schemeClr val="tx1"/>
                </a:solidFill>
                <a:effectLst/>
                <a:latin typeface="+mn-lt"/>
                <a:ea typeface="+mn-ea"/>
                <a:cs typeface="+mn-cs"/>
              </a:rPr>
              <a:t> se nadaljuje z dvema korakoma »Naredi«:</a:t>
            </a:r>
          </a:p>
          <a:p>
            <a:pPr algn="l" rtl="0"/>
            <a:r>
              <a:rPr lang="sl" sz="1200" b="1" i="0" u="none" kern="1200" baseline="0" dirty="0">
                <a:solidFill>
                  <a:schemeClr val="tx1"/>
                </a:solidFill>
                <a:effectLst/>
                <a:latin typeface="+mn-lt"/>
                <a:ea typeface="+mn-ea"/>
                <a:cs typeface="+mn-cs"/>
              </a:rPr>
              <a:t>»Prilagodi«</a:t>
            </a:r>
            <a:r>
              <a:rPr lang="sl" sz="1200" b="0" i="0" u="none" kern="1200" baseline="0" dirty="0">
                <a:solidFill>
                  <a:schemeClr val="tx1"/>
                </a:solidFill>
                <a:effectLst/>
                <a:latin typeface="+mn-lt"/>
                <a:ea typeface="+mn-ea"/>
                <a:cs typeface="+mn-cs"/>
              </a:rPr>
              <a:t> sprašuje kateri nacionalni in državni standardi so potrebni in kako bodo ocenjeni. Učno osebje načrtuje kurikulum tako, da preuči kaj se poučuje na prejšnjih in kasnejših stopnjah ter v drugih disciplinah, da se zagotovi jasna kontinuiteta poučevanja v celotnem obdobju posameznikovega šolanja.  Učitelji razvijajo posamezne cilje za izboljšanje svojega poučevanja, kjer korak »analiziraj« pokaže kakršne koli vrzeli.</a:t>
            </a:r>
          </a:p>
          <a:p>
            <a:pPr algn="l" rtl="0"/>
            <a:r>
              <a:rPr lang="sl" sz="1200" b="0" i="0" u="none" kern="1200" baseline="0" dirty="0">
                <a:solidFill>
                  <a:schemeClr val="tx1"/>
                </a:solidFill>
                <a:effectLst/>
                <a:latin typeface="+mn-lt"/>
                <a:ea typeface="+mn-ea"/>
                <a:cs typeface="+mn-cs"/>
              </a:rPr>
              <a:t>Drugi korak »naredi« se v tem primeru imenuje </a:t>
            </a:r>
            <a:r>
              <a:rPr lang="sl" sz="1200" b="1" i="0" u="none" kern="1200" baseline="0" dirty="0">
                <a:solidFill>
                  <a:schemeClr val="tx1"/>
                </a:solidFill>
                <a:effectLst/>
                <a:latin typeface="+mn-lt"/>
                <a:ea typeface="+mn-ea"/>
                <a:cs typeface="+mn-cs"/>
              </a:rPr>
              <a:t>»ukrepaj«</a:t>
            </a:r>
            <a:r>
              <a:rPr lang="sl" sz="1200" b="0" i="0" u="none" kern="1200" baseline="0" dirty="0">
                <a:solidFill>
                  <a:schemeClr val="tx1"/>
                </a:solidFill>
                <a:effectLst/>
                <a:latin typeface="+mn-lt"/>
                <a:ea typeface="+mn-ea"/>
                <a:cs typeface="+mn-cs"/>
              </a:rPr>
              <a:t>. Tu je pouk dejansko zagotovljen in sledi kurikulumu in učnim ciljem. V okviru določenih parametrov učitelji spreminjajo poučevanje, ki temelji na učenčevih stopnjah učenja ter na slogu in različnih učnih metodah.</a:t>
            </a:r>
          </a:p>
          <a:p>
            <a:endParaRPr lang="sl" dirty="0"/>
          </a:p>
        </p:txBody>
      </p:sp>
      <p:sp>
        <p:nvSpPr>
          <p:cNvPr id="4" name="Dia számának helye 3"/>
          <p:cNvSpPr>
            <a:spLocks noGrp="1"/>
          </p:cNvSpPr>
          <p:nvPr>
            <p:ph type="sldNum" sz="quarter" idx="10"/>
          </p:nvPr>
        </p:nvSpPr>
        <p:spPr/>
        <p:txBody>
          <a:bodyPr/>
          <a:lstStyle/>
          <a:p>
            <a:pPr algn="l" rtl="0"/>
            <a:fld id="{79A472E4-E8CF-4752-8D89-CC6C7CAD9C51}" type="slidenum">
              <a:rPr/>
              <a:pPr/>
              <a:t>9</a:t>
            </a:fld>
            <a:endParaRPr lang="sl"/>
          </a:p>
        </p:txBody>
      </p:sp>
    </p:spTree>
    <p:extLst>
      <p:ext uri="{BB962C8B-B14F-4D97-AF65-F5344CB8AC3E}">
        <p14:creationId xmlns:p14="http://schemas.microsoft.com/office/powerpoint/2010/main" val="3508804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9/25/2017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9/25/2017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9/25/2017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pPr/>
              <a:t>9/25/2017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9/25/2017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207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www.educause.edu/educatingthenetgen/"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kahoot.com/" TargetMode="External"/><Relationship Id="rId3" Type="http://schemas.openxmlformats.org/officeDocument/2006/relationships/image" Target="../media/image2.jpeg"/><Relationship Id="rId7" Type="http://schemas.openxmlformats.org/officeDocument/2006/relationships/hyperlink" Target="https://ec.europa.eu/eusurvey/home/welcom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surveymonkey.com/home/" TargetMode="External"/><Relationship Id="rId11" Type="http://schemas.openxmlformats.org/officeDocument/2006/relationships/hyperlink" Target="http://educatio.itstudy.hu/" TargetMode="External"/><Relationship Id="rId5" Type="http://schemas.openxmlformats.org/officeDocument/2006/relationships/hyperlink" Target="https://www.zoho.eu/survey/" TargetMode="External"/><Relationship Id="rId10" Type="http://schemas.openxmlformats.org/officeDocument/2006/relationships/hyperlink" Target="https://docs.google.com/forms/u/0/" TargetMode="External"/><Relationship Id="rId4" Type="http://schemas.openxmlformats.org/officeDocument/2006/relationships/hyperlink" Target="http://asq.org/learn-about-quality/project-planning-tools/overview/pdca-cycle.html" TargetMode="External"/><Relationship Id="rId9" Type="http://schemas.openxmlformats.org/officeDocument/2006/relationships/hyperlink" Target="https://kahoot.i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3.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educatio.itstudy.hu/" TargetMode="External"/><Relationship Id="rId3" Type="http://schemas.openxmlformats.org/officeDocument/2006/relationships/hyperlink" Target="https://accounts.google.com/SignUp?hl=en" TargetMode="External"/><Relationship Id="rId7" Type="http://schemas.openxmlformats.org/officeDocument/2006/relationships/hyperlink" Target="http://www.kahoot.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telu.me/course/supporting-in-class-feedback-using-audience-response-systems/" TargetMode="External"/><Relationship Id="rId5" Type="http://schemas.openxmlformats.org/officeDocument/2006/relationships/hyperlink" Target="https://www.youtube.com/watch?v=Z66DwPXzVvM" TargetMode="External"/><Relationship Id="rId4" Type="http://schemas.openxmlformats.org/officeDocument/2006/relationships/hyperlink" Target="https://www.youtube.com/watch?v=Tn-eTGx21yg" TargetMode="Externa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44" y="527241"/>
            <a:ext cx="3825997" cy="2315326"/>
          </a:xfrm>
          <a:prstGeom prst="rect">
            <a:avLst/>
          </a:prstGeom>
        </p:spPr>
      </p:pic>
      <p:pic>
        <p:nvPicPr>
          <p:cNvPr id="2" name="Kép 1"/>
          <p:cNvPicPr>
            <a:picLocks noChangeAspect="1"/>
          </p:cNvPicPr>
          <p:nvPr/>
        </p:nvPicPr>
        <p:blipFill rotWithShape="1">
          <a:blip r:embed="rId4"/>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rtl="0"/>
            <a:endParaRPr lang="sl" dirty="0"/>
          </a:p>
        </p:txBody>
      </p:sp>
      <p:pic>
        <p:nvPicPr>
          <p:cNvPr id="7" name="Kép 6"/>
          <p:cNvPicPr>
            <a:picLocks noChangeAspect="1"/>
          </p:cNvPicPr>
          <p:nvPr/>
        </p:nvPicPr>
        <p:blipFill>
          <a:blip r:embed="rId5"/>
          <a:stretch>
            <a:fillRect/>
          </a:stretch>
        </p:blipFill>
        <p:spPr>
          <a:xfrm>
            <a:off x="-1" y="5874129"/>
            <a:ext cx="9044247" cy="983871"/>
          </a:xfrm>
          <a:prstGeom prst="rect">
            <a:avLst/>
          </a:prstGeom>
        </p:spPr>
      </p:pic>
      <p:sp>
        <p:nvSpPr>
          <p:cNvPr id="9" name="Téglalap 8"/>
          <p:cNvSpPr/>
          <p:nvPr/>
        </p:nvSpPr>
        <p:spPr>
          <a:xfrm>
            <a:off x="5087155" y="1084739"/>
            <a:ext cx="6709893" cy="1200329"/>
          </a:xfrm>
          <a:prstGeom prst="rect">
            <a:avLst/>
          </a:prstGeom>
        </p:spPr>
        <p:txBody>
          <a:bodyPr wrap="square">
            <a:spAutoFit/>
          </a:bodyPr>
          <a:lstStyle/>
          <a:p>
            <a:pPr algn="l" rtl="0"/>
            <a:r>
              <a:rPr lang="sl" sz="2400" b="0" i="0" u="none" baseline="0">
                <a:solidFill>
                  <a:schemeClr val="tx1">
                    <a:lumMod val="50000"/>
                    <a:lumOff val="50000"/>
                  </a:schemeClr>
                </a:solidFill>
                <a:latin typeface="+mj-lt"/>
              </a:rPr>
              <a:t>BODIMO INOVATIVNI! </a:t>
            </a:r>
            <a:endParaRPr lang="sl" sz="2400" dirty="0">
              <a:solidFill>
                <a:schemeClr val="tx1">
                  <a:lumMod val="50000"/>
                  <a:lumOff val="50000"/>
                </a:schemeClr>
              </a:solidFill>
              <a:latin typeface="+mj-lt"/>
            </a:endParaRPr>
          </a:p>
          <a:p>
            <a:pPr algn="l" rtl="0"/>
            <a:r>
              <a:rPr lang="sl" sz="2400" b="0" i="0" u="none" baseline="0">
                <a:solidFill>
                  <a:schemeClr val="tx1">
                    <a:lumMod val="50000"/>
                    <a:lumOff val="50000"/>
                  </a:schemeClr>
                </a:solidFill>
                <a:latin typeface="+mj-lt"/>
              </a:rPr>
              <a:t>Razvoj ustvarjalnosti, inovativnosti in podjetništva za učitelje osnovnih šol </a:t>
            </a:r>
            <a:endParaRPr lang="sl" sz="2400" dirty="0">
              <a:solidFill>
                <a:schemeClr val="tx1">
                  <a:lumMod val="50000"/>
                  <a:lumOff val="50000"/>
                </a:schemeClr>
              </a:solidFill>
              <a:latin typeface="+mj-lt"/>
            </a:endParaRPr>
          </a:p>
        </p:txBody>
      </p:sp>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rtl="0"/>
            <a:r>
              <a:rPr lang="sl" sz="10300" b="1" i="0" u="none" baseline="0"/>
              <a:t>U2E2 </a:t>
            </a:r>
            <a:r>
              <a:rPr lang="sl" b="0" i="0" u="none" baseline="0"/>
              <a:t> </a:t>
            </a:r>
            <a:endParaRPr lang="sl" dirty="0" smtClean="0"/>
          </a:p>
          <a:p>
            <a:pPr algn="l" rtl="0"/>
            <a:r>
              <a:rPr lang="sl" b="0" i="0" u="none" baseline="0"/>
              <a:t>Inovativna uporaba IKT pri učenju</a:t>
            </a:r>
            <a:endParaRPr lang="sl" dirty="0"/>
          </a:p>
        </p:txBody>
      </p:sp>
      <p:sp>
        <p:nvSpPr>
          <p:cNvPr id="11" name="Text Placeholder 2"/>
          <p:cNvSpPr txBox="1">
            <a:spLocks/>
          </p:cNvSpPr>
          <p:nvPr/>
        </p:nvSpPr>
        <p:spPr>
          <a:xfrm>
            <a:off x="1198288" y="4486022"/>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l" rtl="0"/>
            <a:r>
              <a:rPr lang="sl" sz="4000" b="0" i="0" u="none" baseline="0"/>
              <a:t>PC5 - Upravljanje kakovosti </a:t>
            </a:r>
            <a:endParaRPr lang="sl" sz="4000" dirty="0" smtClean="0"/>
          </a:p>
          <a:p>
            <a:pPr algn="r" rtl="0"/>
            <a:r>
              <a:rPr lang="sl" sz="2000" b="0" i="0" u="none" baseline="0"/>
              <a:t>Avtor vsebine: ITSTUDY</a:t>
            </a:r>
            <a:endParaRPr lang="sl" sz="2000" dirty="0"/>
          </a:p>
        </p:txBody>
      </p:sp>
    </p:spTree>
    <p:extLst>
      <p:ext uri="{BB962C8B-B14F-4D97-AF65-F5344CB8AC3E}">
        <p14:creationId xmlns:p14="http://schemas.microsoft.com/office/powerpoint/2010/main" val="28462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Ciklus NNPU: </a:t>
            </a:r>
            <a:r>
              <a:rPr lang="sl" sz="6000" b="1" i="0" u="none" baseline="0"/>
              <a:t>PREVERI</a:t>
            </a:r>
            <a:endParaRPr lang="sl" b="1"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6" name="Szövegdoboz 5"/>
          <p:cNvSpPr txBox="1"/>
          <p:nvPr/>
        </p:nvSpPr>
        <p:spPr>
          <a:xfrm>
            <a:off x="1320800" y="2133600"/>
            <a:ext cx="9550400" cy="3046988"/>
          </a:xfrm>
          <a:prstGeom prst="rect">
            <a:avLst/>
          </a:prstGeom>
          <a:noFill/>
        </p:spPr>
        <p:txBody>
          <a:bodyPr wrap="square" rtlCol="0">
            <a:spAutoFit/>
          </a:bodyPr>
          <a:lstStyle/>
          <a:p>
            <a:pPr algn="l" rtl="0"/>
            <a:r>
              <a:rPr lang="sl" sz="2400" b="0" i="0" u="none" baseline="0"/>
              <a:t>Preučite dejanske rezultate (izmerjene in zbrane v zgornjem koraku »NAREDI«) in jih primerjate s pričakovanimi rezultati (nameni ali cilji iz koraka »NAČRTUJ«), da ugotovite morebitne razlike. Poiščite odstopanje pri izvajanju načrta in preverite primernost in popolnost načrta, da omogočite izvedbo, t.j. »Naredi«. Grafični podatki lahko to precej olajšajo, saj prikazujejo trende v več ciklusih NNPU in se uporabijo za pretvorbo zbranih podatkov v informacije. Informacije so potrebne za naslednji korak »UKREPAJ«.</a:t>
            </a:r>
            <a:endParaRPr lang="sl" sz="2400" dirty="0"/>
          </a:p>
        </p:txBody>
      </p:sp>
      <p:sp>
        <p:nvSpPr>
          <p:cNvPr id="5" name="Téglalap 4"/>
          <p:cNvSpPr/>
          <p:nvPr/>
        </p:nvSpPr>
        <p:spPr>
          <a:xfrm>
            <a:off x="183896" y="6393934"/>
            <a:ext cx="7690103" cy="369332"/>
          </a:xfrm>
          <a:prstGeom prst="rect">
            <a:avLst/>
          </a:prstGeom>
        </p:spPr>
        <p:txBody>
          <a:bodyPr wrap="square">
            <a:spAutoFit/>
          </a:bodyPr>
          <a:lstStyle/>
          <a:p>
            <a:pPr algn="l" rtl="0"/>
            <a:r>
              <a:rPr lang="sl" b="0" i="0" u="none" baseline="0">
                <a:solidFill>
                  <a:schemeClr val="tx1">
                    <a:lumMod val="95000"/>
                    <a:lumOff val="5000"/>
                  </a:schemeClr>
                </a:solidFill>
              </a:rPr>
              <a:t>Preveri</a:t>
            </a:r>
            <a:endParaRPr lang="sl" dirty="0">
              <a:solidFill>
                <a:schemeClr val="tx1">
                  <a:lumMod val="95000"/>
                  <a:lumOff val="5000"/>
                </a:schemeClr>
              </a:solidFill>
            </a:endParaRPr>
          </a:p>
        </p:txBody>
      </p:sp>
    </p:spTree>
    <p:extLst>
      <p:ext uri="{BB962C8B-B14F-4D97-AF65-F5344CB8AC3E}">
        <p14:creationId xmlns:p14="http://schemas.microsoft.com/office/powerpoint/2010/main" val="875981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Ciklus NNPU: </a:t>
            </a:r>
            <a:r>
              <a:rPr lang="sl" sz="6000" b="1" i="0" u="none" baseline="0"/>
              <a:t>UKREPAJ</a:t>
            </a:r>
            <a:endParaRPr lang="sl" b="1"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477875"/>
          </a:xfrm>
          <a:prstGeom prst="rect">
            <a:avLst/>
          </a:prstGeom>
          <a:noFill/>
        </p:spPr>
        <p:txBody>
          <a:bodyPr wrap="square" rtlCol="0">
            <a:spAutoFit/>
          </a:bodyPr>
          <a:lstStyle/>
          <a:p>
            <a:pPr algn="l" rtl="0"/>
            <a:r>
              <a:rPr lang="sl" sz="2000" b="0" i="0" u="none" baseline="0"/>
              <a:t>Če korak PREVERI pokaže, da je bil NAČRT izveden v koraku NAREDI izboljšanje predhodnega standarda (izhodišča), potem to postane novi standard (izhodišče) za to, kako naj bi organizacija UKREPALA v nadaljevanju (določeni so novi standardi). Če korak PREVERI pokaže, da NAČRT izveden v koraku NAREDI ni prinesel izboljšanja, potem se ohrani obstoječi standard (izhodišče). Če korak PREVERI v katerem koli od navedenih primerov pokaže nekaj, kar je v nasprotju s pričakovanji (boljše ali slabše), je potrebnega še nekaj učenja... in to bo predlagalo morebitne prihodnje cikluse NNPU.  Upoštevajte, da nekateri, ki poučujejo NNPU, trdijo, da korak UKREPAJ vključuje prilagoditve ali korektivne ukrepe ... vendar pa bi bilo v splošnem v nasprotju z idejo NNPU, da bi se predlagale in sprejele odločitve o alternativnih spremembah brez uporabe ustrezne faze NAČRTUJ ali da bi se opredelil nov standard (izhodišče), brez korakov NAREDI in PREVERI.</a:t>
            </a:r>
            <a:endParaRPr lang="sl" sz="2000" dirty="0"/>
          </a:p>
        </p:txBody>
      </p:sp>
      <p:sp>
        <p:nvSpPr>
          <p:cNvPr id="5" name="Téglalap 4"/>
          <p:cNvSpPr/>
          <p:nvPr/>
        </p:nvSpPr>
        <p:spPr>
          <a:xfrm>
            <a:off x="183896" y="6393934"/>
            <a:ext cx="11398503" cy="369332"/>
          </a:xfrm>
          <a:prstGeom prst="rect">
            <a:avLst/>
          </a:prstGeom>
        </p:spPr>
        <p:txBody>
          <a:bodyPr wrap="square">
            <a:spAutoFit/>
          </a:bodyPr>
          <a:lstStyle/>
          <a:p>
            <a:pPr algn="l" rtl="0"/>
            <a:r>
              <a:rPr lang="sl" b="0" i="0" u="none" baseline="0"/>
              <a:t>Izvleček iz knjige: Nancy R. Tague, </a:t>
            </a:r>
            <a:r>
              <a:rPr lang="sl" b="1" i="0" u="none" baseline="0"/>
              <a:t>The Quality Toolbox</a:t>
            </a:r>
            <a:r>
              <a:rPr lang="sl" b="0" i="0" u="none" baseline="0"/>
              <a:t>, druga izdaja, ASQ Quality Press, 2004, str. 390-392.</a:t>
            </a:r>
            <a:endParaRPr lang="sl" dirty="0">
              <a:solidFill>
                <a:schemeClr val="tx1">
                  <a:lumMod val="95000"/>
                  <a:lumOff val="5000"/>
                </a:schemeClr>
              </a:solidFill>
            </a:endParaRPr>
          </a:p>
        </p:txBody>
      </p:sp>
    </p:spTree>
    <p:extLst>
      <p:ext uri="{BB962C8B-B14F-4D97-AF65-F5344CB8AC3E}">
        <p14:creationId xmlns:p14="http://schemas.microsoft.com/office/powerpoint/2010/main" val="93600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433136" y="1876926"/>
            <a:ext cx="11405937" cy="4066674"/>
          </a:xfrm>
        </p:spPr>
        <p:txBody>
          <a:bodyPr>
            <a:normAutofit/>
          </a:bodyPr>
          <a:lstStyle/>
          <a:p>
            <a:pPr marL="342900" indent="-342900" algn="l" rtl="0">
              <a:spcBef>
                <a:spcPts val="0"/>
              </a:spcBef>
              <a:buFont typeface="Arial" panose="020B0604020202020204" pitchFamily="34" charset="0"/>
              <a:buChar char="•"/>
            </a:pPr>
            <a:r>
              <a:rPr lang="sl" sz="2800" b="0" i="0" u="none" cap="none" baseline="0"/>
              <a:t>Ugotovite predhodno znanje pred poučevanjem predmeta</a:t>
            </a:r>
            <a:endParaRPr lang="sl" sz="2800" cap="none" dirty="0" smtClean="0"/>
          </a:p>
          <a:p>
            <a:pPr marL="342900" indent="-342900" algn="l" rtl="0">
              <a:spcBef>
                <a:spcPts val="0"/>
              </a:spcBef>
              <a:buFont typeface="Arial" panose="020B0604020202020204" pitchFamily="34" charset="0"/>
              <a:buChar char="•"/>
            </a:pPr>
            <a:r>
              <a:rPr lang="sl" sz="2800" b="0" i="0" u="none" cap="none" baseline="0"/>
              <a:t>Ugotovite trenutne ravni usposobljenosti in opredelite vrzeli</a:t>
            </a:r>
            <a:endParaRPr lang="sl" sz="2800" cap="none" dirty="0" smtClean="0"/>
          </a:p>
          <a:p>
            <a:pPr marL="342900" indent="-342900" algn="l" rtl="0">
              <a:spcBef>
                <a:spcPts val="0"/>
              </a:spcBef>
              <a:buFont typeface="Arial" panose="020B0604020202020204" pitchFamily="34" charset="0"/>
              <a:buChar char="•"/>
            </a:pPr>
            <a:r>
              <a:rPr lang="sl" sz="2800" b="0" i="0" u="none" cap="none" baseline="0"/>
              <a:t>Pridobite povratne informacije o svojem poučevanju in o učenju učencev </a:t>
            </a:r>
            <a:endParaRPr lang="sl" sz="2800" cap="none" dirty="0" smtClean="0"/>
          </a:p>
          <a:p>
            <a:pPr marL="342900" indent="-342900" algn="l" rtl="0">
              <a:spcBef>
                <a:spcPts val="0"/>
              </a:spcBef>
              <a:buFont typeface="Arial" panose="020B0604020202020204" pitchFamily="34" charset="0"/>
              <a:buChar char="•"/>
            </a:pPr>
            <a:r>
              <a:rPr lang="sl" sz="2800" b="0" i="0" u="none" cap="none" baseline="0"/>
              <a:t>Ugotovite želje za prihajajoča področja učenja </a:t>
            </a:r>
            <a:endParaRPr lang="sl" sz="2800" cap="none" dirty="0" smtClean="0"/>
          </a:p>
          <a:p>
            <a:pPr marL="342900" indent="-342900" algn="l" rtl="0">
              <a:spcBef>
                <a:spcPts val="0"/>
              </a:spcBef>
              <a:buFont typeface="Arial" panose="020B0604020202020204" pitchFamily="34" charset="0"/>
              <a:buChar char="•"/>
            </a:pPr>
            <a:r>
              <a:rPr lang="sl" sz="2800" b="0" i="0" u="none" cap="none" baseline="0"/>
              <a:t>Ugotovite želje za profesionalni razvoj osebja </a:t>
            </a:r>
            <a:endParaRPr lang="sl" sz="2800" cap="none" dirty="0" smtClean="0"/>
          </a:p>
          <a:p>
            <a:pPr marL="342900" indent="-342900" algn="l" rtl="0">
              <a:spcBef>
                <a:spcPts val="0"/>
              </a:spcBef>
              <a:buFont typeface="Arial" panose="020B0604020202020204" pitchFamily="34" charset="0"/>
              <a:buChar char="•"/>
            </a:pPr>
            <a:r>
              <a:rPr lang="sl" sz="2800" b="0" i="0" u="none" cap="none" baseline="0"/>
              <a:t>Ugotovite, kaj učenci načrtujejo v nalogi, da jim lahko zagotovite podporo in povratne informacije preden začnejo</a:t>
            </a:r>
            <a:endParaRPr lang="sl" sz="2800" cap="none" dirty="0" smtClean="0"/>
          </a:p>
          <a:p>
            <a:pPr marL="342900" indent="-342900" algn="l" rtl="0">
              <a:spcBef>
                <a:spcPts val="0"/>
              </a:spcBef>
              <a:buFont typeface="Arial" panose="020B0604020202020204" pitchFamily="34" charset="0"/>
              <a:buChar char="•"/>
            </a:pPr>
            <a:r>
              <a:rPr lang="sl" sz="2800" b="0" i="0" u="none" cap="none" baseline="0"/>
              <a:t>Zberite podatke o uporabi orodij za e-učenje, ki jih učitelji uporabljajo v šoli</a:t>
            </a:r>
            <a:endParaRPr lang="sl" sz="2800" cap="none" dirty="0"/>
          </a:p>
        </p:txBody>
      </p:sp>
      <p:sp>
        <p:nvSpPr>
          <p:cNvPr id="7" name="Title 1"/>
          <p:cNvSpPr>
            <a:spLocks noGrp="1"/>
          </p:cNvSpPr>
          <p:nvPr>
            <p:ph type="title"/>
          </p:nvPr>
        </p:nvSpPr>
        <p:spPr>
          <a:xfrm>
            <a:off x="1097280" y="286603"/>
            <a:ext cx="10058400" cy="1450757"/>
          </a:xfrm>
        </p:spPr>
        <p:txBody>
          <a:bodyPr/>
          <a:lstStyle/>
          <a:p>
            <a:pPr algn="l" rtl="0"/>
            <a:r>
              <a:rPr lang="sl" b="0" i="0" u="none" baseline="0"/>
              <a:t>Čemu so namenjene ankete?</a:t>
            </a:r>
            <a:endParaRPr lang="sl" b="1" dirty="0"/>
          </a:p>
        </p:txBody>
      </p:sp>
    </p:spTree>
    <p:extLst>
      <p:ext uri="{BB962C8B-B14F-4D97-AF65-F5344CB8AC3E}">
        <p14:creationId xmlns:p14="http://schemas.microsoft.com/office/powerpoint/2010/main" val="366683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Izdelovalci vprašalnikov na spletu</a:t>
            </a:r>
            <a:endParaRPr lang="sl"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046988"/>
          </a:xfrm>
          <a:prstGeom prst="rect">
            <a:avLst/>
          </a:prstGeom>
          <a:noFill/>
        </p:spPr>
        <p:txBody>
          <a:bodyPr wrap="square" rtlCol="0">
            <a:spAutoFit/>
          </a:bodyPr>
          <a:lstStyle/>
          <a:p>
            <a:pPr marL="342900" indent="-342900" algn="l" rtl="0">
              <a:buFontTx/>
              <a:buChar char="-"/>
            </a:pPr>
            <a:r>
              <a:rPr lang="sl" sz="2400" b="1" i="0" u="none" baseline="0" dirty="0"/>
              <a:t>Google </a:t>
            </a:r>
            <a:r>
              <a:rPr lang="sl" sz="2400" b="1" i="0" u="none" baseline="0" dirty="0" smtClean="0"/>
              <a:t>Obrazci</a:t>
            </a:r>
            <a:endParaRPr lang="sl" sz="2400" b="1" dirty="0" smtClean="0"/>
          </a:p>
          <a:p>
            <a:pPr marL="342900" indent="-342900" algn="l" rtl="0">
              <a:buFontTx/>
              <a:buChar char="-"/>
            </a:pPr>
            <a:r>
              <a:rPr lang="sl" sz="2400" b="0" i="0" u="none" baseline="0" dirty="0"/>
              <a:t>Zoho Survey</a:t>
            </a:r>
            <a:endParaRPr lang="sl" sz="2400" dirty="0" smtClean="0"/>
          </a:p>
          <a:p>
            <a:pPr marL="342900" indent="-342900" algn="l" rtl="0">
              <a:buFontTx/>
              <a:buChar char="-"/>
            </a:pPr>
            <a:r>
              <a:rPr lang="sl" sz="2400" b="0" i="0" u="none" baseline="0" dirty="0"/>
              <a:t>SurveyMonkey</a:t>
            </a:r>
            <a:endParaRPr lang="sl" sz="2400" dirty="0" smtClean="0"/>
          </a:p>
          <a:p>
            <a:pPr marL="342900" indent="-342900" algn="l" rtl="0">
              <a:buFontTx/>
              <a:buChar char="-"/>
            </a:pPr>
            <a:r>
              <a:rPr lang="sl" sz="2400" b="0" i="0" u="none" baseline="0" dirty="0"/>
              <a:t>Moodle</a:t>
            </a:r>
            <a:endParaRPr lang="sl" sz="2400" dirty="0" smtClean="0"/>
          </a:p>
          <a:p>
            <a:pPr marL="342900" indent="-342900" algn="l" rtl="0">
              <a:buFontTx/>
              <a:buChar char="-"/>
            </a:pPr>
            <a:r>
              <a:rPr lang="sl" sz="2400" b="0" i="0" u="none" baseline="0" dirty="0"/>
              <a:t>Eusurvey</a:t>
            </a:r>
            <a:endParaRPr lang="sl" sz="2400" dirty="0" smtClean="0"/>
          </a:p>
          <a:p>
            <a:pPr marL="342900" indent="-342900" algn="l" rtl="0">
              <a:buFontTx/>
              <a:buChar char="-"/>
            </a:pPr>
            <a:r>
              <a:rPr lang="sl" sz="2400" b="0" i="0" u="none" baseline="0" dirty="0"/>
              <a:t>Survio</a:t>
            </a:r>
            <a:endParaRPr lang="sl" sz="2400" dirty="0" smtClean="0"/>
          </a:p>
          <a:p>
            <a:pPr marL="342900" indent="-342900" algn="l" rtl="0">
              <a:buFontTx/>
              <a:buChar char="-"/>
            </a:pPr>
            <a:r>
              <a:rPr lang="sl" sz="2400" b="0" i="0" u="none" baseline="0" dirty="0"/>
              <a:t>itd.</a:t>
            </a:r>
          </a:p>
          <a:p>
            <a:endParaRPr lang="sl" sz="2400" dirty="0"/>
          </a:p>
        </p:txBody>
      </p:sp>
      <p:sp>
        <p:nvSpPr>
          <p:cNvPr id="5" name="Téglalap 4"/>
          <p:cNvSpPr/>
          <p:nvPr/>
        </p:nvSpPr>
        <p:spPr>
          <a:xfrm>
            <a:off x="183896" y="6393934"/>
            <a:ext cx="7690103" cy="369332"/>
          </a:xfrm>
          <a:prstGeom prst="rect">
            <a:avLst/>
          </a:prstGeom>
        </p:spPr>
        <p:txBody>
          <a:bodyPr wrap="square">
            <a:spAutoFit/>
          </a:bodyPr>
          <a:lstStyle/>
          <a:p>
            <a:pPr algn="l" rtl="0"/>
            <a:r>
              <a:rPr lang="sl" b="0" i="0" u="none" baseline="0">
                <a:solidFill>
                  <a:schemeClr val="tx1">
                    <a:lumMod val="95000"/>
                    <a:lumOff val="5000"/>
                  </a:schemeClr>
                </a:solidFill>
              </a:rPr>
              <a:t>Nekaj vzorcev</a:t>
            </a:r>
            <a:endParaRPr lang="sl" dirty="0">
              <a:solidFill>
                <a:schemeClr val="tx1">
                  <a:lumMod val="95000"/>
                  <a:lumOff val="5000"/>
                </a:schemeClr>
              </a:solidFill>
            </a:endParaRPr>
          </a:p>
        </p:txBody>
      </p:sp>
    </p:spTree>
    <p:extLst>
      <p:ext uri="{BB962C8B-B14F-4D97-AF65-F5344CB8AC3E}">
        <p14:creationId xmlns:p14="http://schemas.microsoft.com/office/powerpoint/2010/main" val="700825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800100"/>
            <a:ext cx="4394200" cy="769441"/>
          </a:xfrm>
          <a:prstGeom prst="rect">
            <a:avLst/>
          </a:prstGeom>
          <a:noFill/>
        </p:spPr>
        <p:txBody>
          <a:bodyPr wrap="square" rtlCol="0">
            <a:spAutoFit/>
          </a:bodyPr>
          <a:lstStyle/>
          <a:p>
            <a:pPr algn="l" rtl="0"/>
            <a:r>
              <a:rPr lang="sl" sz="2400" b="0" i="0" u="none" baseline="0"/>
              <a:t>Zoho</a:t>
            </a:r>
            <a:endParaRPr lang="sl" sz="2400" dirty="0"/>
          </a:p>
          <a:p>
            <a:endParaRPr lang="sl" sz="2000" dirty="0"/>
          </a:p>
        </p:txBody>
      </p:sp>
      <p:sp>
        <p:nvSpPr>
          <p:cNvPr id="7" name="Téglalap 6"/>
          <p:cNvSpPr/>
          <p:nvPr/>
        </p:nvSpPr>
        <p:spPr>
          <a:xfrm>
            <a:off x="183896" y="6393934"/>
            <a:ext cx="7690103" cy="369332"/>
          </a:xfrm>
          <a:prstGeom prst="rect">
            <a:avLst/>
          </a:prstGeom>
        </p:spPr>
        <p:txBody>
          <a:bodyPr wrap="square">
            <a:spAutoFit/>
          </a:bodyPr>
          <a:lstStyle/>
          <a:p>
            <a:pPr algn="l" rtl="0"/>
            <a:r>
              <a:rPr lang="sl" b="0" i="0" u="none" baseline="0">
                <a:solidFill>
                  <a:schemeClr val="tx1">
                    <a:lumMod val="95000"/>
                    <a:lumOff val="5000"/>
                  </a:schemeClr>
                </a:solidFill>
              </a:rPr>
              <a:t>Zoho Survey</a:t>
            </a:r>
            <a:endParaRPr lang="sl" dirty="0">
              <a:solidFill>
                <a:schemeClr val="tx1">
                  <a:lumMod val="95000"/>
                  <a:lumOff val="5000"/>
                </a:schemeClr>
              </a:solidFill>
            </a:endParaRPr>
          </a:p>
        </p:txBody>
      </p:sp>
      <p:sp>
        <p:nvSpPr>
          <p:cNvPr id="6" name="Téglalap 5"/>
          <p:cNvSpPr/>
          <p:nvPr/>
        </p:nvSpPr>
        <p:spPr>
          <a:xfrm>
            <a:off x="183896" y="76368"/>
            <a:ext cx="5791201" cy="6075568"/>
          </a:xfrm>
          <a:prstGeom prst="rect">
            <a:avLst/>
          </a:prstGeom>
          <a:blipFill rotWithShape="1">
            <a:blip r:embed="rId4"/>
            <a:srcRect/>
            <a:stretch>
              <a:fillRect l="-20397" r="-21568"/>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3" name="Kép 2"/>
          <p:cNvPicPr>
            <a:picLocks noChangeAspect="1"/>
          </p:cNvPicPr>
          <p:nvPr/>
        </p:nvPicPr>
        <p:blipFill>
          <a:blip r:embed="rId5"/>
          <a:stretch>
            <a:fillRect/>
          </a:stretch>
        </p:blipFill>
        <p:spPr>
          <a:xfrm>
            <a:off x="3726380" y="1498176"/>
            <a:ext cx="8295238" cy="2104762"/>
          </a:xfrm>
          <a:prstGeom prst="rect">
            <a:avLst/>
          </a:prstGeom>
          <a:ln w="19050">
            <a:solidFill>
              <a:srgbClr val="FF0000"/>
            </a:solidFill>
          </a:ln>
        </p:spPr>
      </p:pic>
      <p:cxnSp>
        <p:nvCxnSpPr>
          <p:cNvPr id="9" name="Egyenes összekötő nyíllal 8"/>
          <p:cNvCxnSpPr/>
          <p:nvPr/>
        </p:nvCxnSpPr>
        <p:spPr>
          <a:xfrm flipV="1">
            <a:off x="5181600" y="3602938"/>
            <a:ext cx="1765300" cy="15786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632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7" name="Téglalap 6"/>
          <p:cNvSpPr/>
          <p:nvPr/>
        </p:nvSpPr>
        <p:spPr>
          <a:xfrm>
            <a:off x="183896" y="6393934"/>
            <a:ext cx="7690103" cy="369332"/>
          </a:xfrm>
          <a:prstGeom prst="rect">
            <a:avLst/>
          </a:prstGeom>
        </p:spPr>
        <p:txBody>
          <a:bodyPr wrap="square">
            <a:spAutoFit/>
          </a:bodyPr>
          <a:lstStyle/>
          <a:p>
            <a:pPr algn="l" rtl="0"/>
            <a:r>
              <a:rPr lang="sl" b="0" i="0" u="none" baseline="0">
                <a:solidFill>
                  <a:schemeClr val="tx1">
                    <a:lumMod val="95000"/>
                    <a:lumOff val="5000"/>
                  </a:schemeClr>
                </a:solidFill>
              </a:rPr>
              <a:t>SurveyMonkey</a:t>
            </a:r>
            <a:endParaRPr lang="sl" dirty="0">
              <a:solidFill>
                <a:schemeClr val="tx1">
                  <a:lumMod val="95000"/>
                  <a:lumOff val="5000"/>
                </a:schemeClr>
              </a:solidFill>
            </a:endParaRPr>
          </a:p>
        </p:txBody>
      </p:sp>
      <p:pic>
        <p:nvPicPr>
          <p:cNvPr id="3" name="Kép 2"/>
          <p:cNvPicPr>
            <a:picLocks noChangeAspect="1"/>
          </p:cNvPicPr>
          <p:nvPr/>
        </p:nvPicPr>
        <p:blipFill>
          <a:blip r:embed="rId4"/>
          <a:stretch>
            <a:fillRect/>
          </a:stretch>
        </p:blipFill>
        <p:spPr>
          <a:xfrm>
            <a:off x="4026569" y="284748"/>
            <a:ext cx="7218947" cy="5775157"/>
          </a:xfrm>
          <a:prstGeom prst="rect">
            <a:avLst/>
          </a:prstGeom>
        </p:spPr>
      </p:pic>
      <p:sp>
        <p:nvSpPr>
          <p:cNvPr id="6" name="Téglalap 5"/>
          <p:cNvSpPr/>
          <p:nvPr/>
        </p:nvSpPr>
        <p:spPr>
          <a:xfrm>
            <a:off x="304799" y="350059"/>
            <a:ext cx="3513221" cy="4893647"/>
          </a:xfrm>
          <a:prstGeom prst="rect">
            <a:avLst/>
          </a:prstGeom>
        </p:spPr>
        <p:txBody>
          <a:bodyPr wrap="square">
            <a:spAutoFit/>
          </a:bodyPr>
          <a:lstStyle/>
          <a:p>
            <a:pPr algn="l" rtl="0"/>
            <a:r>
              <a:rPr lang="sl" sz="2400" b="0" i="0" u="none" baseline="0"/>
              <a:t>SurveyMonkey je spletna programska oprema v oblaku za pripravo anket, kot storitveno podjetje, ustanovljeno leta 1999. SurveyMonkey ponuja brezplačne in prilagodljive ankete ter zbirko plačljivih zalednih programov, ki vključujejo analizo podatkov, izbiro vzorcev, odpravljanje pristranskosti in orodja za podatkovne predstavitve.</a:t>
            </a:r>
            <a:endParaRPr lang="sl" sz="2400" dirty="0"/>
          </a:p>
        </p:txBody>
      </p:sp>
    </p:spTree>
    <p:extLst>
      <p:ext uri="{BB962C8B-B14F-4D97-AF65-F5344CB8AC3E}">
        <p14:creationId xmlns:p14="http://schemas.microsoft.com/office/powerpoint/2010/main" val="2577003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7" name="Téglalap 6"/>
          <p:cNvSpPr/>
          <p:nvPr/>
        </p:nvSpPr>
        <p:spPr>
          <a:xfrm>
            <a:off x="183896" y="6393934"/>
            <a:ext cx="7690103" cy="369332"/>
          </a:xfrm>
          <a:prstGeom prst="rect">
            <a:avLst/>
          </a:prstGeom>
        </p:spPr>
        <p:txBody>
          <a:bodyPr wrap="square">
            <a:spAutoFit/>
          </a:bodyPr>
          <a:lstStyle/>
          <a:p>
            <a:pPr algn="l" rtl="0"/>
            <a:r>
              <a:rPr lang="sl" b="0" i="0" u="none" baseline="0">
                <a:solidFill>
                  <a:schemeClr val="tx1">
                    <a:lumMod val="95000"/>
                    <a:lumOff val="5000"/>
                  </a:schemeClr>
                </a:solidFill>
              </a:rPr>
              <a:t>Anketni modul Moodle </a:t>
            </a:r>
            <a:endParaRPr lang="sl" dirty="0">
              <a:solidFill>
                <a:schemeClr val="tx1">
                  <a:lumMod val="95000"/>
                  <a:lumOff val="5000"/>
                </a:schemeClr>
              </a:solidFill>
            </a:endParaRPr>
          </a:p>
        </p:txBody>
      </p:sp>
      <p:pic>
        <p:nvPicPr>
          <p:cNvPr id="4" name="Kép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96" y="284768"/>
            <a:ext cx="5164959" cy="5006200"/>
          </a:xfrm>
          <a:prstGeom prst="rect">
            <a:avLst/>
          </a:prstGeom>
          <a:ln>
            <a:solidFill>
              <a:srgbClr val="FF0000"/>
            </a:solidFill>
          </a:ln>
        </p:spPr>
      </p:pic>
      <p:pic>
        <p:nvPicPr>
          <p:cNvPr id="3" name="Kép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480" y="560387"/>
            <a:ext cx="6752719" cy="5575111"/>
          </a:xfrm>
          <a:prstGeom prst="rect">
            <a:avLst/>
          </a:prstGeom>
          <a:ln w="19050">
            <a:solidFill>
              <a:srgbClr val="FF0000"/>
            </a:solidFill>
          </a:ln>
        </p:spPr>
      </p:pic>
    </p:spTree>
    <p:extLst>
      <p:ext uri="{BB962C8B-B14F-4D97-AF65-F5344CB8AC3E}">
        <p14:creationId xmlns:p14="http://schemas.microsoft.com/office/powerpoint/2010/main" val="261247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165100" y="6362701"/>
            <a:ext cx="4673600" cy="769441"/>
          </a:xfrm>
          <a:prstGeom prst="rect">
            <a:avLst/>
          </a:prstGeom>
          <a:noFill/>
        </p:spPr>
        <p:txBody>
          <a:bodyPr wrap="square" rtlCol="0">
            <a:spAutoFit/>
          </a:bodyPr>
          <a:lstStyle/>
          <a:p>
            <a:pPr algn="l" rtl="0"/>
            <a:r>
              <a:rPr lang="sl" sz="2400" b="0" i="0" u="none" baseline="0"/>
              <a:t>Google obrazci</a:t>
            </a:r>
            <a:endParaRPr lang="sl" sz="2400" dirty="0"/>
          </a:p>
          <a:p>
            <a:endParaRPr lang="sl" sz="2000" dirty="0"/>
          </a:p>
        </p:txBody>
      </p:sp>
      <p:sp>
        <p:nvSpPr>
          <p:cNvPr id="6" name="Téglalap 5"/>
          <p:cNvSpPr/>
          <p:nvPr/>
        </p:nvSpPr>
        <p:spPr>
          <a:xfrm>
            <a:off x="11588" y="0"/>
            <a:ext cx="8198961" cy="6059001"/>
          </a:xfrm>
          <a:prstGeom prst="rect">
            <a:avLst/>
          </a:prstGeom>
          <a:blipFill rotWithShape="1">
            <a:blip r:embed="rId4"/>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3" name="Kép 2"/>
          <p:cNvPicPr>
            <a:picLocks noChangeAspect="1"/>
          </p:cNvPicPr>
          <p:nvPr/>
        </p:nvPicPr>
        <p:blipFill>
          <a:blip r:embed="rId5"/>
          <a:stretch>
            <a:fillRect/>
          </a:stretch>
        </p:blipFill>
        <p:spPr>
          <a:xfrm>
            <a:off x="7123261" y="860087"/>
            <a:ext cx="4560738" cy="5727700"/>
          </a:xfrm>
          <a:prstGeom prst="rect">
            <a:avLst/>
          </a:prstGeom>
          <a:ln w="28575">
            <a:solidFill>
              <a:srgbClr val="FF0000"/>
            </a:solidFill>
          </a:ln>
        </p:spPr>
      </p:pic>
    </p:spTree>
    <p:extLst>
      <p:ext uri="{BB962C8B-B14F-4D97-AF65-F5344CB8AC3E}">
        <p14:creationId xmlns:p14="http://schemas.microsoft.com/office/powerpoint/2010/main" val="820693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165100" y="6362701"/>
            <a:ext cx="4673600" cy="769441"/>
          </a:xfrm>
          <a:prstGeom prst="rect">
            <a:avLst/>
          </a:prstGeom>
          <a:noFill/>
        </p:spPr>
        <p:txBody>
          <a:bodyPr wrap="square" rtlCol="0">
            <a:spAutoFit/>
          </a:bodyPr>
          <a:lstStyle/>
          <a:p>
            <a:pPr algn="l" rtl="0"/>
            <a:r>
              <a:rPr lang="sl" sz="2400" b="0" i="0" u="none" baseline="0"/>
              <a:t>Eusurvey</a:t>
            </a:r>
            <a:endParaRPr lang="sl" sz="2400" dirty="0"/>
          </a:p>
          <a:p>
            <a:endParaRPr lang="sl" sz="2000" dirty="0"/>
          </a:p>
        </p:txBody>
      </p:sp>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63" y="316914"/>
            <a:ext cx="11172336" cy="4851986"/>
          </a:xfrm>
          <a:prstGeom prst="rect">
            <a:avLst/>
          </a:prstGeom>
        </p:spPr>
      </p:pic>
    </p:spTree>
    <p:extLst>
      <p:ext uri="{BB962C8B-B14F-4D97-AF65-F5344CB8AC3E}">
        <p14:creationId xmlns:p14="http://schemas.microsoft.com/office/powerpoint/2010/main" val="117332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266700" y="195581"/>
            <a:ext cx="7708900" cy="6167120"/>
          </a:xfrm>
          <a:prstGeom prst="rect">
            <a:avLst/>
          </a:prstGeom>
        </p:spPr>
      </p:pic>
      <p:sp>
        <p:nvSpPr>
          <p:cNvPr id="3" name="Szövegdoboz 2"/>
          <p:cNvSpPr txBox="1"/>
          <p:nvPr/>
        </p:nvSpPr>
        <p:spPr>
          <a:xfrm>
            <a:off x="165100" y="6362701"/>
            <a:ext cx="4673600" cy="461665"/>
          </a:xfrm>
          <a:prstGeom prst="rect">
            <a:avLst/>
          </a:prstGeom>
          <a:noFill/>
        </p:spPr>
        <p:txBody>
          <a:bodyPr wrap="square" rtlCol="0">
            <a:spAutoFit/>
          </a:bodyPr>
          <a:lstStyle/>
          <a:p>
            <a:pPr algn="l" rtl="0"/>
            <a:r>
              <a:rPr lang="sl" sz="2400" b="0" i="0" u="none" baseline="0"/>
              <a:t>Kahoot!</a:t>
            </a:r>
            <a:endParaRPr lang="sl" sz="2000" dirty="0"/>
          </a:p>
        </p:txBody>
      </p:sp>
      <p:pic>
        <p:nvPicPr>
          <p:cNvPr id="4" name="Kép 3"/>
          <p:cNvPicPr>
            <a:picLocks noChangeAspect="1"/>
          </p:cNvPicPr>
          <p:nvPr/>
        </p:nvPicPr>
        <p:blipFill>
          <a:blip r:embed="rId4"/>
          <a:stretch>
            <a:fillRect/>
          </a:stretch>
        </p:blipFill>
        <p:spPr>
          <a:xfrm>
            <a:off x="7259526" y="2552700"/>
            <a:ext cx="4786423" cy="3487737"/>
          </a:xfrm>
          <a:prstGeom prst="rect">
            <a:avLst/>
          </a:prstGeom>
          <a:ln w="38100">
            <a:solidFill>
              <a:srgbClr val="FF0000"/>
            </a:solidFill>
          </a:ln>
        </p:spPr>
      </p:pic>
    </p:spTree>
    <p:extLst>
      <p:ext uri="{BB962C8B-B14F-4D97-AF65-F5344CB8AC3E}">
        <p14:creationId xmlns:p14="http://schemas.microsoft.com/office/powerpoint/2010/main" val="1823619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Učni cilji</a:t>
            </a:r>
          </a:p>
        </p:txBody>
      </p:sp>
      <p:sp>
        <p:nvSpPr>
          <p:cNvPr id="3" name="Szövegdoboz 2"/>
          <p:cNvSpPr txBox="1"/>
          <p:nvPr/>
        </p:nvSpPr>
        <p:spPr>
          <a:xfrm>
            <a:off x="1236372" y="1970468"/>
            <a:ext cx="9787943" cy="2585323"/>
          </a:xfrm>
          <a:prstGeom prst="rect">
            <a:avLst/>
          </a:prstGeom>
          <a:noFill/>
        </p:spPr>
        <p:txBody>
          <a:bodyPr wrap="square" rtlCol="0">
            <a:spAutoFit/>
          </a:bodyPr>
          <a:lstStyle/>
          <a:p>
            <a:pPr marL="360000" indent="-360000" algn="l" rtl="0">
              <a:buFont typeface="Arial" panose="020B0604020202020204" pitchFamily="34" charset="0"/>
              <a:buChar char="•"/>
            </a:pPr>
            <a:r>
              <a:rPr lang="sl" sz="3600" b="0" i="0" u="none" baseline="0"/>
              <a:t>PC 5 </a:t>
            </a:r>
            <a:r>
              <a:rPr lang="sl" sz="3600"/>
              <a:t/>
            </a:r>
            <a:br>
              <a:rPr lang="sl" sz="3600"/>
            </a:br>
            <a:r>
              <a:rPr lang="sl" sz="2400" b="0" i="0" u="none" baseline="0"/>
              <a:t>Učitelj lahko uporablja orodja IKT za nenehno izboljševanje kakovosti svojega poučevanja z zbiranjem in analiziranjem povratnih informacij od udeležencev, kot del pristopa Načrtuj-Naredi-Preveri-Ukrepaj (NNPU).</a:t>
            </a:r>
            <a:endParaRPr lang="sl" sz="1400" dirty="0"/>
          </a:p>
          <a:p>
            <a:endParaRPr lang="sl" sz="3600" dirty="0"/>
          </a:p>
          <a:p>
            <a:endParaRPr lang="sl" dirty="0"/>
          </a:p>
        </p:txBody>
      </p:sp>
      <p:pic>
        <p:nvPicPr>
          <p:cNvPr id="4" name="Kép 3"/>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73303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Naloge, sodelovalno delo</a:t>
            </a:r>
            <a:endParaRPr lang="sl"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985433"/>
          </a:xfrm>
          <a:prstGeom prst="rect">
            <a:avLst/>
          </a:prstGeom>
          <a:noFill/>
        </p:spPr>
        <p:txBody>
          <a:bodyPr wrap="square" rtlCol="0">
            <a:spAutoFit/>
          </a:bodyPr>
          <a:lstStyle/>
          <a:p>
            <a:pPr marL="342900" indent="-342900" algn="l" rtl="0">
              <a:buFontTx/>
              <a:buChar char="-"/>
            </a:pPr>
            <a:r>
              <a:rPr lang="sl" sz="2400" b="0" i="0" u="none" baseline="0"/>
              <a:t>Pripravite vprašalnik s 3-5 vprašanji!</a:t>
            </a:r>
          </a:p>
          <a:p>
            <a:pPr marL="342900" indent="-342900" algn="l" rtl="0">
              <a:buFontTx/>
              <a:buChar char="-"/>
            </a:pPr>
            <a:r>
              <a:rPr lang="sl" sz="2400" b="0" i="0" u="none" baseline="0"/>
              <a:t>Objavite ga drugim skupinam, da ga izpolnijo!</a:t>
            </a:r>
            <a:endParaRPr lang="sl" sz="2400" noProof="1" smtClean="0"/>
          </a:p>
          <a:p>
            <a:pPr marL="342900" indent="-342900" algn="l" rtl="0">
              <a:buFontTx/>
              <a:buChar char="-"/>
            </a:pPr>
            <a:r>
              <a:rPr lang="sl" sz="2400" b="0" i="0" u="none" baseline="0"/>
              <a:t>Preverite rezultate</a:t>
            </a:r>
          </a:p>
          <a:p>
            <a:pPr marL="342900" indent="-342900" algn="l" rtl="0">
              <a:buFontTx/>
              <a:buChar char="-"/>
            </a:pPr>
            <a:r>
              <a:rPr lang="sl" sz="2400" b="0" i="0" u="none" baseline="0"/>
              <a:t>Ovrednotite rezultate</a:t>
            </a:r>
          </a:p>
          <a:p>
            <a:pPr marL="342900" indent="-342900" algn="l" rtl="0">
              <a:buFontTx/>
              <a:buChar char="-"/>
            </a:pPr>
            <a:r>
              <a:rPr lang="sl" sz="2400" b="0" i="0" u="none" baseline="0"/>
              <a:t>Predstavite rezultate</a:t>
            </a:r>
          </a:p>
          <a:p>
            <a:pPr marL="342900" indent="-342900" algn="l" rtl="0">
              <a:buFontTx/>
              <a:buChar char="-"/>
            </a:pPr>
            <a:endParaRPr lang="sl" sz="2400" noProof="1" smtClean="0"/>
          </a:p>
          <a:p>
            <a:endParaRPr lang="sl" sz="2000" noProof="1" smtClean="0"/>
          </a:p>
          <a:p>
            <a:endParaRPr lang="sl" sz="2400" noProof="1"/>
          </a:p>
        </p:txBody>
      </p:sp>
    </p:spTree>
    <p:extLst>
      <p:ext uri="{BB962C8B-B14F-4D97-AF65-F5344CB8AC3E}">
        <p14:creationId xmlns:p14="http://schemas.microsoft.com/office/powerpoint/2010/main" val="1007132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Bibliografija</a:t>
            </a:r>
            <a:endParaRPr lang="sl"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4154984"/>
          </a:xfrm>
          <a:prstGeom prst="rect">
            <a:avLst/>
          </a:prstGeom>
          <a:noFill/>
        </p:spPr>
        <p:txBody>
          <a:bodyPr wrap="square" rtlCol="0">
            <a:spAutoFit/>
          </a:bodyPr>
          <a:lstStyle/>
          <a:p>
            <a:pPr marL="457200" indent="-457200" algn="l" rtl="0">
              <a:buFont typeface="+mj-lt"/>
              <a:buAutoNum type="arabicPeriod"/>
            </a:pPr>
            <a:r>
              <a:rPr lang="sl" sz="2400" b="0" i="0" u="none" baseline="0"/>
              <a:t>Educating the Net Generation (2005), Diana G. Oblinger and James L. Oblinger, Editors, EDUCAUSE. </a:t>
            </a:r>
            <a:r>
              <a:rPr lang="sl" sz="2400" b="1" i="0" u="sng" baseline="0">
                <a:hlinkClick r:id="rId4"/>
              </a:rPr>
              <a:t>http://www.educause.edu/educatingthenetgen/</a:t>
            </a:r>
            <a:r>
              <a:rPr lang="sl" sz="2400" b="0" i="0" u="none" baseline="0"/>
              <a:t> </a:t>
            </a:r>
            <a:endParaRPr lang="sl" sz="2400" dirty="0"/>
          </a:p>
          <a:p>
            <a:pPr marL="457200" indent="-457200" algn="l" rtl="0">
              <a:buFont typeface="+mj-lt"/>
              <a:buAutoNum type="arabicPeriod"/>
            </a:pPr>
            <a:r>
              <a:rPr lang="sl" sz="2400" b="0" i="0" u="none" baseline="0"/>
              <a:t>Ala-Mutka, K. (2011): Mapping Digital Competence: Towards a Conceptual Understanding, European Commission, JRC, JRC67075, Luxemburg, 2011.</a:t>
            </a:r>
            <a:endParaRPr lang="sl" sz="2400" dirty="0"/>
          </a:p>
          <a:p>
            <a:pPr marL="457200" indent="-457200" algn="l" rtl="0">
              <a:buFont typeface="+mj-lt"/>
              <a:buAutoNum type="arabicPeriod"/>
            </a:pPr>
            <a:r>
              <a:rPr lang="sl" sz="2400" b="0" i="0" u="none" baseline="0"/>
              <a:t>Martin, A. (2006). Literacies for the Digital Age. In A. Martin &amp; D. Madigan (Eds.), Digital Literacies for Learning (pp. 3-25). London: Facet.</a:t>
            </a:r>
            <a:endParaRPr lang="sl" sz="2400" dirty="0"/>
          </a:p>
          <a:p>
            <a:pPr marL="457200" indent="-457200" algn="l" rtl="0">
              <a:buFont typeface="+mj-lt"/>
              <a:buAutoNum type="arabicPeriod"/>
            </a:pPr>
            <a:r>
              <a:rPr lang="sl" sz="2400" b="0" i="0" u="none" baseline="0"/>
              <a:t>European Commission. (2010a). A Digital Agenda for Europe COM(2010)245 final.</a:t>
            </a:r>
            <a:endParaRPr lang="sl" sz="2400" dirty="0"/>
          </a:p>
          <a:p>
            <a:endParaRPr lang="sl" sz="2400" dirty="0"/>
          </a:p>
        </p:txBody>
      </p:sp>
    </p:spTree>
    <p:extLst>
      <p:ext uri="{BB962C8B-B14F-4D97-AF65-F5344CB8AC3E}">
        <p14:creationId xmlns:p14="http://schemas.microsoft.com/office/powerpoint/2010/main" val="448722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Uporabne povezave</a:t>
            </a:r>
            <a:endParaRPr lang="sl"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3" name="Téglalap 2"/>
          <p:cNvSpPr/>
          <p:nvPr/>
        </p:nvSpPr>
        <p:spPr>
          <a:xfrm>
            <a:off x="1346200" y="1950135"/>
            <a:ext cx="9499600" cy="2308324"/>
          </a:xfrm>
          <a:prstGeom prst="rect">
            <a:avLst/>
          </a:prstGeom>
        </p:spPr>
        <p:txBody>
          <a:bodyPr wrap="square">
            <a:spAutoFit/>
          </a:bodyPr>
          <a:lstStyle/>
          <a:p>
            <a:pPr marL="285750" indent="-285750" algn="l" rtl="0">
              <a:buFontTx/>
              <a:buChar char="-"/>
            </a:pPr>
            <a:r>
              <a:rPr lang="sl" b="0" i="0" u="none" baseline="0"/>
              <a:t>Primer vzet iz: </a:t>
            </a:r>
            <a:r>
              <a:rPr lang="sl" b="0" i="0" u="none" baseline="0">
                <a:hlinkClick r:id="rId4"/>
              </a:rPr>
              <a:t>http://asq.org/learn-about-quality/project-planning-tools/overview/pdca-cycle.html</a:t>
            </a:r>
            <a:endParaRPr lang="sl" dirty="0" smtClean="0"/>
          </a:p>
          <a:p>
            <a:pPr marL="285750" indent="-285750" algn="l" rtl="0">
              <a:buFontTx/>
              <a:buChar char="-"/>
            </a:pPr>
            <a:r>
              <a:rPr lang="sl" b="0" i="0" u="none" baseline="0"/>
              <a:t>Zoho Survey: </a:t>
            </a:r>
            <a:r>
              <a:rPr lang="sl" b="0" i="0" u="none" baseline="0">
                <a:hlinkClick r:id="rId5"/>
              </a:rPr>
              <a:t>https://www.zoho.eu/survey/</a:t>
            </a:r>
            <a:r>
              <a:rPr lang="sl" b="0" i="0" u="none" baseline="0"/>
              <a:t> </a:t>
            </a:r>
          </a:p>
          <a:p>
            <a:pPr marL="285750" indent="-285750" algn="l" rtl="0">
              <a:buFontTx/>
              <a:buChar char="-"/>
            </a:pPr>
            <a:r>
              <a:rPr lang="sl" b="0" i="0" u="none" baseline="0"/>
              <a:t>Survey Monkey: </a:t>
            </a:r>
            <a:r>
              <a:rPr lang="sl" b="0" i="0" u="none" baseline="0">
                <a:hlinkClick r:id="rId6"/>
              </a:rPr>
              <a:t>https://www.surveymonkey.com/home/</a:t>
            </a:r>
            <a:r>
              <a:rPr lang="sl" b="0" i="0" u="none" baseline="0"/>
              <a:t> </a:t>
            </a:r>
          </a:p>
          <a:p>
            <a:pPr marL="285750" indent="-285750" algn="l" rtl="0">
              <a:buFontTx/>
              <a:buChar char="-"/>
            </a:pPr>
            <a:r>
              <a:rPr lang="sl" b="0" i="0" u="none" baseline="0"/>
              <a:t>EUsurvey: </a:t>
            </a:r>
            <a:r>
              <a:rPr lang="sl" b="0" i="0" u="none" baseline="0">
                <a:hlinkClick r:id="rId7"/>
              </a:rPr>
              <a:t>https://ec.europa.eu/eusurvey/home/welcome</a:t>
            </a:r>
            <a:r>
              <a:rPr lang="sl" b="0" i="0" u="none" baseline="0"/>
              <a:t> </a:t>
            </a:r>
          </a:p>
          <a:p>
            <a:pPr marL="285750" indent="-285750" algn="l" rtl="0">
              <a:buFontTx/>
              <a:buChar char="-"/>
            </a:pPr>
            <a:r>
              <a:rPr lang="sl" b="0" i="0" u="none" baseline="0">
                <a:hlinkClick r:id="rId8"/>
              </a:rPr>
              <a:t>www.kahoot.com</a:t>
            </a:r>
            <a:r>
              <a:rPr lang="sl" b="0" i="0" u="none" baseline="0"/>
              <a:t> Uporabite igre, ustvarjene na </a:t>
            </a:r>
            <a:r>
              <a:rPr lang="sl" b="0" i="0" u="none" baseline="0">
                <a:hlinkClick r:id="rId9"/>
              </a:rPr>
              <a:t>https://kahoot.it/#/</a:t>
            </a:r>
            <a:r>
              <a:rPr lang="sl" b="0" i="0" u="none" baseline="0"/>
              <a:t> </a:t>
            </a:r>
            <a:endParaRPr lang="sl" dirty="0" smtClean="0"/>
          </a:p>
          <a:p>
            <a:pPr marL="285750" indent="-285750" algn="l" rtl="0">
              <a:buFontTx/>
              <a:buChar char="-"/>
            </a:pPr>
            <a:r>
              <a:rPr lang="sl" b="0" i="0" u="none" baseline="0"/>
              <a:t>Google obrazci: </a:t>
            </a:r>
            <a:r>
              <a:rPr lang="sl" b="0" i="0" u="none" baseline="0">
                <a:hlinkClick r:id="rId10"/>
              </a:rPr>
              <a:t>https://docs.google.com/forms/u/0/</a:t>
            </a:r>
            <a:r>
              <a:rPr lang="sl" b="0" i="0" u="none" baseline="0"/>
              <a:t> </a:t>
            </a:r>
          </a:p>
          <a:p>
            <a:pPr marL="285750" indent="-285750" algn="l" rtl="0">
              <a:buFontTx/>
              <a:buChar char="-"/>
            </a:pPr>
            <a:r>
              <a:rPr lang="sl" b="0" i="0" u="none" baseline="0"/>
              <a:t>Moodle: </a:t>
            </a:r>
            <a:r>
              <a:rPr lang="sl" b="0" i="0" u="none" baseline="0">
                <a:hlinkClick r:id="rId11"/>
              </a:rPr>
              <a:t>http://educatio.itstudy.hu</a:t>
            </a:r>
            <a:r>
              <a:rPr lang="sl" b="0" i="0" u="none" baseline="0"/>
              <a:t> </a:t>
            </a:r>
          </a:p>
        </p:txBody>
      </p:sp>
    </p:spTree>
    <p:extLst>
      <p:ext uri="{BB962C8B-B14F-4D97-AF65-F5344CB8AC3E}">
        <p14:creationId xmlns:p14="http://schemas.microsoft.com/office/powerpoint/2010/main" val="386366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31520"/>
            <a:ext cx="6492240" cy="1384196"/>
          </a:xfrm>
        </p:spPr>
        <p:txBody>
          <a:bodyPr>
            <a:normAutofit lnSpcReduction="10000"/>
          </a:bodyPr>
          <a:lstStyle/>
          <a:p>
            <a:pPr algn="l" rtl="0"/>
            <a:r>
              <a:rPr lang="sl" b="0" i="0" u="none" baseline="0"/>
              <a:t>To gradivo je bilo predstavljeno na projektu usposabljanja InnoTeach C1, 12. julija 2017 v Budimpešti.       </a:t>
            </a:r>
          </a:p>
          <a:p>
            <a:pPr algn="l" rtl="0"/>
            <a:r>
              <a:rPr lang="sl" b="0" i="0" u="none" baseline="0"/>
              <a:t>Vsa vsebina usposabljanja je avtorsko zaščitena / Creative Commons / brezplačna / itd.  </a:t>
            </a:r>
          </a:p>
          <a:p>
            <a:endParaRPr lang="sl" dirty="0"/>
          </a:p>
        </p:txBody>
      </p:sp>
      <p:sp>
        <p:nvSpPr>
          <p:cNvPr id="4" name="Text Placeholder 3"/>
          <p:cNvSpPr>
            <a:spLocks noGrp="1"/>
          </p:cNvSpPr>
          <p:nvPr>
            <p:ph type="body" sz="half" idx="2"/>
          </p:nvPr>
        </p:nvSpPr>
        <p:spPr>
          <a:xfrm>
            <a:off x="309094" y="425003"/>
            <a:ext cx="3496614" cy="3786389"/>
          </a:xfrm>
        </p:spPr>
        <p:txBody>
          <a:bodyPr>
            <a:normAutofit fontScale="92500"/>
          </a:bodyPr>
          <a:lstStyle/>
          <a:p>
            <a:pPr algn="l" rtl="0"/>
            <a:r>
              <a:rPr lang="sl" sz="2400" b="1" i="0" u="none" baseline="30000"/>
              <a:t>Angleški naslov:</a:t>
            </a:r>
            <a:r>
              <a:rPr lang="sl" sz="2400" b="0" i="0" u="none" baseline="30000"/>
              <a:t> LET’S BE INNOVATIVE! Development of Creativity, Innovation and Entrepreneurship for Primary School Teachers</a:t>
            </a:r>
          </a:p>
          <a:p>
            <a:pPr algn="l" rtl="0"/>
            <a:r>
              <a:rPr lang="sl" sz="2400" b="1" i="0" u="none" baseline="30000"/>
              <a:t>Akronim:</a:t>
            </a:r>
            <a:r>
              <a:rPr lang="sl" sz="2400" b="0" i="0" u="none" baseline="30000"/>
              <a:t> InnoTeach</a:t>
            </a:r>
            <a:endParaRPr lang="sl" sz="2400" baseline="30000" dirty="0"/>
          </a:p>
          <a:p>
            <a:pPr algn="l" rtl="0"/>
            <a:r>
              <a:rPr lang="sl" sz="2400" b="1" i="0" u="none" baseline="30000"/>
              <a:t>Št. projekta: </a:t>
            </a:r>
            <a:r>
              <a:rPr lang="sl" sz="2400" b="0" i="0" u="none" baseline="30000"/>
              <a:t>2016-1-SI01-KA201-021641</a:t>
            </a:r>
          </a:p>
          <a:p>
            <a:pPr algn="l" rtl="0"/>
            <a:r>
              <a:rPr lang="sl" sz="2400" b="1" i="0" u="none" baseline="30000"/>
              <a:t>Vodja in koordinator projekta:</a:t>
            </a:r>
            <a:r>
              <a:rPr lang="sl" sz="2400" b="0" i="0" u="none" baseline="30000"/>
              <a:t> Korona plus d.o.o., Institut za inovativnost in tehnologijo, Slovenija</a:t>
            </a:r>
          </a:p>
          <a:p>
            <a:pPr algn="l" rtl="0"/>
            <a:r>
              <a:rPr lang="sl" sz="2400" b="1" i="0" u="none" baseline="30000"/>
              <a:t>Program:</a:t>
            </a:r>
            <a:r>
              <a:rPr lang="sl" sz="2400" b="0" i="0" u="none" baseline="30000"/>
              <a:t> Erasmus+ Strateško partnerstvo</a:t>
            </a:r>
          </a:p>
          <a:p>
            <a:pPr algn="l" rtl="0"/>
            <a:r>
              <a:rPr lang="sl" sz="2400" b="1" i="0" u="none" baseline="30000"/>
              <a:t>Kontakt:</a:t>
            </a:r>
            <a:r>
              <a:rPr lang="sl" sz="2400" b="0" i="0" u="none" baseline="30000"/>
              <a:t> Urška Mrgole – info@innovation.si</a:t>
            </a:r>
            <a:endParaRPr lang="sl"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900" y="1909357"/>
            <a:ext cx="2745227" cy="1661291"/>
          </a:xfrm>
          <a:prstGeom prst="rect">
            <a:avLst/>
          </a:prstGeom>
        </p:spPr>
      </p:pic>
      <p:pic>
        <p:nvPicPr>
          <p:cNvPr id="8" name="Kép 7"/>
          <p:cNvPicPr>
            <a:picLocks noChangeAspect="1"/>
          </p:cNvPicPr>
          <p:nvPr/>
        </p:nvPicPr>
        <p:blipFill rotWithShape="1">
          <a:blip r:embed="rId4"/>
          <a:srcRect r="85412"/>
          <a:stretch/>
        </p:blipFill>
        <p:spPr>
          <a:xfrm>
            <a:off x="-1" y="4414183"/>
            <a:ext cx="609601" cy="2443817"/>
          </a:xfrm>
          <a:prstGeom prst="rect">
            <a:avLst/>
          </a:prstGeom>
        </p:spPr>
      </p:pic>
      <p:pic>
        <p:nvPicPr>
          <p:cNvPr id="9" name="Kép 8"/>
          <p:cNvPicPr>
            <a:picLocks noChangeAspect="1"/>
          </p:cNvPicPr>
          <p:nvPr/>
        </p:nvPicPr>
        <p:blipFill>
          <a:blip r:embed="rId5"/>
          <a:stretch>
            <a:fillRect/>
          </a:stretch>
        </p:blipFill>
        <p:spPr>
          <a:xfrm>
            <a:off x="4305300" y="5989320"/>
            <a:ext cx="7698277" cy="837451"/>
          </a:xfrm>
          <a:prstGeom prst="rect">
            <a:avLst/>
          </a:prstGeom>
        </p:spPr>
      </p:pic>
      <p:sp>
        <p:nvSpPr>
          <p:cNvPr id="10" name="Téglalap 9"/>
          <p:cNvSpPr/>
          <p:nvPr/>
        </p:nvSpPr>
        <p:spPr>
          <a:xfrm>
            <a:off x="6446900" y="3761553"/>
            <a:ext cx="3352521" cy="369332"/>
          </a:xfrm>
          <a:prstGeom prst="rect">
            <a:avLst/>
          </a:prstGeom>
        </p:spPr>
        <p:txBody>
          <a:bodyPr wrap="none">
            <a:spAutoFit/>
          </a:bodyPr>
          <a:lstStyle/>
          <a:p>
            <a:pPr algn="l" rtl="0"/>
            <a:r>
              <a:rPr lang="sl" b="0" i="0" u="none" baseline="0"/>
              <a:t>InnoTeach Consortium 2016-2017</a:t>
            </a:r>
            <a:endParaRPr lang="sl"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2777" y="4158817"/>
            <a:ext cx="7103322" cy="1830503"/>
          </a:xfrm>
          <a:prstGeom prst="rect">
            <a:avLst/>
          </a:prstGeom>
        </p:spPr>
      </p:pic>
    </p:spTree>
    <p:extLst>
      <p:ext uri="{BB962C8B-B14F-4D97-AF65-F5344CB8AC3E}">
        <p14:creationId xmlns:p14="http://schemas.microsoft.com/office/powerpoint/2010/main" val="1334550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rtl="0"/>
            <a:endParaRPr lang="sl"/>
          </a:p>
        </p:txBody>
      </p:sp>
      <p:pic>
        <p:nvPicPr>
          <p:cNvPr id="7" name="Kép 6"/>
          <p:cNvPicPr>
            <a:picLocks noChangeAspect="1"/>
          </p:cNvPicPr>
          <p:nvPr/>
        </p:nvPicPr>
        <p:blipFill>
          <a:blip r:embed="rId4"/>
          <a:stretch>
            <a:fillRect/>
          </a:stretch>
        </p:blipFill>
        <p:spPr>
          <a:xfrm>
            <a:off x="-1" y="5874129"/>
            <a:ext cx="9044247" cy="983871"/>
          </a:xfrm>
          <a:prstGeom prst="rect">
            <a:avLst/>
          </a:prstGeom>
        </p:spPr>
      </p:pic>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rtl="0"/>
            <a:r>
              <a:rPr lang="sl" sz="4800" b="0" i="0" u="none" baseline="0"/>
              <a:t>Predlogo je ustvaril</a:t>
            </a:r>
            <a:endParaRPr lang="sl" sz="4800" dirty="0"/>
          </a:p>
        </p:txBody>
      </p:sp>
      <p:sp>
        <p:nvSpPr>
          <p:cNvPr id="11" name="Text Placeholder 2"/>
          <p:cNvSpPr txBox="1">
            <a:spLocks/>
          </p:cNvSpPr>
          <p:nvPr/>
        </p:nvSpPr>
        <p:spPr>
          <a:xfrm>
            <a:off x="6675600" y="4466335"/>
            <a:ext cx="4737291" cy="583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l" rtl="0"/>
            <a:r>
              <a:rPr lang="sl" b="0" i="0" u="none" baseline="0"/>
              <a:t>jános szabó</a:t>
            </a:r>
            <a:endParaRPr lang="sl"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244" y="1388661"/>
            <a:ext cx="5199647" cy="2661838"/>
          </a:xfrm>
          <a:prstGeom prst="rect">
            <a:avLst/>
          </a:prstGeom>
        </p:spPr>
      </p:pic>
    </p:spTree>
    <p:extLst>
      <p:ext uri="{BB962C8B-B14F-4D97-AF65-F5344CB8AC3E}">
        <p14:creationId xmlns:p14="http://schemas.microsoft.com/office/powerpoint/2010/main" val="1083248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Seznam opravil pred usposabljanjem</a:t>
            </a:r>
            <a:endParaRPr lang="sl" dirty="0"/>
          </a:p>
        </p:txBody>
      </p:sp>
      <p:sp>
        <p:nvSpPr>
          <p:cNvPr id="3" name="Szövegdoboz 2"/>
          <p:cNvSpPr txBox="1"/>
          <p:nvPr/>
        </p:nvSpPr>
        <p:spPr>
          <a:xfrm>
            <a:off x="1236372" y="1970468"/>
            <a:ext cx="9787943" cy="2308324"/>
          </a:xfrm>
          <a:prstGeom prst="rect">
            <a:avLst/>
          </a:prstGeom>
          <a:noFill/>
        </p:spPr>
        <p:txBody>
          <a:bodyPr wrap="square" rtlCol="0">
            <a:spAutoFit/>
          </a:bodyPr>
          <a:lstStyle/>
          <a:p>
            <a:pPr marL="285750" indent="-285750" algn="l" rtl="0">
              <a:buFontTx/>
              <a:buChar char="-"/>
            </a:pPr>
            <a:r>
              <a:rPr lang="sl" b="0" i="0" u="none" baseline="0" dirty="0"/>
              <a:t>Ustvarite Google račun: </a:t>
            </a:r>
            <a:r>
              <a:rPr lang="sl" b="0" i="0" u="none" baseline="0" dirty="0">
                <a:hlinkClick r:id="rId3"/>
              </a:rPr>
              <a:t>https://accounts.google.com/SignUp</a:t>
            </a:r>
            <a:endParaRPr lang="sl" dirty="0"/>
          </a:p>
          <a:p>
            <a:pPr marL="285750" indent="-285750" algn="l" rtl="0">
              <a:buFontTx/>
              <a:buChar char="-"/>
            </a:pPr>
            <a:r>
              <a:rPr lang="sl" b="0" i="0" u="none" baseline="0" dirty="0"/>
              <a:t>Preberite kratko navodilo za Google </a:t>
            </a:r>
            <a:r>
              <a:rPr lang="sl" b="0" i="0" u="none" baseline="0" dirty="0" smtClean="0"/>
              <a:t>Obrazce</a:t>
            </a:r>
            <a:r>
              <a:rPr lang="sl" b="0" i="0" u="none" baseline="0" dirty="0"/>
              <a:t>: </a:t>
            </a:r>
            <a:r>
              <a:rPr lang="sl" b="0" i="0" u="none" baseline="0" dirty="0">
                <a:hlinkClick r:id="rId4"/>
              </a:rPr>
              <a:t>https://www.youtube.com/watch?v=Tn-eTGx21yg</a:t>
            </a:r>
            <a:r>
              <a:rPr lang="sl" b="0" i="0" u="none" baseline="0" dirty="0"/>
              <a:t> </a:t>
            </a:r>
          </a:p>
          <a:p>
            <a:pPr marL="285750" indent="-285750" algn="l" rtl="0">
              <a:buFontTx/>
              <a:buChar char="-"/>
            </a:pPr>
            <a:r>
              <a:rPr lang="sl" b="0" i="0" u="none" baseline="0" dirty="0" smtClean="0"/>
              <a:t>Lahko se</a:t>
            </a:r>
            <a:r>
              <a:rPr lang="sl" b="0" i="0" u="none" dirty="0" smtClean="0"/>
              <a:t> seznanite</a:t>
            </a:r>
            <a:r>
              <a:rPr lang="sl" b="0" i="0" u="none" baseline="0" dirty="0" smtClean="0"/>
              <a:t> tudi s podrobnimi navodili </a:t>
            </a:r>
            <a:r>
              <a:rPr lang="sl" b="0" i="0" u="none" baseline="0" dirty="0"/>
              <a:t>za isto tematiko: </a:t>
            </a:r>
            <a:r>
              <a:rPr lang="sl" b="0" i="0" u="none" baseline="0" dirty="0">
                <a:hlinkClick r:id="rId5"/>
              </a:rPr>
              <a:t>https://www.youtube.com/watch?v=Z66DwPXzVvM</a:t>
            </a:r>
            <a:r>
              <a:rPr lang="sl" b="0" i="0" u="none" baseline="0" dirty="0"/>
              <a:t> )</a:t>
            </a:r>
            <a:endParaRPr lang="sl" dirty="0"/>
          </a:p>
          <a:p>
            <a:pPr marL="285750" indent="-285750" algn="l" rtl="0">
              <a:buFontTx/>
              <a:buChar char="-"/>
            </a:pPr>
            <a:r>
              <a:rPr lang="sl" dirty="0" smtClean="0"/>
              <a:t>Oglejte si</a:t>
            </a:r>
            <a:r>
              <a:rPr lang="sl" b="0" i="0" u="none" baseline="0" dirty="0" smtClean="0"/>
              <a:t> </a:t>
            </a:r>
            <a:r>
              <a:rPr lang="sl" b="0" i="0" u="none" baseline="0" dirty="0"/>
              <a:t>mikro </a:t>
            </a:r>
            <a:r>
              <a:rPr lang="sl" b="0" i="0" u="none" baseline="0" dirty="0" smtClean="0"/>
              <a:t>usposabljanje za </a:t>
            </a:r>
            <a:r>
              <a:rPr lang="sl" b="0" i="0" u="none" baseline="0" dirty="0"/>
              <a:t>Kahoot: </a:t>
            </a:r>
            <a:r>
              <a:rPr lang="sl" b="0" i="0" u="none" baseline="0" dirty="0">
                <a:hlinkClick r:id="rId6"/>
              </a:rPr>
              <a:t>http://telu.me/course/supporting-in-class-feedback-using-audience-response-systems/</a:t>
            </a:r>
            <a:r>
              <a:rPr lang="sl" b="0" i="0" u="none" baseline="0" dirty="0"/>
              <a:t> </a:t>
            </a:r>
            <a:endParaRPr lang="sl" dirty="0" smtClean="0"/>
          </a:p>
          <a:p>
            <a:pPr marL="285750" indent="-285750" algn="l" rtl="0">
              <a:buFontTx/>
              <a:buChar char="-"/>
            </a:pPr>
            <a:r>
              <a:rPr lang="sl" b="0" i="0" u="none" baseline="0" dirty="0"/>
              <a:t>Registrirajte se na </a:t>
            </a:r>
            <a:r>
              <a:rPr lang="sl" b="0" i="0" u="none" baseline="0" dirty="0">
                <a:hlinkClick r:id="rId7"/>
              </a:rPr>
              <a:t>www.kahoot.com</a:t>
            </a:r>
            <a:endParaRPr lang="sl" dirty="0" smtClean="0"/>
          </a:p>
          <a:p>
            <a:pPr marL="285750" indent="-285750" algn="l" rtl="0">
              <a:buFontTx/>
              <a:buChar char="-"/>
            </a:pPr>
            <a:r>
              <a:rPr lang="sl" dirty="0"/>
              <a:t>D</a:t>
            </a:r>
            <a:r>
              <a:rPr lang="sl" b="0" i="0" u="none" baseline="0" dirty="0" smtClean="0"/>
              <a:t>odatno </a:t>
            </a:r>
            <a:r>
              <a:rPr lang="sl" b="0" i="0" u="none" baseline="0" dirty="0"/>
              <a:t>dokumentacijo </a:t>
            </a:r>
            <a:r>
              <a:rPr lang="sl" b="0" i="0" u="none" baseline="0" dirty="0" smtClean="0"/>
              <a:t>najdete na </a:t>
            </a:r>
            <a:r>
              <a:rPr lang="sl" b="0" i="0" u="none" baseline="0" dirty="0">
                <a:hlinkClick r:id="rId8"/>
              </a:rPr>
              <a:t>http://educatio.itstudy.hu</a:t>
            </a:r>
            <a:r>
              <a:rPr lang="sl" b="0" i="0" u="none" baseline="0" dirty="0"/>
              <a:t> </a:t>
            </a:r>
          </a:p>
        </p:txBody>
      </p:sp>
      <p:pic>
        <p:nvPicPr>
          <p:cNvPr id="4" name="Kép 3"/>
          <p:cNvPicPr>
            <a:picLocks noChangeAspect="1"/>
          </p:cNvPicPr>
          <p:nvPr/>
        </p:nvPicPr>
        <p:blipFill rotWithShape="1">
          <a:blip r:embed="rId9"/>
          <a:srcRect r="85412"/>
          <a:stretch/>
        </p:blipFill>
        <p:spPr>
          <a:xfrm>
            <a:off x="11582399" y="3723937"/>
            <a:ext cx="609601" cy="3134063"/>
          </a:xfrm>
          <a:prstGeom prst="rect">
            <a:avLst/>
          </a:prstGeom>
        </p:spPr>
      </p:pic>
    </p:spTree>
    <p:extLst>
      <p:ext uri="{BB962C8B-B14F-4D97-AF65-F5344CB8AC3E}">
        <p14:creationId xmlns:p14="http://schemas.microsoft.com/office/powerpoint/2010/main" val="701823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Uvod</a:t>
            </a:r>
            <a:endParaRPr lang="sl"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825500" y="2133600"/>
            <a:ext cx="3200400" cy="1569660"/>
          </a:xfrm>
          <a:prstGeom prst="rect">
            <a:avLst/>
          </a:prstGeom>
          <a:noFill/>
        </p:spPr>
        <p:txBody>
          <a:bodyPr wrap="square" rtlCol="0">
            <a:spAutoFit/>
          </a:bodyPr>
          <a:lstStyle/>
          <a:p>
            <a:pPr algn="l" rtl="0"/>
            <a:r>
              <a:rPr lang="sl" sz="2400" b="0" i="0" u="none" baseline="0"/>
              <a:t>Ta PC5 modul obravnava vodenje kakovosti v izobraževanju. </a:t>
            </a:r>
            <a:endParaRPr lang="sl" sz="2400" dirty="0"/>
          </a:p>
        </p:txBody>
      </p:sp>
      <p:pic>
        <p:nvPicPr>
          <p:cNvPr id="4" name="Kép 3"/>
          <p:cNvPicPr>
            <a:picLocks noChangeAspect="1"/>
          </p:cNvPicPr>
          <p:nvPr/>
        </p:nvPicPr>
        <p:blipFill>
          <a:blip r:embed="rId4"/>
          <a:stretch>
            <a:fillRect/>
          </a:stretch>
        </p:blipFill>
        <p:spPr>
          <a:xfrm>
            <a:off x="5835250" y="193336"/>
            <a:ext cx="6051949" cy="4721563"/>
          </a:xfrm>
          <a:prstGeom prst="rect">
            <a:avLst/>
          </a:prstGeom>
        </p:spPr>
      </p:pic>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Uvod</a:t>
            </a:r>
            <a:endParaRPr lang="sl"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825500" y="2133600"/>
            <a:ext cx="3200400" cy="1569660"/>
          </a:xfrm>
          <a:prstGeom prst="rect">
            <a:avLst/>
          </a:prstGeom>
          <a:noFill/>
        </p:spPr>
        <p:txBody>
          <a:bodyPr wrap="square" rtlCol="0">
            <a:spAutoFit/>
          </a:bodyPr>
          <a:lstStyle/>
          <a:p>
            <a:pPr algn="l" rtl="0"/>
            <a:r>
              <a:rPr lang="sl" sz="2400" b="0" i="0" u="none" baseline="0"/>
              <a:t>Ta PC5 modul obravnava vodenje kakovosti v izobraževanju. </a:t>
            </a:r>
            <a:endParaRPr lang="sl" sz="2400" dirty="0"/>
          </a:p>
        </p:txBody>
      </p:sp>
      <p:pic>
        <p:nvPicPr>
          <p:cNvPr id="3" name="Kép 2"/>
          <p:cNvPicPr>
            <a:picLocks noChangeAspect="1"/>
          </p:cNvPicPr>
          <p:nvPr/>
        </p:nvPicPr>
        <p:blipFill>
          <a:blip r:embed="rId4"/>
          <a:stretch>
            <a:fillRect/>
          </a:stretch>
        </p:blipFill>
        <p:spPr>
          <a:xfrm>
            <a:off x="4973011" y="119280"/>
            <a:ext cx="7218990" cy="5519519"/>
          </a:xfrm>
          <a:prstGeom prst="rect">
            <a:avLst/>
          </a:prstGeom>
        </p:spPr>
      </p:pic>
      <p:pic>
        <p:nvPicPr>
          <p:cNvPr id="4" name="Kép 3"/>
          <p:cNvPicPr>
            <a:picLocks noChangeAspect="1"/>
          </p:cNvPicPr>
          <p:nvPr/>
        </p:nvPicPr>
        <p:blipFill>
          <a:blip r:embed="rId5"/>
          <a:stretch>
            <a:fillRect/>
          </a:stretch>
        </p:blipFill>
        <p:spPr>
          <a:xfrm>
            <a:off x="673376" y="3723937"/>
            <a:ext cx="3200124" cy="2496648"/>
          </a:xfrm>
          <a:prstGeom prst="rect">
            <a:avLst/>
          </a:prstGeom>
        </p:spPr>
      </p:pic>
    </p:spTree>
    <p:extLst>
      <p:ext uri="{BB962C8B-B14F-4D97-AF65-F5344CB8AC3E}">
        <p14:creationId xmlns:p14="http://schemas.microsoft.com/office/powerpoint/2010/main" val="669442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Ciklus NNPU</a:t>
            </a:r>
            <a:endParaRPr lang="sl"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5" name="Szövegdoboz 4"/>
          <p:cNvSpPr txBox="1"/>
          <p:nvPr/>
        </p:nvSpPr>
        <p:spPr>
          <a:xfrm>
            <a:off x="589574" y="4089400"/>
            <a:ext cx="7754326" cy="1938992"/>
          </a:xfrm>
          <a:prstGeom prst="rect">
            <a:avLst/>
          </a:prstGeom>
          <a:noFill/>
        </p:spPr>
        <p:txBody>
          <a:bodyPr wrap="square" rtlCol="0">
            <a:spAutoFit/>
          </a:bodyPr>
          <a:lstStyle/>
          <a:p>
            <a:pPr algn="l" rtl="0"/>
            <a:r>
              <a:rPr lang="sl" sz="2400" b="1" i="0" u="none" baseline="0" dirty="0"/>
              <a:t>NNPU </a:t>
            </a:r>
            <a:r>
              <a:rPr lang="sl" sz="2400" b="0" i="0" u="none" baseline="0" dirty="0"/>
              <a:t>(</a:t>
            </a:r>
            <a:r>
              <a:rPr lang="sl" sz="2400" b="1" i="0" u="none" baseline="0" dirty="0"/>
              <a:t>načrtuj-naredi-preveri-ukrepaj </a:t>
            </a:r>
            <a:r>
              <a:rPr lang="sl" sz="2400" b="0" i="0" u="none" baseline="0" dirty="0"/>
              <a:t>ali </a:t>
            </a:r>
            <a:r>
              <a:rPr lang="sl" sz="2400" b="1" i="0" u="none" baseline="0" dirty="0"/>
              <a:t>načrtuj-naredi-preveri-prilagodi</a:t>
            </a:r>
            <a:r>
              <a:rPr lang="sl" sz="2400" b="0" i="0" u="none" baseline="0" dirty="0"/>
              <a:t>) je </a:t>
            </a:r>
            <a:r>
              <a:rPr lang="sl" sz="2400" b="0" i="0" u="none" baseline="0" dirty="0" smtClean="0"/>
              <a:t>ponavljalna </a:t>
            </a:r>
            <a:r>
              <a:rPr lang="sl" sz="2400" b="0" i="0" u="none" baseline="0" dirty="0"/>
              <a:t>metoda upravljanja v štirih korakih, ki se uporablja v podjetjih za nadzor in nenehno izboljševanje procesov in izdelkov.</a:t>
            </a:r>
            <a:endParaRPr lang="sl" sz="2400" dirty="0" smtClean="0"/>
          </a:p>
          <a:p>
            <a:endParaRPr lang="sl" sz="2400" dirty="0"/>
          </a:p>
        </p:txBody>
      </p:sp>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175" y="759460"/>
            <a:ext cx="4626599" cy="3146087"/>
          </a:xfrm>
          <a:prstGeom prst="rect">
            <a:avLst/>
          </a:prstGeom>
        </p:spPr>
      </p:pic>
      <p:sp>
        <p:nvSpPr>
          <p:cNvPr id="8" name="Téglalap 7"/>
          <p:cNvSpPr/>
          <p:nvPr/>
        </p:nvSpPr>
        <p:spPr>
          <a:xfrm>
            <a:off x="183896" y="6393934"/>
            <a:ext cx="7690103" cy="369332"/>
          </a:xfrm>
          <a:prstGeom prst="rect">
            <a:avLst/>
          </a:prstGeom>
        </p:spPr>
        <p:txBody>
          <a:bodyPr wrap="square">
            <a:spAutoFit/>
          </a:bodyPr>
          <a:lstStyle/>
          <a:p>
            <a:pPr algn="l" rtl="0"/>
            <a:r>
              <a:rPr lang="sl" b="0" i="0" u="none" baseline="0">
                <a:solidFill>
                  <a:schemeClr val="tx1">
                    <a:lumMod val="95000"/>
                    <a:lumOff val="5000"/>
                  </a:schemeClr>
                </a:solidFill>
              </a:rPr>
              <a:t>Osnova NNPU</a:t>
            </a:r>
            <a:endParaRPr lang="sl" dirty="0">
              <a:solidFill>
                <a:schemeClr val="tx1">
                  <a:lumMod val="95000"/>
                  <a:lumOff val="5000"/>
                </a:schemeClr>
              </a:solidFill>
            </a:endParaRPr>
          </a:p>
        </p:txBody>
      </p:sp>
    </p:spTree>
    <p:extLst>
      <p:ext uri="{BB962C8B-B14F-4D97-AF65-F5344CB8AC3E}">
        <p14:creationId xmlns:p14="http://schemas.microsoft.com/office/powerpoint/2010/main" val="394267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pic>
        <p:nvPicPr>
          <p:cNvPr id="3" name="Kép 2"/>
          <p:cNvPicPr>
            <a:picLocks noChangeAspect="1"/>
          </p:cNvPicPr>
          <p:nvPr/>
        </p:nvPicPr>
        <p:blipFill>
          <a:blip r:embed="rId4"/>
          <a:stretch>
            <a:fillRect/>
          </a:stretch>
        </p:blipFill>
        <p:spPr>
          <a:xfrm>
            <a:off x="232441" y="134203"/>
            <a:ext cx="11349958" cy="6028111"/>
          </a:xfrm>
          <a:prstGeom prst="rect">
            <a:avLst/>
          </a:prstGeom>
        </p:spPr>
      </p:pic>
      <p:sp>
        <p:nvSpPr>
          <p:cNvPr id="8" name="Téglalap 7"/>
          <p:cNvSpPr/>
          <p:nvPr/>
        </p:nvSpPr>
        <p:spPr>
          <a:xfrm>
            <a:off x="183896" y="6393934"/>
            <a:ext cx="7690103" cy="369332"/>
          </a:xfrm>
          <a:prstGeom prst="rect">
            <a:avLst/>
          </a:prstGeom>
        </p:spPr>
        <p:txBody>
          <a:bodyPr wrap="square">
            <a:spAutoFit/>
          </a:bodyPr>
          <a:lstStyle/>
          <a:p>
            <a:pPr algn="l" rtl="0"/>
            <a:r>
              <a:rPr lang="sl" b="0" i="0" u="none" baseline="0">
                <a:solidFill>
                  <a:schemeClr val="tx1">
                    <a:lumMod val="95000"/>
                    <a:lumOff val="5000"/>
                  </a:schemeClr>
                </a:solidFill>
              </a:rPr>
              <a:t>NNPU v izobraževanju</a:t>
            </a:r>
            <a:endParaRPr lang="sl" dirty="0">
              <a:solidFill>
                <a:schemeClr val="tx1">
                  <a:lumMod val="95000"/>
                  <a:lumOff val="5000"/>
                </a:schemeClr>
              </a:solidFill>
            </a:endParaRPr>
          </a:p>
        </p:txBody>
      </p:sp>
    </p:spTree>
    <p:extLst>
      <p:ext uri="{BB962C8B-B14F-4D97-AF65-F5344CB8AC3E}">
        <p14:creationId xmlns:p14="http://schemas.microsoft.com/office/powerpoint/2010/main" val="2721620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Ciklus NNPU: </a:t>
            </a:r>
            <a:r>
              <a:rPr lang="sl" sz="6000" b="1" i="0" u="none" baseline="0"/>
              <a:t>NAČRTUJ</a:t>
            </a:r>
            <a:endParaRPr lang="sl" b="1"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5346700" y="2133600"/>
            <a:ext cx="5524500" cy="3046988"/>
          </a:xfrm>
          <a:prstGeom prst="rect">
            <a:avLst/>
          </a:prstGeom>
          <a:noFill/>
        </p:spPr>
        <p:txBody>
          <a:bodyPr wrap="square" rtlCol="0">
            <a:spAutoFit/>
          </a:bodyPr>
          <a:lstStyle/>
          <a:p>
            <a:pPr algn="l" rtl="0"/>
            <a:r>
              <a:rPr lang="sl" sz="2400" b="0" i="0" u="none" baseline="0" dirty="0"/>
              <a:t>Določite cilje in procese, ki so potrebni za doseganje rezultatov v skladu s pričakovanim rezultatom (namen ali cilj). Z </a:t>
            </a:r>
            <a:r>
              <a:rPr lang="sl" sz="2400" b="0" i="0" u="none" baseline="0" dirty="0" smtClean="0"/>
              <a:t>opredelitvijo </a:t>
            </a:r>
            <a:r>
              <a:rPr lang="sl" sz="2400" b="0" i="0" u="none" baseline="0" dirty="0"/>
              <a:t>pričakovanj </a:t>
            </a:r>
            <a:r>
              <a:rPr lang="sl" sz="2400" dirty="0" smtClean="0"/>
              <a:t>sta</a:t>
            </a:r>
            <a:r>
              <a:rPr lang="sl" sz="2400" b="0" i="0" u="none" baseline="0" dirty="0" smtClean="0"/>
              <a:t> </a:t>
            </a:r>
            <a:r>
              <a:rPr lang="sl" sz="2400" b="0" i="0" u="none" baseline="0" dirty="0"/>
              <a:t>popolnost in natančnost specifikacije tudi del ciljnega izboljšanja.  Če je mogoče, začnite v majhnem merilu, da preizkusite možne učinke.</a:t>
            </a:r>
            <a:endParaRPr lang="sl" sz="2400" dirty="0"/>
          </a:p>
        </p:txBody>
      </p:sp>
      <p:pic>
        <p:nvPicPr>
          <p:cNvPr id="2050" name="Picture 2" descr="Image result for plan teac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2133600"/>
            <a:ext cx="4762500" cy="3524251"/>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p:cNvSpPr/>
          <p:nvPr/>
        </p:nvSpPr>
        <p:spPr>
          <a:xfrm>
            <a:off x="183896" y="6393934"/>
            <a:ext cx="7690103" cy="369332"/>
          </a:xfrm>
          <a:prstGeom prst="rect">
            <a:avLst/>
          </a:prstGeom>
        </p:spPr>
        <p:txBody>
          <a:bodyPr wrap="square">
            <a:spAutoFit/>
          </a:bodyPr>
          <a:lstStyle/>
          <a:p>
            <a:pPr algn="l" rtl="0"/>
            <a:r>
              <a:rPr lang="sl" b="0" i="0" u="none" baseline="0">
                <a:solidFill>
                  <a:schemeClr val="tx1">
                    <a:lumMod val="95000"/>
                    <a:lumOff val="5000"/>
                  </a:schemeClr>
                </a:solidFill>
              </a:rPr>
              <a:t>NAČRTUJ</a:t>
            </a:r>
            <a:endParaRPr lang="sl" dirty="0">
              <a:solidFill>
                <a:schemeClr val="tx1">
                  <a:lumMod val="95000"/>
                  <a:lumOff val="5000"/>
                </a:schemeClr>
              </a:solidFill>
            </a:endParaRPr>
          </a:p>
        </p:txBody>
      </p:sp>
    </p:spTree>
    <p:extLst>
      <p:ext uri="{BB962C8B-B14F-4D97-AF65-F5344CB8AC3E}">
        <p14:creationId xmlns:p14="http://schemas.microsoft.com/office/powerpoint/2010/main" val="2972690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Ciklus NNPU: </a:t>
            </a:r>
            <a:r>
              <a:rPr lang="sl" sz="6000" b="1" i="0" u="none" baseline="0"/>
              <a:t>NAREDI</a:t>
            </a:r>
            <a:endParaRPr lang="sl" b="1"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097280" y="2569775"/>
            <a:ext cx="3543300" cy="2308324"/>
          </a:xfrm>
          <a:prstGeom prst="rect">
            <a:avLst/>
          </a:prstGeom>
          <a:noFill/>
          <a:ln>
            <a:solidFill>
              <a:schemeClr val="accent1">
                <a:lumMod val="60000"/>
                <a:lumOff val="40000"/>
              </a:schemeClr>
            </a:solidFill>
          </a:ln>
        </p:spPr>
        <p:txBody>
          <a:bodyPr wrap="square" rtlCol="0">
            <a:spAutoFit/>
          </a:bodyPr>
          <a:lstStyle/>
          <a:p>
            <a:pPr algn="l" rtl="0"/>
            <a:r>
              <a:rPr lang="sl" sz="2400" b="0" i="0" u="none" baseline="0"/>
              <a:t>Naredite načrt, izvedite postopek, naredite izdelek. Zberite podatke za grafe in analize v naslednjih korakih »PREVERI« in »UKREPAJ«.</a:t>
            </a:r>
            <a:endParaRPr lang="sl" sz="2400" dirty="0"/>
          </a:p>
        </p:txBody>
      </p:sp>
      <p:pic>
        <p:nvPicPr>
          <p:cNvPr id="5" name="Picture 2" descr="http://asq.org/img/laq/ppit-pdsa-examp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57" y="1652647"/>
            <a:ext cx="6303343" cy="4826000"/>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p:cNvSpPr/>
          <p:nvPr/>
        </p:nvSpPr>
        <p:spPr>
          <a:xfrm>
            <a:off x="183896" y="6393934"/>
            <a:ext cx="7690103" cy="369332"/>
          </a:xfrm>
          <a:prstGeom prst="rect">
            <a:avLst/>
          </a:prstGeom>
        </p:spPr>
        <p:txBody>
          <a:bodyPr wrap="square">
            <a:spAutoFit/>
          </a:bodyPr>
          <a:lstStyle/>
          <a:p>
            <a:pPr algn="l" rtl="0"/>
            <a:r>
              <a:rPr lang="sl" b="0" i="0" u="none" baseline="0">
                <a:solidFill>
                  <a:schemeClr val="tx1">
                    <a:lumMod val="95000"/>
                    <a:lumOff val="5000"/>
                  </a:schemeClr>
                </a:solidFill>
              </a:rPr>
              <a:t>NAREDI z dvema korakoma</a:t>
            </a:r>
            <a:endParaRPr lang="sl" dirty="0">
              <a:solidFill>
                <a:schemeClr val="tx1">
                  <a:lumMod val="95000"/>
                  <a:lumOff val="5000"/>
                </a:schemeClr>
              </a:solidFill>
            </a:endParaRPr>
          </a:p>
        </p:txBody>
      </p:sp>
    </p:spTree>
    <p:extLst>
      <p:ext uri="{BB962C8B-B14F-4D97-AF65-F5344CB8AC3E}">
        <p14:creationId xmlns:p14="http://schemas.microsoft.com/office/powerpoint/2010/main" val="584145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1717</TotalTime>
  <Words>1195</Words>
  <Application>Microsoft Office PowerPoint</Application>
  <PresentationFormat>Widescreen</PresentationFormat>
  <Paragraphs>132</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Retrospect</vt:lpstr>
      <vt:lpstr>PowerPoint Presentation</vt:lpstr>
      <vt:lpstr>Učni cilji</vt:lpstr>
      <vt:lpstr>Seznam opravil pred usposabljanjem</vt:lpstr>
      <vt:lpstr>Uvod</vt:lpstr>
      <vt:lpstr>Uvod</vt:lpstr>
      <vt:lpstr>Ciklus NNPU</vt:lpstr>
      <vt:lpstr>PowerPoint Presentation</vt:lpstr>
      <vt:lpstr>Ciklus NNPU: NAČRTUJ</vt:lpstr>
      <vt:lpstr>Ciklus NNPU: NAREDI</vt:lpstr>
      <vt:lpstr>Ciklus NNPU: PREVERI</vt:lpstr>
      <vt:lpstr>Ciklus NNPU: UKREPAJ</vt:lpstr>
      <vt:lpstr>Čemu so namenjene ankete?</vt:lpstr>
      <vt:lpstr>Izdelovalci vprašalnikov na spletu</vt:lpstr>
      <vt:lpstr>PowerPoint Presentation</vt:lpstr>
      <vt:lpstr>PowerPoint Presentation</vt:lpstr>
      <vt:lpstr>PowerPoint Presentation</vt:lpstr>
      <vt:lpstr>PowerPoint Presentation</vt:lpstr>
      <vt:lpstr>PowerPoint Presentation</vt:lpstr>
      <vt:lpstr>PowerPoint Presentation</vt:lpstr>
      <vt:lpstr>Naloge, sodelovalno delo</vt:lpstr>
      <vt:lpstr>Bibliografija</vt:lpstr>
      <vt:lpstr>Uporabne povezave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iTstudy</dc:creator>
  <cp:lastModifiedBy>Windows User</cp:lastModifiedBy>
  <cp:revision>90</cp:revision>
  <dcterms:created xsi:type="dcterms:W3CDTF">2017-02-15T07:18:39Z</dcterms:created>
  <dcterms:modified xsi:type="dcterms:W3CDTF">2017-09-25T16:43:57Z</dcterms:modified>
</cp:coreProperties>
</file>