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1"/>
  </p:sldMasterIdLst>
  <p:notesMasterIdLst>
    <p:notesMasterId r:id="rId28"/>
  </p:notesMasterIdLst>
  <p:handoutMasterIdLst>
    <p:handoutMasterId r:id="rId29"/>
  </p:handoutMasterIdLst>
  <p:sldIdLst>
    <p:sldId id="256" r:id="rId2"/>
    <p:sldId id="261" r:id="rId3"/>
    <p:sldId id="259" r:id="rId4"/>
    <p:sldId id="264" r:id="rId5"/>
    <p:sldId id="262" r:id="rId6"/>
    <p:sldId id="296" r:id="rId7"/>
    <p:sldId id="295" r:id="rId8"/>
    <p:sldId id="297" r:id="rId9"/>
    <p:sldId id="277" r:id="rId10"/>
    <p:sldId id="298" r:id="rId11"/>
    <p:sldId id="299" r:id="rId12"/>
    <p:sldId id="300" r:id="rId13"/>
    <p:sldId id="301" r:id="rId14"/>
    <p:sldId id="302" r:id="rId15"/>
    <p:sldId id="304" r:id="rId16"/>
    <p:sldId id="303" r:id="rId17"/>
    <p:sldId id="278" r:id="rId18"/>
    <p:sldId id="305" r:id="rId19"/>
    <p:sldId id="268" r:id="rId20"/>
    <p:sldId id="267" r:id="rId21"/>
    <p:sldId id="266" r:id="rId22"/>
    <p:sldId id="306" r:id="rId23"/>
    <p:sldId id="269" r:id="rId24"/>
    <p:sldId id="257" r:id="rId25"/>
    <p:sldId id="274" r:id="rId26"/>
    <p:sldId id="275"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1" autoAdjust="0"/>
    <p:restoredTop sz="73875" autoAdjust="0"/>
  </p:normalViewPr>
  <p:slideViewPr>
    <p:cSldViewPr snapToGrid="0" snapToObjects="1">
      <p:cViewPr varScale="1">
        <p:scale>
          <a:sx n="68" d="100"/>
          <a:sy n="68" d="100"/>
        </p:scale>
        <p:origin x="1890"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405"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A1D958-F5C4-4966-A867-655203D80142}" type="datetimeFigureOut">
              <a:rPr lang="de-AT" smtClean="0"/>
              <a:t>05.10.2017</a:t>
            </a:fld>
            <a:endParaRPr lang="de-AT"/>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E8507D1-4453-4E71-97EB-ECBB2925992E}" type="slidenum">
              <a:rPr lang="de-AT" smtClean="0"/>
              <a:t>‹Nr.›</a:t>
            </a:fld>
            <a:endParaRPr lang="de-AT"/>
          </a:p>
        </p:txBody>
      </p:sp>
    </p:spTree>
    <p:extLst>
      <p:ext uri="{BB962C8B-B14F-4D97-AF65-F5344CB8AC3E}">
        <p14:creationId xmlns:p14="http://schemas.microsoft.com/office/powerpoint/2010/main" val="3402399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D6AC242-29AA-4844-BF2D-23DE426A8B69}" type="datetimeFigureOut">
              <a:rPr lang="hu-HU" smtClean="0"/>
              <a:t>2017. 10. 05.</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A472E4-E8CF-4752-8D89-CC6C7CAD9C51}" type="slidenum">
              <a:rPr lang="hu-HU" smtClean="0"/>
              <a:t>‹Nr.›</a:t>
            </a:fld>
            <a:endParaRPr lang="hu-HU"/>
          </a:p>
        </p:txBody>
      </p:sp>
    </p:spTree>
    <p:extLst>
      <p:ext uri="{BB962C8B-B14F-4D97-AF65-F5344CB8AC3E}">
        <p14:creationId xmlns:p14="http://schemas.microsoft.com/office/powerpoint/2010/main" val="240068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sz="1200" kern="1200" dirty="0" smtClean="0">
                <a:solidFill>
                  <a:schemeClr val="tx1"/>
                </a:solidFill>
                <a:effectLst/>
                <a:latin typeface="+mn-lt"/>
                <a:ea typeface="+mn-ea"/>
                <a:cs typeface="+mn-cs"/>
              </a:rPr>
              <a:t>U1.E2</a:t>
            </a:r>
            <a:r>
              <a:rPr lang="de-AT" sz="1200" kern="1200" baseline="0" dirty="0" smtClean="0">
                <a:solidFill>
                  <a:schemeClr val="tx1"/>
                </a:solidFill>
                <a:effectLst/>
                <a:latin typeface="+mn-lt"/>
                <a:ea typeface="+mn-ea"/>
                <a:cs typeface="+mn-cs"/>
              </a:rPr>
              <a:t> Beschreibung</a:t>
            </a:r>
          </a:p>
          <a:p>
            <a:endParaRPr lang="de-AT" sz="1200" kern="1200" baseline="0" dirty="0" smtClean="0">
              <a:solidFill>
                <a:schemeClr val="tx1"/>
              </a:solidFill>
              <a:effectLst/>
              <a:latin typeface="+mn-lt"/>
              <a:ea typeface="+mn-ea"/>
              <a:cs typeface="+mn-cs"/>
            </a:endParaRPr>
          </a:p>
          <a:p>
            <a:r>
              <a:rPr lang="de-AT" dirty="0"/>
              <a:t>In dieser Phase beschäftigen wir uns mit Methoden der Ideenfindung und -bewertung. </a:t>
            </a:r>
          </a:p>
          <a:p>
            <a:r>
              <a:rPr lang="de-AT" dirty="0"/>
              <a:t>In diesem Element lernen die Lehrenden Methoden zur Problemanalyse und Verbesserungsmöglichkeiten. Dies betrifft Methoden wie</a:t>
            </a:r>
            <a:r>
              <a:rPr lang="de-AT" dirty="0" smtClean="0"/>
              <a:t>:</a:t>
            </a:r>
          </a:p>
          <a:p>
            <a:r>
              <a:rPr lang="de-AT" sz="1200" kern="1200" dirty="0" smtClean="0">
                <a:solidFill>
                  <a:schemeClr val="tx1"/>
                </a:solidFill>
                <a:effectLst/>
                <a:latin typeface="+mn-lt"/>
                <a:ea typeface="+mn-ea"/>
                <a:cs typeface="+mn-cs"/>
              </a:rPr>
              <a:t>B</a:t>
            </a:r>
            <a:r>
              <a:rPr lang="en-GB" sz="1200" kern="1200" dirty="0" err="1" smtClean="0">
                <a:solidFill>
                  <a:schemeClr val="tx1"/>
                </a:solidFill>
                <a:effectLst/>
                <a:latin typeface="+mn-lt"/>
                <a:ea typeface="+mn-ea"/>
                <a:cs typeface="+mn-cs"/>
              </a:rPr>
              <a:t>rainstorming</a:t>
            </a:r>
            <a:r>
              <a:rPr lang="en-GB"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Brainwriting</a:t>
            </a:r>
            <a:endParaRPr lang="de-AT" sz="1200" kern="1200" dirty="0" smtClean="0">
              <a:solidFill>
                <a:schemeClr val="tx1"/>
              </a:solidFill>
              <a:effectLst/>
              <a:latin typeface="+mn-lt"/>
              <a:ea typeface="+mn-ea"/>
              <a:cs typeface="+mn-cs"/>
            </a:endParaRPr>
          </a:p>
          <a:p>
            <a:pPr lvl="0"/>
            <a:r>
              <a:rPr lang="de-AT" sz="1200" kern="1200" dirty="0" smtClean="0">
                <a:solidFill>
                  <a:schemeClr val="tx1"/>
                </a:solidFill>
                <a:effectLst/>
                <a:latin typeface="+mn-lt"/>
                <a:ea typeface="+mn-ea"/>
                <a:cs typeface="+mn-cs"/>
              </a:rPr>
              <a:t>Schlüsselfaktoren-Methode</a:t>
            </a:r>
          </a:p>
          <a:p>
            <a:pPr lvl="0"/>
            <a:r>
              <a:rPr lang="en-GB" sz="1200" kern="1200" dirty="0" smtClean="0">
                <a:solidFill>
                  <a:schemeClr val="tx1"/>
                </a:solidFill>
                <a:effectLst/>
                <a:latin typeface="+mn-lt"/>
                <a:ea typeface="+mn-ea"/>
                <a:cs typeface="+mn-cs"/>
              </a:rPr>
              <a:t>SWOT Analyse</a:t>
            </a:r>
            <a:endParaRPr lang="de-A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t>
            </a:r>
            <a:r>
              <a:rPr lang="en-GB" dirty="0" err="1" smtClean="0"/>
              <a:t>Technik</a:t>
            </a:r>
            <a:endParaRPr lang="de-AT"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&lt;</a:t>
            </a:r>
            <a:r>
              <a:rPr lang="en-GB" dirty="0" err="1" smtClean="0"/>
              <a:t>weitere</a:t>
            </a:r>
            <a:r>
              <a:rPr lang="en-GB" sz="1200" kern="1200" dirty="0" smtClean="0">
                <a:solidFill>
                  <a:schemeClr val="tx1"/>
                </a:solidFill>
                <a:effectLst/>
                <a:latin typeface="+mn-lt"/>
                <a:ea typeface="+mn-ea"/>
                <a:cs typeface="+mn-cs"/>
              </a:rPr>
              <a:t>&gt;</a:t>
            </a:r>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a:t>
            </a:fld>
            <a:endParaRPr lang="hu-HU"/>
          </a:p>
        </p:txBody>
      </p:sp>
    </p:spTree>
    <p:extLst>
      <p:ext uri="{BB962C8B-B14F-4D97-AF65-F5344CB8AC3E}">
        <p14:creationId xmlns:p14="http://schemas.microsoft.com/office/powerpoint/2010/main" val="372748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latin typeface="Arial" pitchFamily="34" charset="0"/>
                <a:cs typeface="Arial" pitchFamily="34" charset="0"/>
              </a:rPr>
              <a:t>Die Kernkompetenzanalyse hilft </a:t>
            </a:r>
            <a:r>
              <a:rPr lang="de-AT" dirty="0" smtClean="0">
                <a:latin typeface="Arial" pitchFamily="34" charset="0"/>
                <a:cs typeface="Arial" pitchFamily="34" charset="0"/>
              </a:rPr>
              <a:t>Ihnen, Ihre </a:t>
            </a:r>
            <a:r>
              <a:rPr lang="de-AT" dirty="0">
                <a:latin typeface="Arial" pitchFamily="34" charset="0"/>
                <a:cs typeface="Arial" pitchFamily="34" charset="0"/>
              </a:rPr>
              <a:t>Innovation auf bestimmte Bereiche zu fokussieren, in denen Sie den größten Wert für die Organisation und das Unternehmen schaffen. </a:t>
            </a:r>
          </a:p>
          <a:p>
            <a:endParaRPr lang="en-GB" sz="1200" dirty="0" smtClean="0">
              <a:latin typeface="Arial" pitchFamily="34" charset="0"/>
              <a:cs typeface="Arial" pitchFamily="34" charset="0"/>
            </a:endParaRPr>
          </a:p>
          <a:p>
            <a:r>
              <a:rPr lang="de-AT" dirty="0" smtClean="0">
                <a:latin typeface="Arial" pitchFamily="34" charset="0"/>
                <a:cs typeface="Arial" pitchFamily="34" charset="0"/>
              </a:rPr>
              <a:t>Beispiel </a:t>
            </a:r>
            <a:r>
              <a:rPr lang="de-AT" dirty="0">
                <a:latin typeface="Arial" pitchFamily="34" charset="0"/>
                <a:cs typeface="Arial" pitchFamily="34" charset="0"/>
              </a:rPr>
              <a:t>für eine Kernfunktion:</a:t>
            </a:r>
          </a:p>
          <a:p>
            <a:r>
              <a:rPr lang="de-AT" dirty="0">
                <a:latin typeface="Arial" pitchFamily="34" charset="0"/>
                <a:cs typeface="Arial" pitchFamily="34" charset="0"/>
              </a:rPr>
              <a:t>So identifiziert beispielsweise ein führender Automobilkonzern für Getriebesysteme Kernfunktionen (ein spezifisches Baukastensystem mit austauschbarer Schaltstrategie), </a:t>
            </a:r>
            <a:r>
              <a:rPr lang="de-AT" dirty="0" smtClean="0">
                <a:latin typeface="Arial" pitchFamily="34" charset="0"/>
                <a:cs typeface="Arial" pitchFamily="34" charset="0"/>
              </a:rPr>
              <a:t>das </a:t>
            </a:r>
            <a:r>
              <a:rPr lang="de-AT" dirty="0">
                <a:latin typeface="Arial" pitchFamily="34" charset="0"/>
                <a:cs typeface="Arial" pitchFamily="34" charset="0"/>
              </a:rPr>
              <a:t>sich von denen der Wettbewerber </a:t>
            </a:r>
            <a:r>
              <a:rPr lang="de-AT" dirty="0" smtClean="0">
                <a:latin typeface="Arial" pitchFamily="34" charset="0"/>
                <a:cs typeface="Arial" pitchFamily="34" charset="0"/>
              </a:rPr>
              <a:t>unterscheidet </a:t>
            </a:r>
            <a:r>
              <a:rPr lang="de-AT" dirty="0">
                <a:latin typeface="Arial" pitchFamily="34" charset="0"/>
                <a:cs typeface="Arial" pitchFamily="34" charset="0"/>
              </a:rPr>
              <a:t>und in allen Variantenprojekten eingesetzt werden </a:t>
            </a:r>
            <a:r>
              <a:rPr lang="de-AT" dirty="0" smtClean="0">
                <a:latin typeface="Arial" pitchFamily="34" charset="0"/>
                <a:cs typeface="Arial" pitchFamily="34" charset="0"/>
              </a:rPr>
              <a:t>kann. </a:t>
            </a:r>
            <a:r>
              <a:rPr lang="de-AT" dirty="0">
                <a:latin typeface="Arial" pitchFamily="34" charset="0"/>
                <a:cs typeface="Arial" pitchFamily="34" charset="0"/>
              </a:rPr>
              <a:t>Das Unternehmen beschließt dann, alle Basisfunktionen nur einmal zu entwickeln und Parametersätze zu pflegen, die es ermöglichen, die gleiche 80%-</a:t>
            </a:r>
            <a:r>
              <a:rPr lang="de-AT" dirty="0" err="1">
                <a:latin typeface="Arial" pitchFamily="34" charset="0"/>
                <a:cs typeface="Arial" pitchFamily="34" charset="0"/>
              </a:rPr>
              <a:t>ige</a:t>
            </a:r>
            <a:r>
              <a:rPr lang="de-AT" dirty="0">
                <a:latin typeface="Arial" pitchFamily="34" charset="0"/>
                <a:cs typeface="Arial" pitchFamily="34" charset="0"/>
              </a:rPr>
              <a:t> (gebrauchsfertige) Funktionalität durch Parametersätze auf viele verschiedene Kunden anzuwenden. Das Unternehmen lernt dann ständig neue Funktionen kennen und entscheidet, ob es diese in die Basis aufnehmen will.</a:t>
            </a:r>
          </a:p>
          <a:p>
            <a:r>
              <a:rPr lang="de-AT" dirty="0">
                <a:latin typeface="Arial" pitchFamily="34" charset="0"/>
                <a:cs typeface="Arial" pitchFamily="34" charset="0"/>
              </a:rPr>
              <a:t>Dies führt langfristig zu stabilen Systemen, die für viele Kunden arbeiten und das Lernen auf Kernfunktionen fokussieren, die sie besser und schneller als jeder Wettbewerber liefern können.</a:t>
            </a:r>
          </a:p>
          <a:p>
            <a:endParaRPr lang="de-AT" dirty="0">
              <a:latin typeface="Arial" pitchFamily="34" charset="0"/>
              <a:cs typeface="Arial" pitchFamily="34" charset="0"/>
            </a:endParaRPr>
          </a:p>
          <a:p>
            <a:r>
              <a:rPr lang="de-AT" dirty="0">
                <a:latin typeface="Arial" pitchFamily="34" charset="0"/>
                <a:cs typeface="Arial" pitchFamily="34" charset="0"/>
              </a:rPr>
              <a:t>Beispiel für eine falsche Auswahl </a:t>
            </a:r>
            <a:r>
              <a:rPr lang="de-AT" dirty="0" smtClean="0">
                <a:latin typeface="Arial" pitchFamily="34" charset="0"/>
                <a:cs typeface="Arial" pitchFamily="34" charset="0"/>
              </a:rPr>
              <a:t>einer Kernfunktion:</a:t>
            </a:r>
            <a:endParaRPr lang="de-AT" dirty="0">
              <a:latin typeface="Arial" pitchFamily="34" charset="0"/>
              <a:cs typeface="Arial" pitchFamily="34" charset="0"/>
            </a:endParaRPr>
          </a:p>
          <a:p>
            <a:r>
              <a:rPr lang="de-AT" dirty="0">
                <a:latin typeface="Arial" pitchFamily="34" charset="0"/>
                <a:cs typeface="Arial" pitchFamily="34" charset="0"/>
              </a:rPr>
              <a:t>Jemand, der behauptet, er biete Training an. Was ist dann der Unterschied zu anderen Trainingsanbietern?</a:t>
            </a:r>
          </a:p>
          <a:p>
            <a:r>
              <a:rPr lang="de-AT" dirty="0">
                <a:latin typeface="Arial" pitchFamily="34" charset="0"/>
                <a:cs typeface="Arial" pitchFamily="34" charset="0"/>
              </a:rPr>
              <a:t>Jemand, der erklärt, dass er Antriebslösungen für Autos anbietet. Was ist dann der Unterschied zu anderen Automotive-Unternehmen.</a:t>
            </a:r>
          </a:p>
          <a:p>
            <a:r>
              <a:rPr lang="de-AT" dirty="0">
                <a:latin typeface="Arial" pitchFamily="34" charset="0"/>
                <a:cs typeface="Arial" pitchFamily="34" charset="0"/>
              </a:rPr>
              <a:t>Jemand, der erklärt, dass er einen Testdienst anbietet. Was ist dann der Unterschied zu anderen Testfirmen.</a:t>
            </a:r>
          </a:p>
          <a:p>
            <a:endParaRPr lang="de-AT" dirty="0">
              <a:latin typeface="Arial" pitchFamily="34" charset="0"/>
              <a:cs typeface="Arial" pitchFamily="34" charset="0"/>
            </a:endParaRPr>
          </a:p>
          <a:p>
            <a:r>
              <a:rPr lang="de-AT" dirty="0">
                <a:latin typeface="Arial" pitchFamily="34" charset="0"/>
                <a:cs typeface="Arial" pitchFamily="34" charset="0"/>
              </a:rPr>
              <a:t>Fazit:</a:t>
            </a:r>
          </a:p>
          <a:p>
            <a:r>
              <a:rPr lang="de-AT" dirty="0">
                <a:latin typeface="Arial" pitchFamily="34" charset="0"/>
                <a:cs typeface="Arial" pitchFamily="34" charset="0"/>
              </a:rPr>
              <a:t>Die Kernkompetenzen geben eine positive Antwort auf alle vier Fragen. Sobald sie identifiziert sind, kann der nächste Schritt im Design der Lernarchitektur getan werden.</a:t>
            </a:r>
          </a:p>
          <a:p>
            <a:endParaRPr lang="de-AT" dirty="0">
              <a:latin typeface="Arial" pitchFamily="34" charset="0"/>
              <a:cs typeface="Arial" pitchFamily="34" charset="0"/>
            </a:endParaRPr>
          </a:p>
          <a:p>
            <a:endParaRPr lang="en-GB" sz="1200" b="0" i="0" u="none" strike="noStrike" kern="1200" baseline="0" dirty="0" smtClean="0">
              <a:solidFill>
                <a:schemeClr val="tx1"/>
              </a:solidFill>
              <a:latin typeface="+mn-lt"/>
              <a:ea typeface="+mn-ea"/>
              <a:cs typeface="+mn-cs"/>
            </a:endParaRPr>
          </a:p>
          <a:p>
            <a:pPr marL="0" indent="0">
              <a:buNone/>
            </a:pPr>
            <a:r>
              <a:rPr lang="en-GB" sz="1200" dirty="0" err="1" smtClean="0"/>
              <a:t>Referenz</a:t>
            </a:r>
            <a:r>
              <a:rPr lang="en-GB" sz="1200" dirty="0" smtClean="0"/>
              <a:t>: A Learning Organisation Approach for Process Improvement in the Service Sector , R.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en-GB" sz="1200" dirty="0" err="1" smtClean="0"/>
              <a:t>Referenz</a:t>
            </a:r>
            <a:r>
              <a:rPr lang="en-GB" sz="1200" dirty="0" smtClean="0"/>
              <a:t>: 	G.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en-GB" sz="1200" dirty="0" err="1" smtClean="0"/>
              <a:t>Referenz</a:t>
            </a:r>
            <a:r>
              <a:rPr lang="en-GB" sz="1200" dirty="0" smtClean="0"/>
              <a:t>: 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t>10</a:t>
            </a:fld>
            <a:endParaRPr lang="hu-HU"/>
          </a:p>
        </p:txBody>
      </p:sp>
    </p:spTree>
    <p:extLst>
      <p:ext uri="{BB962C8B-B14F-4D97-AF65-F5344CB8AC3E}">
        <p14:creationId xmlns:p14="http://schemas.microsoft.com/office/powerpoint/2010/main" val="3498857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79768" y="4777193"/>
            <a:ext cx="5438140" cy="5302977"/>
          </a:xfrm>
        </p:spPr>
        <p:txBody>
          <a:bodyPr/>
          <a:lstStyle/>
          <a:p>
            <a:r>
              <a:rPr lang="de-AT" b="1" dirty="0">
                <a:latin typeface="Arial" pitchFamily="34" charset="0"/>
                <a:ea typeface="MS PGothic" pitchFamily="34" charset="-128"/>
                <a:cs typeface="Arial" pitchFamily="34" charset="0"/>
              </a:rPr>
              <a:t>Definition des architektonischen Rahmens</a:t>
            </a:r>
          </a:p>
          <a:p>
            <a:r>
              <a:rPr lang="de-AT" dirty="0" smtClean="0">
                <a:latin typeface="Arial" pitchFamily="34" charset="0"/>
                <a:ea typeface="MS PGothic" pitchFamily="34" charset="-128"/>
                <a:cs typeface="Arial" pitchFamily="34" charset="0"/>
              </a:rPr>
              <a:t>Die </a:t>
            </a:r>
            <a:r>
              <a:rPr lang="de-AT" dirty="0">
                <a:latin typeface="Arial" pitchFamily="34" charset="0"/>
                <a:ea typeface="MS PGothic" pitchFamily="34" charset="-128"/>
                <a:cs typeface="Arial" pitchFamily="34" charset="0"/>
              </a:rPr>
              <a:t>Architektur der lernenden Organisation basiert auf einem spezifischen Rahmenmodell. Die Kernkompetenz liegt in der Mitte (innerer Kreis, hellblau). Um den inneren Kreis herum befindet sich die Produkt- und Serviceschicht (hellgelber Kreis). Die Kernkompetenz (siehe vorherige Auswahlkriterien) ist eine Kompetenz, die sich in jedes Produkt und jede Dienstleistung der Produkt- und Serviceschicht multiplizieren lässt. Dann ziehen Sie einen Lernkreis mit den Kunden, die Anforderungen hinzufügen, die zu einem stetigen Wachstum der </a:t>
            </a:r>
            <a:r>
              <a:rPr lang="de-AT" dirty="0" err="1" smtClean="0">
                <a:latin typeface="Arial" pitchFamily="34" charset="0"/>
                <a:ea typeface="MS PGothic" pitchFamily="34" charset="-128"/>
                <a:cs typeface="Arial" pitchFamily="34" charset="0"/>
              </a:rPr>
              <a:t>Kernkompetenzenbasis</a:t>
            </a:r>
            <a:r>
              <a:rPr lang="de-AT" dirty="0" smtClean="0">
                <a:latin typeface="Arial" pitchFamily="34" charset="0"/>
                <a:ea typeface="MS PGothic" pitchFamily="34" charset="-128"/>
                <a:cs typeface="Arial" pitchFamily="34" charset="0"/>
              </a:rPr>
              <a:t> führen</a:t>
            </a:r>
            <a:r>
              <a:rPr lang="de-AT" dirty="0">
                <a:latin typeface="Arial" pitchFamily="34" charset="0"/>
                <a:ea typeface="MS PGothic" pitchFamily="34" charset="-128"/>
                <a:cs typeface="Arial" pitchFamily="34" charset="0"/>
              </a:rPr>
              <a:t>.</a:t>
            </a:r>
          </a:p>
          <a:p>
            <a:r>
              <a:rPr lang="de-AT" b="1" dirty="0" smtClean="0">
                <a:latin typeface="Arial" pitchFamily="34" charset="0"/>
                <a:ea typeface="MS PGothic" pitchFamily="34" charset="-128"/>
                <a:cs typeface="Arial" pitchFamily="34" charset="0"/>
              </a:rPr>
              <a:t>Definition: </a:t>
            </a:r>
            <a:r>
              <a:rPr lang="de-AT" b="1" dirty="0">
                <a:latin typeface="Arial" pitchFamily="34" charset="0"/>
                <a:ea typeface="MS PGothic" pitchFamily="34" charset="-128"/>
                <a:cs typeface="Arial" pitchFamily="34" charset="0"/>
              </a:rPr>
              <a:t>Innovationsführungskunde</a:t>
            </a:r>
          </a:p>
          <a:p>
            <a:r>
              <a:rPr lang="de-AT" dirty="0" smtClean="0">
                <a:latin typeface="Arial" pitchFamily="34" charset="0"/>
                <a:ea typeface="MS PGothic" pitchFamily="34" charset="-128"/>
                <a:cs typeface="Arial" pitchFamily="34" charset="0"/>
              </a:rPr>
              <a:t>Wirtschaftlich </a:t>
            </a:r>
            <a:r>
              <a:rPr lang="de-AT" dirty="0">
                <a:latin typeface="Arial" pitchFamily="34" charset="0"/>
                <a:ea typeface="MS PGothic" pitchFamily="34" charset="-128"/>
                <a:cs typeface="Arial" pitchFamily="34" charset="0"/>
              </a:rPr>
              <a:t>gesehen ist ein Hauptkunde derjenige, der den größten Teil des Cashflows (= Cash </a:t>
            </a:r>
            <a:r>
              <a:rPr lang="de-AT" dirty="0" err="1">
                <a:latin typeface="Arial" pitchFamily="34" charset="0"/>
                <a:ea typeface="MS PGothic" pitchFamily="34" charset="-128"/>
                <a:cs typeface="Arial" pitchFamily="34" charset="0"/>
              </a:rPr>
              <a:t>Cow</a:t>
            </a:r>
            <a:r>
              <a:rPr lang="de-AT" dirty="0">
                <a:latin typeface="Arial" pitchFamily="34" charset="0"/>
                <a:ea typeface="MS PGothic" pitchFamily="34" charset="-128"/>
                <a:cs typeface="Arial" pitchFamily="34" charset="0"/>
              </a:rPr>
              <a:t>) erzeugt. Ein Innovationsführungskunde ist jedoch derjenige, der die meisten neuen Ideen in die Organisation einbringt und damit die Basis für die Kernkompetenz weiter erhöht, die allen Produkten und Dienstleistungen einen Mehrwert verleiht. Oftmals (insbesondere in Zeiten der Marktveränderungen) ist der </a:t>
            </a:r>
            <a:r>
              <a:rPr lang="de-AT" dirty="0" smtClean="0">
                <a:latin typeface="Arial" pitchFamily="34" charset="0"/>
                <a:ea typeface="MS PGothic" pitchFamily="34" charset="-128"/>
                <a:cs typeface="Arial" pitchFamily="34" charset="0"/>
              </a:rPr>
              <a:t>Innovationsführungskunde </a:t>
            </a:r>
            <a:r>
              <a:rPr lang="de-AT" dirty="0">
                <a:latin typeface="Arial" pitchFamily="34" charset="0"/>
                <a:ea typeface="MS PGothic" pitchFamily="34" charset="-128"/>
                <a:cs typeface="Arial" pitchFamily="34" charset="0"/>
              </a:rPr>
              <a:t>nicht derselbe wie der kommerzielle Führungskunde. Der Innovationsführungskunde ist nach wie vor derjenige, der die Basis für das zukünftige Geschäft in den nächsten Jahren bildet. </a:t>
            </a:r>
          </a:p>
          <a:p>
            <a:r>
              <a:rPr lang="de-AT" b="1" dirty="0" smtClean="0">
                <a:latin typeface="Arial" pitchFamily="34" charset="0"/>
                <a:ea typeface="MS PGothic" pitchFamily="34" charset="-128"/>
                <a:cs typeface="Arial" pitchFamily="34" charset="0"/>
              </a:rPr>
              <a:t>Lernkreisdefinition</a:t>
            </a:r>
            <a:endParaRPr lang="de-AT" b="1" dirty="0">
              <a:latin typeface="Arial" pitchFamily="34" charset="0"/>
              <a:ea typeface="MS PGothic" pitchFamily="34" charset="-128"/>
              <a:cs typeface="Arial" pitchFamily="34" charset="0"/>
            </a:endParaRPr>
          </a:p>
          <a:p>
            <a:r>
              <a:rPr lang="de-AT" dirty="0" smtClean="0">
                <a:latin typeface="Arial" pitchFamily="34" charset="0"/>
                <a:ea typeface="MS PGothic" pitchFamily="34" charset="-128"/>
                <a:cs typeface="Arial" pitchFamily="34" charset="0"/>
              </a:rPr>
              <a:t>Basierend </a:t>
            </a:r>
            <a:r>
              <a:rPr lang="de-AT" dirty="0">
                <a:latin typeface="Arial" pitchFamily="34" charset="0"/>
                <a:ea typeface="MS PGothic" pitchFamily="34" charset="-128"/>
                <a:cs typeface="Arial" pitchFamily="34" charset="0"/>
              </a:rPr>
              <a:t>auf den identifizierten </a:t>
            </a:r>
            <a:r>
              <a:rPr lang="de-AT" dirty="0" smtClean="0">
                <a:latin typeface="Arial" pitchFamily="34" charset="0"/>
                <a:ea typeface="MS PGothic" pitchFamily="34" charset="-128"/>
                <a:cs typeface="Arial" pitchFamily="34" charset="0"/>
              </a:rPr>
              <a:t>Innovationsführungskunden </a:t>
            </a:r>
            <a:r>
              <a:rPr lang="de-AT" dirty="0">
                <a:latin typeface="Arial" pitchFamily="34" charset="0"/>
                <a:ea typeface="MS PGothic" pitchFamily="34" charset="-128"/>
                <a:cs typeface="Arial" pitchFamily="34" charset="0"/>
              </a:rPr>
              <a:t>wird ein dynamischer Lernkreis gezeichnet, der sich über die verschiedenen Ebenen erstreckt und Personen/Rollen aus allen Schichten einbezieht (Basis = Kern, Produktentwicklung und Kunde).</a:t>
            </a:r>
            <a:endParaRPr lang="en-GB" sz="1200" i="0" u="none" strike="noStrike" kern="1200" baseline="0" dirty="0" smtClean="0">
              <a:solidFill>
                <a:schemeClr val="tx1"/>
              </a:solidFill>
            </a:endParaRPr>
          </a:p>
          <a:p>
            <a:pPr marL="0" indent="0">
              <a:buNone/>
            </a:pPr>
            <a:r>
              <a:rPr lang="en-GB" sz="1200" dirty="0" err="1" smtClean="0"/>
              <a:t>Referenz</a:t>
            </a:r>
            <a:r>
              <a:rPr lang="en-GB" sz="1200" dirty="0" smtClean="0"/>
              <a:t>: A Learning Organisation Approach for Process Improvement in the Service Sector , R.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en-GB" sz="1200" dirty="0" err="1" smtClean="0"/>
              <a:t>Referenz</a:t>
            </a:r>
            <a:r>
              <a:rPr lang="en-GB" sz="1200" dirty="0" smtClean="0"/>
              <a:t>: 	G.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en-GB" sz="1200" dirty="0" err="1" smtClean="0"/>
              <a:t>Referenz</a:t>
            </a:r>
            <a:r>
              <a:rPr lang="en-GB" sz="1200" dirty="0" smtClean="0"/>
              <a:t>: 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t>11</a:t>
            </a:fld>
            <a:endParaRPr lang="hu-HU"/>
          </a:p>
        </p:txBody>
      </p:sp>
    </p:spTree>
    <p:extLst>
      <p:ext uri="{BB962C8B-B14F-4D97-AF65-F5344CB8AC3E}">
        <p14:creationId xmlns:p14="http://schemas.microsoft.com/office/powerpoint/2010/main" val="374899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794068" y="5081994"/>
            <a:ext cx="5438140" cy="3908614"/>
          </a:xfrm>
        </p:spPr>
        <p:txBody>
          <a:bodyPr/>
          <a:lstStyle/>
          <a:p>
            <a:r>
              <a:rPr lang="de-AT" dirty="0">
                <a:latin typeface="Arial" pitchFamily="34" charset="0"/>
                <a:cs typeface="Arial" pitchFamily="34" charset="0"/>
              </a:rPr>
              <a:t>Die Kernkompetenzanalyse hilft Ihnen, Ihre Innovation auf bestimmte Bereiche zu fokussieren, in denen Sie den größten Wert für die Organisation und das Unternehmen schaffen. </a:t>
            </a:r>
          </a:p>
          <a:p>
            <a:endParaRPr lang="en-GB" dirty="0">
              <a:latin typeface="Arial" pitchFamily="34" charset="0"/>
              <a:cs typeface="Arial" pitchFamily="34" charset="0"/>
            </a:endParaRPr>
          </a:p>
          <a:p>
            <a:r>
              <a:rPr lang="de-AT" dirty="0">
                <a:latin typeface="Arial" pitchFamily="34" charset="0"/>
                <a:cs typeface="Arial" pitchFamily="34" charset="0"/>
              </a:rPr>
              <a:t>Beispiel für eine Kernfunktion:</a:t>
            </a:r>
          </a:p>
          <a:p>
            <a:r>
              <a:rPr lang="de-AT" dirty="0">
                <a:latin typeface="Arial" pitchFamily="34" charset="0"/>
                <a:cs typeface="Arial" pitchFamily="34" charset="0"/>
              </a:rPr>
              <a:t>So identifiziert beispielsweise ein führender Automobilkonzern für Getriebesysteme Kernfunktionen (ein spezifisches Baukastensystem mit austauschbarer Schaltstrategie), das sich von denen der Wettbewerber unterscheidet und in allen Variantenprojekten eingesetzt werden kann. Das Unternehmen beschließt dann, alle Basisfunktionen nur einmal zu entwickeln und Parametersätze zu pflegen, die es ermöglichen, die gleiche 80%-</a:t>
            </a:r>
            <a:r>
              <a:rPr lang="de-AT" dirty="0" err="1">
                <a:latin typeface="Arial" pitchFamily="34" charset="0"/>
                <a:cs typeface="Arial" pitchFamily="34" charset="0"/>
              </a:rPr>
              <a:t>ige</a:t>
            </a:r>
            <a:r>
              <a:rPr lang="de-AT" dirty="0">
                <a:latin typeface="Arial" pitchFamily="34" charset="0"/>
                <a:cs typeface="Arial" pitchFamily="34" charset="0"/>
              </a:rPr>
              <a:t> (gebrauchsfertige) Funktionalität durch Parametersätze auf viele verschiedene Kunden anzuwenden. Das Unternehmen lernt dann ständig neue Funktionen kennen und entscheidet, ob es diese in die Basis aufnehmen will.</a:t>
            </a:r>
          </a:p>
          <a:p>
            <a:r>
              <a:rPr lang="de-AT" dirty="0">
                <a:latin typeface="Arial" pitchFamily="34" charset="0"/>
                <a:cs typeface="Arial" pitchFamily="34" charset="0"/>
              </a:rPr>
              <a:t>Dies führt langfristig zu stabilen Systemen, die für viele Kunden arbeiten und das Lernen auf Kernfunktionen fokussieren, die sie besser und schneller als jeder Wettbewerber liefern können.</a:t>
            </a:r>
          </a:p>
          <a:p>
            <a:endParaRPr lang="de-AT" dirty="0">
              <a:latin typeface="Arial" pitchFamily="34" charset="0"/>
              <a:cs typeface="Arial" pitchFamily="34" charset="0"/>
            </a:endParaRPr>
          </a:p>
          <a:p>
            <a:r>
              <a:rPr lang="de-AT" dirty="0">
                <a:latin typeface="Arial" pitchFamily="34" charset="0"/>
                <a:cs typeface="Arial" pitchFamily="34" charset="0"/>
              </a:rPr>
              <a:t>Fazit:</a:t>
            </a:r>
          </a:p>
          <a:p>
            <a:r>
              <a:rPr lang="de-AT" dirty="0">
                <a:latin typeface="Arial" pitchFamily="34" charset="0"/>
                <a:cs typeface="Arial" pitchFamily="34" charset="0"/>
              </a:rPr>
              <a:t>Die Kernkompetenzen geben eine positive Antwort auf alle vier Fragen. Sobald sie identifiziert sind, kann der nächste Schritt im Design der Lernarchitektur getan werden.</a:t>
            </a:r>
          </a:p>
          <a:p>
            <a:endParaRPr lang="de-AT" dirty="0">
              <a:latin typeface="Arial" pitchFamily="34" charset="0"/>
              <a:cs typeface="Arial" pitchFamily="34" charset="0"/>
            </a:endParaRPr>
          </a:p>
          <a:p>
            <a:endParaRPr lang="en-GB" sz="1200" b="0" i="0" u="none" strike="noStrike" kern="1200" baseline="0" dirty="0" smtClean="0">
              <a:solidFill>
                <a:schemeClr val="tx1"/>
              </a:solidFill>
              <a:latin typeface="+mn-lt"/>
              <a:ea typeface="+mn-ea"/>
              <a:cs typeface="+mn-cs"/>
            </a:endParaRPr>
          </a:p>
          <a:p>
            <a:pPr marL="0" indent="0">
              <a:buNone/>
            </a:pPr>
            <a:r>
              <a:rPr lang="en-GB" sz="1200" dirty="0" err="1" smtClean="0"/>
              <a:t>Referenz</a:t>
            </a:r>
            <a:r>
              <a:rPr lang="en-GB" sz="1200" dirty="0" smtClean="0"/>
              <a:t>: A Learning Organisation Approach for Process Improvement in the Service Sector , R. Messnarz. C. </a:t>
            </a:r>
            <a:r>
              <a:rPr lang="en-GB" sz="1200" dirty="0" err="1" smtClean="0"/>
              <a:t>Stöckler</a:t>
            </a:r>
            <a:r>
              <a:rPr lang="en-GB" sz="1200" dirty="0" smtClean="0"/>
              <a:t>, G. Velasco, G. </a:t>
            </a:r>
            <a:r>
              <a:rPr lang="en-GB" sz="1200" dirty="0" err="1" smtClean="0"/>
              <a:t>O'Suilleabhain</a:t>
            </a:r>
            <a:r>
              <a:rPr lang="en-GB" sz="1200" dirty="0" smtClean="0"/>
              <a:t>, A Learning Organisation Approach for Process Improvement in the Service Sector, in: Proceedings of the </a:t>
            </a:r>
            <a:r>
              <a:rPr lang="en-GB" sz="1200" dirty="0" err="1" smtClean="0"/>
              <a:t>EuroSPI</a:t>
            </a:r>
            <a:r>
              <a:rPr lang="en-GB" sz="1200" dirty="0" smtClean="0"/>
              <a:t> 1999 Conference, 25-27 October 1999, Pori, Finland</a:t>
            </a:r>
          </a:p>
          <a:p>
            <a:pPr marL="0" indent="0">
              <a:buNone/>
            </a:pPr>
            <a:endParaRPr lang="en-GB" sz="1200" dirty="0" smtClean="0"/>
          </a:p>
          <a:p>
            <a:pPr marL="0" indent="0">
              <a:buNone/>
            </a:pPr>
            <a:r>
              <a:rPr lang="en-GB" sz="1200" dirty="0" err="1" smtClean="0"/>
              <a:t>Referenz</a:t>
            </a:r>
            <a:r>
              <a:rPr lang="en-GB" sz="1200" dirty="0" smtClean="0"/>
              <a:t>: 	G. Spork, et. al, Establishment of a Performance Driven Improvement Program,  in : Proceedings of the </a:t>
            </a:r>
            <a:r>
              <a:rPr lang="en-GB" sz="1200" dirty="0" err="1" smtClean="0"/>
              <a:t>EuroSPI</a:t>
            </a:r>
            <a:r>
              <a:rPr lang="en-GB" sz="1200" dirty="0" smtClean="0"/>
              <a:t> 2007 Conference, Potsdam, Germany, Sept. 2007, also published in Wiley </a:t>
            </a:r>
            <a:r>
              <a:rPr lang="en-GB" sz="1200" dirty="0" err="1" smtClean="0"/>
              <a:t>Interscience</a:t>
            </a:r>
            <a:r>
              <a:rPr lang="en-GB" sz="1200" dirty="0" smtClean="0"/>
              <a:t> Journal, SPIP Proceeding in June 2008</a:t>
            </a:r>
          </a:p>
          <a:p>
            <a:pPr marL="0" indent="0">
              <a:buNone/>
            </a:pPr>
            <a:endParaRPr lang="en-GB" sz="1200" dirty="0" smtClean="0"/>
          </a:p>
          <a:p>
            <a:pPr marL="0" indent="0">
              <a:buNone/>
            </a:pPr>
            <a:r>
              <a:rPr lang="en-GB" sz="1200" dirty="0" err="1" smtClean="0"/>
              <a:t>Referenz</a:t>
            </a:r>
            <a:r>
              <a:rPr lang="en-GB" sz="1200" dirty="0" smtClean="0"/>
              <a:t>: Messnarz R., et. al., ORGANIC - Continuous Organisational Learning in Innovation and Companies, in: Proceedings of the E2005 Conference, E-Work and E-commerce, Novel solutions for a global networked economy, eds. Brian Stanford Smith, </a:t>
            </a:r>
            <a:r>
              <a:rPr lang="en-GB" sz="1200" dirty="0" err="1" smtClean="0"/>
              <a:t>Enrica</a:t>
            </a:r>
            <a:r>
              <a:rPr lang="en-GB" sz="1200" dirty="0" smtClean="0"/>
              <a:t> </a:t>
            </a:r>
            <a:r>
              <a:rPr lang="en-GB" sz="1200" dirty="0" err="1" smtClean="0"/>
              <a:t>Chiozza</a:t>
            </a:r>
            <a:r>
              <a:rPr lang="en-GB" sz="1200" dirty="0" smtClean="0"/>
              <a:t>, IOS Press, Amsterdam, Berlin, Oxford, Tokyo, Washington, 2004 </a:t>
            </a:r>
          </a:p>
        </p:txBody>
      </p:sp>
      <p:sp>
        <p:nvSpPr>
          <p:cNvPr id="4" name="Dia számának helye 3"/>
          <p:cNvSpPr>
            <a:spLocks noGrp="1"/>
          </p:cNvSpPr>
          <p:nvPr>
            <p:ph type="sldNum" sz="quarter" idx="10"/>
          </p:nvPr>
        </p:nvSpPr>
        <p:spPr/>
        <p:txBody>
          <a:bodyPr/>
          <a:lstStyle/>
          <a:p>
            <a:fld id="{79A472E4-E8CF-4752-8D89-CC6C7CAD9C51}" type="slidenum">
              <a:rPr lang="hu-HU" smtClean="0"/>
              <a:t>12</a:t>
            </a:fld>
            <a:endParaRPr lang="hu-HU"/>
          </a:p>
        </p:txBody>
      </p:sp>
    </p:spTree>
    <p:extLst>
      <p:ext uri="{BB962C8B-B14F-4D97-AF65-F5344CB8AC3E}">
        <p14:creationId xmlns:p14="http://schemas.microsoft.com/office/powerpoint/2010/main" val="316083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Beschreibung. Die SWOT-Analyse ist ein Werkzeug, das mittels einer einfachen 2 x 2 Matrix durchgeführt wird. Jede Zelle repräsentiert einen Aspekt einer Situation, eines Problems oder Objekts. Ein Problem oder eine Herausforderung wird aus der Sicht seiner Stärken, Schwächen, Chancen und Risiken betrachtet. Bei der Durchführung dieser Methode ist die objektive Distanz zum Gegenstand der Analyse von großer Bedeutung, da ansonsten die Matrix nicht die Realität widerspiegelt, sondern eine persönliche Sichtweise</a:t>
            </a:r>
            <a:r>
              <a:rPr lang="de-AT" dirty="0" smtClean="0"/>
              <a:t>.</a:t>
            </a:r>
          </a:p>
          <a:p>
            <a:endParaRPr lang="en-US" sz="1200" b="0" i="0" u="none" strike="noStrike" kern="1200" baseline="0" dirty="0" smtClean="0">
              <a:solidFill>
                <a:schemeClr val="tx1"/>
              </a:solidFill>
              <a:latin typeface="+mn-lt"/>
              <a:ea typeface="+mn-ea"/>
              <a:cs typeface="+mn-cs"/>
            </a:endParaRPr>
          </a:p>
          <a:p>
            <a:r>
              <a:rPr lang="de-AT" dirty="0"/>
              <a:t>Zweck und Anwendbarkeit. Die SWOT-Methode dient dazu, Probleme und Chancen zu identifizieren, um Verbesserungen zu erzielen. Sie ist schnell und einfach durchzuführen, da sie in Form einer übersichtlichen und einfachen Matrix ausgeführt wird. Sie hilft auch, das Geschäft und den Umgang mit der Zukunft zu verstehen. Die SWOT-Analysen können auf jedes Feld angewendet werden und sind daher weit verbreitet.</a:t>
            </a:r>
          </a:p>
          <a:p>
            <a:endParaRPr lang="en-US" sz="1200" b="0" i="0" u="none" strike="noStrike" kern="1200" baseline="0" dirty="0" smtClean="0">
              <a:solidFill>
                <a:schemeClr val="tx1"/>
              </a:solidFill>
              <a:latin typeface="+mn-lt"/>
              <a:ea typeface="+mn-ea"/>
              <a:cs typeface="+mn-cs"/>
            </a:endParaRPr>
          </a:p>
          <a:p>
            <a:r>
              <a:rPr lang="de-AT" dirty="0"/>
              <a:t>Keine Entscheidung hat nur negative oder positive Auswirkungen. Das bedeutet, dass wir immer alle vier Einflussgruppen betrachten müssen, sonst wäre  unsere </a:t>
            </a:r>
            <a:r>
              <a:rPr lang="de-AT" dirty="0" smtClean="0"/>
              <a:t>Betrachtungsweise </a:t>
            </a:r>
            <a:r>
              <a:rPr lang="de-AT" dirty="0"/>
              <a:t>wir unvollständig, zu eng und irreführend. </a:t>
            </a:r>
            <a:endParaRPr lang="de-AT" dirty="0" smtClean="0"/>
          </a:p>
          <a:p>
            <a:endParaRPr lang="de-AT" sz="1200" dirty="0"/>
          </a:p>
          <a:p>
            <a:r>
              <a:rPr lang="de-AT" dirty="0"/>
              <a:t>Sie haben sicher schon einmal gesagt</a:t>
            </a:r>
            <a:r>
              <a:rPr lang="de-AT" dirty="0" smtClean="0"/>
              <a:t>: "</a:t>
            </a:r>
            <a:r>
              <a:rPr lang="de-AT" dirty="0"/>
              <a:t>So einfach kann das nicht sein, es muss einen Haken geben", das ist jedoch der beste Weg, um einen objektiven Blick zu bekommen. Wenn Sie Schwierigkeiten haben, Einflüsse aus einer der Gruppen zu finden, bedeutet das nicht unbedingt, dass es solche Einflüsse nicht gibt - es bedeutet einfach, dass wir sie nicht finden können.  </a:t>
            </a:r>
          </a:p>
          <a:p>
            <a:r>
              <a:rPr lang="de-AT" dirty="0"/>
              <a:t>Wenn Sie Optimist sind, werden Sie wahrscheinlich Probleme haben, Schwachstellen und Bedrohungen zu finden. </a:t>
            </a:r>
          </a:p>
          <a:p>
            <a:r>
              <a:rPr lang="de-AT" dirty="0"/>
              <a:t>Wenn Sie Pessimist sind, werden Sie die Suche nach Stärken und Chancen schwieriger finden. </a:t>
            </a:r>
          </a:p>
          <a:p>
            <a:r>
              <a:rPr lang="de-AT" dirty="0"/>
              <a:t>Aber Tatsache bleibt, dass Sie sich nicht selbst </a:t>
            </a:r>
            <a:r>
              <a:rPr lang="de-AT" dirty="0" smtClean="0"/>
              <a:t>belügen, </a:t>
            </a:r>
            <a:r>
              <a:rPr lang="de-AT" dirty="0"/>
              <a:t>sondern mit allen vier Gruppen nach Ihrem Gewissen </a:t>
            </a:r>
            <a:r>
              <a:rPr lang="de-AT" dirty="0" smtClean="0"/>
              <a:t>verhandeln</a:t>
            </a:r>
            <a:r>
              <a:rPr lang="de-AT" dirty="0"/>
              <a:t> </a:t>
            </a:r>
            <a:r>
              <a:rPr lang="de-AT" dirty="0" smtClean="0"/>
              <a:t>sollten.</a:t>
            </a:r>
            <a:endParaRPr lang="de-AT" dirty="0"/>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13</a:t>
            </a:fld>
            <a:endParaRPr lang="hu-HU"/>
          </a:p>
        </p:txBody>
      </p:sp>
    </p:spTree>
    <p:extLst>
      <p:ext uri="{BB962C8B-B14F-4D97-AF65-F5344CB8AC3E}">
        <p14:creationId xmlns:p14="http://schemas.microsoft.com/office/powerpoint/2010/main" val="88545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Beispiel: Ein Schwimmverein organisiert seit vielen Jahren verschiedene Schwimmveranstaltungen und Wettkämpfe. Diese Veranstaltungen dienen zum einen als Gelegenheit zur Popularisierung des Sports und zum anderen als Quelle, um zusätzliche Mittel für den Verein zu gewinnen. Aufgrund der Abnahme der öffentlichen Gelder für die </a:t>
            </a:r>
            <a:r>
              <a:rPr lang="de-AT" dirty="0" smtClean="0"/>
              <a:t>Co-Finanzierung </a:t>
            </a:r>
            <a:r>
              <a:rPr lang="de-AT" dirty="0"/>
              <a:t>ihrer Aktivitäten und der rückläufigen Zuflüsse von Sponsoren stand der Verein eines Tages an einem Scheideweg, ob man eine der Veranstaltungen - den internationalen Schwimmwettbewerb halten kann. Der Wettbewerb ist für den Verein wichtig, da die Teilnahme der einheimischen Schwimmer und Juroren wichtig ist, andererseits erwies sich dies aus organisatorischer und finanzieller Sicht jedoch als sehr anstrengend. Der Verein ist das Problem der Entwicklung eines finanziell nachhaltigen Wettbewerbs durch die SWOT-Analyse angegangen, indem er seine Chancen durch die SWOT-Analyse ausfindig machte</a:t>
            </a:r>
            <a:r>
              <a:rPr lang="de-AT" dirty="0" smtClean="0"/>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14</a:t>
            </a:fld>
            <a:endParaRPr lang="hu-HU"/>
          </a:p>
        </p:txBody>
      </p:sp>
    </p:spTree>
    <p:extLst>
      <p:ext uri="{BB962C8B-B14F-4D97-AF65-F5344CB8AC3E}">
        <p14:creationId xmlns:p14="http://schemas.microsoft.com/office/powerpoint/2010/main" val="322057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Keine Entscheidung hat nur negative oder positive Auswirkungen. Das bedeutet, dass wir immer alle vier Einflussgruppen betrachten müssen, sonst wäre  unsere Betrachtungsweise wir unvollständig, zu eng und irreführend. </a:t>
            </a:r>
          </a:p>
          <a:p>
            <a:endParaRPr lang="de-AT" dirty="0"/>
          </a:p>
          <a:p>
            <a:r>
              <a:rPr lang="de-AT" dirty="0"/>
              <a:t>Sie haben sicher schon einmal gesagt</a:t>
            </a:r>
            <a:r>
              <a:rPr lang="de-AT" dirty="0" smtClean="0"/>
              <a:t>: "</a:t>
            </a:r>
            <a:r>
              <a:rPr lang="de-AT" dirty="0"/>
              <a:t>So einfach kann das nicht sein, es muss einen Haken geben", das ist jedoch der beste Weg, um einen objektiven Blick zu bekommen. Wenn Sie Schwierigkeiten haben, Einflüsse aus einer der Gruppen zu finden, bedeutet das nicht unbedingt, dass es solche Einflüsse nicht gibt - es bedeutet einfach, dass wir sie nicht finden können.  </a:t>
            </a:r>
          </a:p>
          <a:p>
            <a:r>
              <a:rPr lang="de-AT" dirty="0"/>
              <a:t>Wenn Sie Optimist sind, werden Sie wahrscheinlich Probleme haben, Schwachstellen und Bedrohungen zu finden. </a:t>
            </a:r>
          </a:p>
          <a:p>
            <a:r>
              <a:rPr lang="de-AT" dirty="0"/>
              <a:t>Wenn Sie Pessimist sind, werden Sie die Suche nach Stärken und Chancen schwieriger finden. </a:t>
            </a:r>
          </a:p>
          <a:p>
            <a:r>
              <a:rPr lang="de-AT" dirty="0"/>
              <a:t>Aber Tatsache bleibt, dass Sie sich nicht selbst belügen, sondern mit allen vier Gruppen nach Ihrem Gewissen verhandeln sollten.</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15</a:t>
            </a:fld>
            <a:endParaRPr lang="hu-HU"/>
          </a:p>
        </p:txBody>
      </p:sp>
    </p:spTree>
    <p:extLst>
      <p:ext uri="{BB962C8B-B14F-4D97-AF65-F5344CB8AC3E}">
        <p14:creationId xmlns:p14="http://schemas.microsoft.com/office/powerpoint/2010/main" val="397374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Beschreibung. Die SWOT-Analyse ist ein Werkzeug, das mittels einer einfachen 2 x 2 Matrix durchgeführt wird. Jede Zelle repräsentiert einen Aspekt einer Situation, eines Problems oder Objekts. Ein Problem oder eine Herausforderung wird aus der Sicht seiner Stärken, Schwächen, Chancen und Risiken betrachtet. Bei der Durchführung dieser Methode ist die objektive Distanz zum Gegenstand der Analyse von großer Bedeutung, da ansonsten die Matrix nicht die Realität widerspiegelt, sondern eine persönliche Sichtweise.</a:t>
            </a:r>
          </a:p>
          <a:p>
            <a:endParaRPr lang="en-US" dirty="0"/>
          </a:p>
          <a:p>
            <a:r>
              <a:rPr lang="de-AT" dirty="0"/>
              <a:t>Zweck und Anwendbarkeit. Die SWOT-Methode dient dazu, Probleme und Chancen zu identifizieren, um Verbesserungen zu erzielen. Sie ist schnell und einfach durchzuführen, da sie in Form einer übersichtlichen und einfachen Matrix ausgeführt wird. Sie hilft auch, das Geschäft und den Umgang mit der Zukunft zu verstehen. Die SWOT-Analysen können auf jedes Feld angewendet werden und sind daher weit verbreitet.</a:t>
            </a:r>
          </a:p>
          <a:p>
            <a:endParaRPr lang="en-US" sz="1200" b="0" i="0" u="none" strike="noStrike" kern="1200" baseline="0" dirty="0" smtClean="0">
              <a:solidFill>
                <a:schemeClr val="tx1"/>
              </a:solidFill>
              <a:latin typeface="+mn-lt"/>
              <a:ea typeface="+mn-ea"/>
              <a:cs typeface="+mn-cs"/>
            </a:endParaRPr>
          </a:p>
          <a:p>
            <a:r>
              <a:rPr lang="de-AT" dirty="0"/>
              <a:t>Keine Entscheidung hat nur negative oder positive Auswirkungen. Das bedeutet, dass wir immer alle vier Einflussgruppen betrachten müssen, sonst wäre  unsere Betrachtungsweise wir unvollständig, zu eng und irreführend. </a:t>
            </a:r>
          </a:p>
          <a:p>
            <a:endParaRPr lang="de-AT" dirty="0"/>
          </a:p>
          <a:p>
            <a:r>
              <a:rPr lang="de-AT" dirty="0"/>
              <a:t>Sie haben sicher schon einmal gesagt</a:t>
            </a:r>
            <a:r>
              <a:rPr lang="de-AT" dirty="0" smtClean="0"/>
              <a:t>: "</a:t>
            </a:r>
            <a:r>
              <a:rPr lang="de-AT" dirty="0"/>
              <a:t>So einfach kann das nicht sein, es muss einen Haken geben", das ist jedoch der beste Weg, um einen objektiven Blick zu bekommen. Wenn Sie Schwierigkeiten haben, Einflüsse aus einer der Gruppen zu finden, bedeutet das nicht unbedingt, dass es solche Einflüsse nicht gibt - es bedeutet einfach, dass wir sie nicht finden können.  </a:t>
            </a:r>
          </a:p>
          <a:p>
            <a:r>
              <a:rPr lang="de-AT" dirty="0"/>
              <a:t>Wenn Sie Optimist sind, werden Sie wahrscheinlich Probleme haben, Schwachstellen und Bedrohungen zu finden. </a:t>
            </a:r>
          </a:p>
          <a:p>
            <a:r>
              <a:rPr lang="de-AT" dirty="0"/>
              <a:t>Wenn Sie Pessimist sind, werden Sie die Suche nach Stärken und Chancen schwieriger finden. </a:t>
            </a:r>
          </a:p>
          <a:p>
            <a:r>
              <a:rPr lang="de-AT" dirty="0"/>
              <a:t>Aber Tatsache bleibt, dass Sie sich nicht selbst belügen, sondern mit allen vier Gruppen nach Ihrem Gewissen verhandeln sollten.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Reference: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Reference: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16</a:t>
            </a:fld>
            <a:endParaRPr lang="hu-HU"/>
          </a:p>
        </p:txBody>
      </p:sp>
    </p:spTree>
    <p:extLst>
      <p:ext uri="{BB962C8B-B14F-4D97-AF65-F5344CB8AC3E}">
        <p14:creationId xmlns:p14="http://schemas.microsoft.com/office/powerpoint/2010/main" val="1078474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Beschreibung. Eine +/- Analyse ist ein Werkzeug, das mittels einer einfachen 1 x 2 Matrix durchgeführt wird. Jede Zelle repräsentiert + oder - einer Situation, eine Stärke oder </a:t>
            </a:r>
            <a:r>
              <a:rPr lang="de-AT" dirty="0" smtClean="0"/>
              <a:t>eine Schwäche</a:t>
            </a:r>
            <a:r>
              <a:rPr lang="de-AT" dirty="0"/>
              <a: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17</a:t>
            </a:fld>
            <a:endParaRPr lang="hu-HU"/>
          </a:p>
        </p:txBody>
      </p:sp>
    </p:spTree>
    <p:extLst>
      <p:ext uri="{BB962C8B-B14F-4D97-AF65-F5344CB8AC3E}">
        <p14:creationId xmlns:p14="http://schemas.microsoft.com/office/powerpoint/2010/main" val="273619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Beschreibung. Eine +/- Analyse ist ein Werkzeug, das mittels einer einfachen 1 x 2 Matrix durchgeführt wird. Jede Zelle repräsentiert + oder - einer Situation, eine Stärke oder Schwäche.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smtClean="0"/>
          </a:p>
          <a:p>
            <a:endParaRPr lang="en-US" sz="1200" b="0" i="0" u="none" strike="noStrike" kern="1200" baseline="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79A472E4-E8CF-4752-8D89-CC6C7CAD9C51}" type="slidenum">
              <a:rPr lang="hu-HU" smtClean="0"/>
              <a:t>18</a:t>
            </a:fld>
            <a:endParaRPr lang="hu-HU"/>
          </a:p>
        </p:txBody>
      </p:sp>
    </p:spTree>
    <p:extLst>
      <p:ext uri="{BB962C8B-B14F-4D97-AF65-F5344CB8AC3E}">
        <p14:creationId xmlns:p14="http://schemas.microsoft.com/office/powerpoint/2010/main" val="96224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19</a:t>
            </a:fld>
            <a:endParaRPr lang="hu-HU"/>
          </a:p>
        </p:txBody>
      </p:sp>
    </p:spTree>
    <p:extLst>
      <p:ext uri="{BB962C8B-B14F-4D97-AF65-F5344CB8AC3E}">
        <p14:creationId xmlns:p14="http://schemas.microsoft.com/office/powerpoint/2010/main" val="91185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de-AT" dirty="0" smtClean="0"/>
          </a:p>
          <a:p>
            <a:r>
              <a:rPr lang="de-AT" dirty="0" smtClean="0"/>
              <a:t>Lehrerinnen/Lehrer:</a:t>
            </a:r>
          </a:p>
          <a:p>
            <a:endParaRPr lang="de-AT" dirty="0" smtClean="0"/>
          </a:p>
          <a:p>
            <a:r>
              <a:rPr lang="de-AT" dirty="0"/>
              <a:t>PC 1 Der Lehrer ist in der Lage, Methoden zur Ideenfindung anzuwenden.</a:t>
            </a:r>
          </a:p>
          <a:p>
            <a:r>
              <a:rPr lang="de-AT" dirty="0"/>
              <a:t>PC 2 Der Lehrer kennt die Prinzipien der Ideenbewertung.</a:t>
            </a:r>
          </a:p>
          <a:p>
            <a:endParaRPr lang="de-AT" dirty="0"/>
          </a:p>
          <a:p>
            <a:r>
              <a:rPr lang="de-AT" dirty="0" smtClean="0"/>
              <a:t>Mentorinnen/Mentoren: </a:t>
            </a:r>
          </a:p>
          <a:p>
            <a:endParaRPr lang="de-AT" dirty="0" smtClean="0"/>
          </a:p>
          <a:p>
            <a:r>
              <a:rPr lang="de-AT" dirty="0"/>
              <a:t>PC 1 Der </a:t>
            </a:r>
            <a:r>
              <a:rPr lang="de-AT" dirty="0" smtClean="0"/>
              <a:t>Mentor/die Mentorin </a:t>
            </a:r>
            <a:r>
              <a:rPr lang="de-AT" dirty="0"/>
              <a:t>ist in der Lage, </a:t>
            </a:r>
            <a:r>
              <a:rPr lang="de-AT" dirty="0" smtClean="0"/>
              <a:t>den Lehrer/die Lehrerin </a:t>
            </a:r>
            <a:r>
              <a:rPr lang="de-AT" dirty="0"/>
              <a:t>bei der Anwendung von Methoden und Werkzeugen zur Identifizierung von Problemen und Möglichkeiten </a:t>
            </a:r>
            <a:r>
              <a:rPr lang="de-AT" dirty="0" smtClean="0"/>
              <a:t>anzuleiten </a:t>
            </a:r>
            <a:r>
              <a:rPr lang="de-AT" dirty="0"/>
              <a:t>und zu coachen.</a:t>
            </a:r>
          </a:p>
          <a:p>
            <a:r>
              <a:rPr lang="de-AT" dirty="0"/>
              <a:t>PC 2 Der </a:t>
            </a:r>
            <a:r>
              <a:rPr lang="de-AT" dirty="0" smtClean="0"/>
              <a:t>Mentor/die Mentorin </a:t>
            </a:r>
            <a:r>
              <a:rPr lang="de-AT" dirty="0"/>
              <a:t>ist in der </a:t>
            </a:r>
            <a:r>
              <a:rPr lang="de-AT" dirty="0" smtClean="0"/>
              <a:t>Lage, den Lehrer/die Lehrerin anzuleiten </a:t>
            </a:r>
            <a:r>
              <a:rPr lang="de-AT" dirty="0"/>
              <a:t>und zu coachen, um die Prinzipien der </a:t>
            </a:r>
            <a:r>
              <a:rPr lang="de-AT" dirty="0" smtClean="0"/>
              <a:t>Aufgliederung eines Problems </a:t>
            </a:r>
            <a:r>
              <a:rPr lang="de-AT" dirty="0"/>
              <a:t>zu kennen und die wirklichen Wurzeln des Problems zu identifizieren.</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a:t>
            </a:fld>
            <a:endParaRPr lang="hu-HU"/>
          </a:p>
        </p:txBody>
      </p:sp>
    </p:spTree>
    <p:extLst>
      <p:ext uri="{BB962C8B-B14F-4D97-AF65-F5344CB8AC3E}">
        <p14:creationId xmlns:p14="http://schemas.microsoft.com/office/powerpoint/2010/main" val="129840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20</a:t>
            </a:fld>
            <a:endParaRPr lang="hu-HU"/>
          </a:p>
        </p:txBody>
      </p:sp>
    </p:spTree>
    <p:extLst>
      <p:ext uri="{BB962C8B-B14F-4D97-AF65-F5344CB8AC3E}">
        <p14:creationId xmlns:p14="http://schemas.microsoft.com/office/powerpoint/2010/main" val="41077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21</a:t>
            </a:fld>
            <a:endParaRPr lang="hu-HU"/>
          </a:p>
        </p:txBody>
      </p:sp>
    </p:spTree>
    <p:extLst>
      <p:ext uri="{BB962C8B-B14F-4D97-AF65-F5344CB8AC3E}">
        <p14:creationId xmlns:p14="http://schemas.microsoft.com/office/powerpoint/2010/main" val="186804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22</a:t>
            </a:fld>
            <a:endParaRPr lang="hu-HU"/>
          </a:p>
        </p:txBody>
      </p:sp>
    </p:spTree>
    <p:extLst>
      <p:ext uri="{BB962C8B-B14F-4D97-AF65-F5344CB8AC3E}">
        <p14:creationId xmlns:p14="http://schemas.microsoft.com/office/powerpoint/2010/main" val="3083857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23</a:t>
            </a:fld>
            <a:endParaRPr lang="hu-HU"/>
          </a:p>
        </p:txBody>
      </p:sp>
    </p:spTree>
    <p:extLst>
      <p:ext uri="{BB962C8B-B14F-4D97-AF65-F5344CB8AC3E}">
        <p14:creationId xmlns:p14="http://schemas.microsoft.com/office/powerpoint/2010/main" val="1824448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24</a:t>
            </a:fld>
            <a:endParaRPr lang="hu-HU"/>
          </a:p>
        </p:txBody>
      </p:sp>
    </p:spTree>
    <p:extLst>
      <p:ext uri="{BB962C8B-B14F-4D97-AF65-F5344CB8AC3E}">
        <p14:creationId xmlns:p14="http://schemas.microsoft.com/office/powerpoint/2010/main" val="111716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25</a:t>
            </a:fld>
            <a:endParaRPr lang="hu-HU"/>
          </a:p>
        </p:txBody>
      </p:sp>
    </p:spTree>
    <p:extLst>
      <p:ext uri="{BB962C8B-B14F-4D97-AF65-F5344CB8AC3E}">
        <p14:creationId xmlns:p14="http://schemas.microsoft.com/office/powerpoint/2010/main" val="77860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0">
              <a:defRPr/>
            </a:pPr>
            <a:r>
              <a:rPr lang="de-AT" dirty="0"/>
              <a:t>Bitte verwenden Sie diesen Platz, um ihre Notizen, Links und Sonstiges zu vermerken, bzw. alles, was nicht auf den Folien aufscheinen soll, sondern während des Unterrichts laut gesagt werden soll. </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26</a:t>
            </a:fld>
            <a:endParaRPr lang="hu-HU"/>
          </a:p>
        </p:txBody>
      </p:sp>
    </p:spTree>
    <p:extLst>
      <p:ext uri="{BB962C8B-B14F-4D97-AF65-F5344CB8AC3E}">
        <p14:creationId xmlns:p14="http://schemas.microsoft.com/office/powerpoint/2010/main" val="193975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3</a:t>
            </a:fld>
            <a:endParaRPr lang="hu-HU"/>
          </a:p>
        </p:txBody>
      </p:sp>
    </p:spTree>
    <p:extLst>
      <p:ext uri="{BB962C8B-B14F-4D97-AF65-F5344CB8AC3E}">
        <p14:creationId xmlns:p14="http://schemas.microsoft.com/office/powerpoint/2010/main" val="384000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4</a:t>
            </a:fld>
            <a:endParaRPr lang="hu-HU"/>
          </a:p>
        </p:txBody>
      </p:sp>
    </p:spTree>
    <p:extLst>
      <p:ext uri="{BB962C8B-B14F-4D97-AF65-F5344CB8AC3E}">
        <p14:creationId xmlns:p14="http://schemas.microsoft.com/office/powerpoint/2010/main" val="25358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Brainstorming kann man als einen "Ideensturm" ansehen. Es ist eine Methode zur Problemlösung im Team - deshalb muss ein Team gebildet werden. Das Team besteht in der Regel aus 4-12 Problemlösern - das sollte Spezialisten sowie Laien, Männer und Frauen, Menschen mit unterschiedlichen Bildungsniveaus für verschiedene soziale und kulturelle Gruppen repräsentieren. Je abwechslungsreicher das Team, desto größer die Chance auf ein Brainstorming. </a:t>
            </a:r>
          </a:p>
          <a:p>
            <a:r>
              <a:rPr lang="de-AT" dirty="0"/>
              <a:t>Grundsätzlich gilt, dass alle Teammitglieder gleich gestellt sind und die Sitzung den Charakter eines freundschaftlichen Treffens haben sollte. Das Team wird meist von einem Moderator geleitet. Zu Beginn der Sitzung sollte eine Frage und ein Ziel klar formuliert werden. Die Teilnehmer erarbeiten dann so viele Lösungen wie möglich, die sie auf Flipchart und Karten festhalten. Der Moderator steuert den Prozess und versucht, eine hohe Aktivität zu fördern</a:t>
            </a:r>
            <a:r>
              <a:rPr lang="de-AT" dirty="0" smtClean="0"/>
              <a:t>.</a:t>
            </a:r>
          </a:p>
          <a:p>
            <a:endParaRPr lang="de-AT" dirty="0"/>
          </a:p>
          <a:p>
            <a:r>
              <a:rPr lang="de-AT" dirty="0"/>
              <a:t>Kritik oder Bewertung von Vorschlägen sind strengstens untersagt, ebenso passives Verhalten. Keine Idee, außer an den Haaren herbeigezogene oder extrem wilde,  ist tabu. Ziel ist es, möglichst viele Ideen zu sammeln. Die Sitzung sollte 30-40 Minuten dauern, maximal 1 Stunde. Als nächstes folgt die Bewertung der Ideen und ihre Kategorisierung. Diese werden dann an die nominierten </a:t>
            </a:r>
            <a:r>
              <a:rPr lang="de-AT" dirty="0" err="1"/>
              <a:t>Problemlösungsspezialistenteams</a:t>
            </a:r>
            <a:r>
              <a:rPr lang="de-AT" dirty="0"/>
              <a:t> übergeben. </a:t>
            </a:r>
          </a:p>
          <a:p>
            <a:r>
              <a:rPr lang="de-AT" dirty="0"/>
              <a:t>Der Vorteil des Brainstormings besteht darin, dass die Begeisterung bei allen Beteiligten verbreitet wird, die Wettbewerbsfähigkeit gestärkt und Stereotypen aufgebrochen werden. </a:t>
            </a:r>
          </a:p>
          <a:p>
            <a:r>
              <a:rPr lang="de-AT" dirty="0"/>
              <a:t>Der Vater "des Brainstormings, der Amerikaner Alex F. Osborn, hat folgende Grundregeln für ein effektives Brainstorming definiert: siehe </a:t>
            </a:r>
            <a:r>
              <a:rPr lang="de-AT" dirty="0" smtClean="0"/>
              <a:t>Folie….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5</a:t>
            </a:fld>
            <a:endParaRPr lang="hu-HU"/>
          </a:p>
        </p:txBody>
      </p:sp>
    </p:spTree>
    <p:extLst>
      <p:ext uri="{BB962C8B-B14F-4D97-AF65-F5344CB8AC3E}">
        <p14:creationId xmlns:p14="http://schemas.microsoft.com/office/powerpoint/2010/main" val="44340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Brainstorming kann man als einen "Ideensturm" ansehen. Es ist eine Methode zur Problemlösung im Team - deshalb muss ein Team gebildet werden. Das Team besteht in der Regel aus 4-12 Problemlösern - das sollte Spezialisten sowie Laien, Männer und Frauen, Menschen mit unterschiedlichen Bildungsniveaus für verschiedene soziale und kulturelle Gruppen repräsentieren. Je abwechslungsreicher das Team, desto größer die Chance auf ein Brainstorming. </a:t>
            </a:r>
          </a:p>
          <a:p>
            <a:r>
              <a:rPr lang="de-AT" dirty="0"/>
              <a:t>Grundsätzlich gilt, dass alle Teammitglieder gleich gestellt sind und die Sitzung den Charakter eines freundschaftlichen Treffens haben sollte. Das Team wird meist von einem Moderator geleitet. Zu Beginn der Sitzung sollte eine Frage und ein Ziel klar formuliert werden. Die Teilnehmer erarbeiten dann so viele Lösungen wie möglich, die sie auf Flipchart und Karten festhalten. Der Moderator steuert den Prozess und versucht, eine hohe Aktivität zu fördern.</a:t>
            </a:r>
          </a:p>
          <a:p>
            <a:endParaRPr lang="de-AT" dirty="0"/>
          </a:p>
          <a:p>
            <a:r>
              <a:rPr lang="de-AT" dirty="0"/>
              <a:t>Kritik oder Bewertung von Vorschlägen sind strengstens untersagt, ebenso passives Verhalten. Keine Idee, außer an den Haaren herbeigezogene oder extrem wilde,  ist tabu. Ziel ist es, möglichst viele Ideen zu sammeln. Die Sitzung sollte 30-40 Minuten dauern, maximal 1 Stunde. Als nächstes folgt die Bewertung der Ideen und ihre Kategorisierung. Diese werden dann an die nominierten </a:t>
            </a:r>
            <a:r>
              <a:rPr lang="de-AT" dirty="0" err="1"/>
              <a:t>Problemlösungsspezialistenteams</a:t>
            </a:r>
            <a:r>
              <a:rPr lang="de-AT" dirty="0"/>
              <a:t> übergeben. </a:t>
            </a:r>
          </a:p>
          <a:p>
            <a:r>
              <a:rPr lang="de-AT" dirty="0"/>
              <a:t>Der Vorteil des Brainstormings besteht darin, dass die Begeisterung bei allen Beteiligten verbreitet wird, die Wettbewerbsfähigkeit gestärkt und Stereotypen aufgebrochen werden. </a:t>
            </a:r>
          </a:p>
          <a:p>
            <a:r>
              <a:rPr lang="de-AT" dirty="0"/>
              <a:t>Der Vater "des Brainstormings, der Amerikaner Alex F. Osborn, hat folgende Grundregeln für ein effektives Brainstorming definiert: siehe Folie….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6</a:t>
            </a:fld>
            <a:endParaRPr lang="hu-HU"/>
          </a:p>
        </p:txBody>
      </p:sp>
    </p:spTree>
    <p:extLst>
      <p:ext uri="{BB962C8B-B14F-4D97-AF65-F5344CB8AC3E}">
        <p14:creationId xmlns:p14="http://schemas.microsoft.com/office/powerpoint/2010/main" val="75954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a:t>Trainer erklärt </a:t>
            </a:r>
            <a:r>
              <a:rPr lang="de-AT" dirty="0" err="1"/>
              <a:t>Brainwriting</a:t>
            </a:r>
            <a:r>
              <a:rPr lang="de-AT" dirty="0"/>
              <a:t>-Technik: Die Technik besteht aus Teilnehmern, die in einer Gruppe sitzen und von einem Moderator betreut werden. Jeder Teilnehmer denkt sich 3 Ideen in 10 Minuten aus. Die Ideen werden auf einer Tafel niedergeschrieben. Die Teilnehmer lesen die Ideen und nutzen sie als Inspiration für weitere Ideen in einer weiteren Runde. </a:t>
            </a:r>
          </a:p>
          <a:p>
            <a:endParaRPr lang="de-AT" dirty="0"/>
          </a:p>
          <a:p>
            <a:r>
              <a:rPr lang="de-AT" dirty="0"/>
              <a:t>Erweiterung: Ein Redaktionsteam setzt eine Filtertechnik mit abgestimmten Kriterien ein, um sich auf die Ideen zu konzentrieren, die die größten Erfolgsaussichten bei der Umsetzung haben</a:t>
            </a:r>
            <a:r>
              <a:rPr lang="de-AT" dirty="0" smtClean="0"/>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7</a:t>
            </a:fld>
            <a:endParaRPr lang="hu-HU"/>
          </a:p>
        </p:txBody>
      </p:sp>
    </p:spTree>
    <p:extLst>
      <p:ext uri="{BB962C8B-B14F-4D97-AF65-F5344CB8AC3E}">
        <p14:creationId xmlns:p14="http://schemas.microsoft.com/office/powerpoint/2010/main" val="303932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smtClean="0"/>
              <a:t>Der Trainer/ die Trainerin erklärt die </a:t>
            </a:r>
            <a:r>
              <a:rPr lang="de-AT" dirty="0" err="1" smtClean="0"/>
              <a:t>Brainwriting</a:t>
            </a:r>
            <a:r>
              <a:rPr lang="de-AT" dirty="0" smtClean="0"/>
              <a:t>-Technik</a:t>
            </a:r>
            <a:r>
              <a:rPr lang="de-AT" dirty="0"/>
              <a:t>: Die Technik </a:t>
            </a:r>
            <a:r>
              <a:rPr lang="de-AT" dirty="0" smtClean="0"/>
              <a:t>besteht darin, dass die Teilnehmer/innen  </a:t>
            </a:r>
            <a:r>
              <a:rPr lang="de-AT" dirty="0"/>
              <a:t>in einer Gruppe sitzen und von einem Moderator betreut werden. Jeder Teilnehmer denkt sich 3 Ideen in 10 Minuten aus. Die Ideen werden auf einer Tafel niedergeschrieben. Die Teilnehmer lesen die Ideen und nutzen sie als Inspiration für weitere Ideen in einer weiteren Runde. </a:t>
            </a:r>
          </a:p>
          <a:p>
            <a:endParaRPr lang="de-AT" dirty="0"/>
          </a:p>
          <a:p>
            <a:r>
              <a:rPr lang="de-AT" dirty="0"/>
              <a:t>Erweiterung: Ein Redaktionsteam setzt eine Filtertechnik mit abgestimmten Kriterien ein, um sich auf die Ideen zu konzentrieren, die die größten Erfolgsaussichten bei der Umsetzung haben</a:t>
            </a:r>
            <a:r>
              <a:rPr lang="de-AT" dirty="0" smtClean="0"/>
              <a:t>.</a:t>
            </a:r>
          </a:p>
          <a:p>
            <a:endParaRPr lang="de-AT" dirty="0" smtClean="0"/>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kern="1200" dirty="0" err="1" smtClean="0">
                <a:solidFill>
                  <a:schemeClr val="tx1"/>
                </a:solidFill>
                <a:effectLst/>
                <a:latin typeface="+mn-lt"/>
                <a:ea typeface="+mn-ea"/>
                <a:cs typeface="+mn-cs"/>
              </a:rPr>
              <a:t>Homolová</a:t>
            </a:r>
            <a:r>
              <a:rPr lang="en-US" sz="1200" kern="1200" dirty="0" smtClean="0">
                <a:solidFill>
                  <a:schemeClr val="tx1"/>
                </a:solidFill>
                <a:effectLst/>
                <a:latin typeface="+mn-lt"/>
                <a:ea typeface="+mn-ea"/>
                <a:cs typeface="+mn-cs"/>
              </a:rPr>
              <a:t> E., Riel A., </a:t>
            </a:r>
            <a:r>
              <a:rPr lang="en-US" sz="1200" kern="1200" dirty="0" err="1" smtClean="0">
                <a:solidFill>
                  <a:schemeClr val="tx1"/>
                </a:solidFill>
                <a:effectLst/>
                <a:latin typeface="+mn-lt"/>
                <a:ea typeface="+mn-ea"/>
                <a:cs typeface="+mn-cs"/>
              </a:rPr>
              <a:t>Gavenda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Azevedo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Pais</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Balcar</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Antinori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Metitiero</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Giorgakis</a:t>
            </a:r>
            <a:r>
              <a:rPr lang="en-US" sz="1200" kern="1200" dirty="0" smtClean="0">
                <a:solidFill>
                  <a:schemeClr val="tx1"/>
                </a:solidFill>
                <a:effectLst/>
                <a:latin typeface="+mn-lt"/>
                <a:ea typeface="+mn-ea"/>
                <a:cs typeface="+mn-cs"/>
              </a:rPr>
              <a:t> G., </a:t>
            </a:r>
            <a:r>
              <a:rPr lang="en-US" sz="1200" kern="1200" dirty="0" err="1" smtClean="0">
                <a:solidFill>
                  <a:schemeClr val="tx1"/>
                </a:solidFill>
                <a:effectLst/>
                <a:latin typeface="+mn-lt"/>
                <a:ea typeface="+mn-ea"/>
                <a:cs typeface="+mn-cs"/>
              </a:rPr>
              <a:t>Photiades</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Ekert</a:t>
            </a:r>
            <a:r>
              <a:rPr lang="en-US" sz="1200" kern="1200" dirty="0" smtClean="0">
                <a:solidFill>
                  <a:schemeClr val="tx1"/>
                </a:solidFill>
                <a:effectLst/>
                <a:latin typeface="+mn-lt"/>
                <a:ea typeface="+mn-ea"/>
                <a:cs typeface="+mn-cs"/>
              </a:rPr>
              <a:t> D., Messnarz R., </a:t>
            </a:r>
            <a:r>
              <a:rPr lang="en-US" sz="1200" kern="1200" dirty="0" err="1" smtClean="0">
                <a:solidFill>
                  <a:schemeClr val="tx1"/>
                </a:solidFill>
                <a:effectLst/>
                <a:latin typeface="+mn-lt"/>
                <a:ea typeface="+mn-ea"/>
                <a:cs typeface="+mn-cs"/>
              </a:rPr>
              <a:t>Tichkiewitch</a:t>
            </a:r>
            <a:r>
              <a:rPr lang="en-US" sz="1200" kern="1200" dirty="0" smtClean="0">
                <a:solidFill>
                  <a:schemeClr val="tx1"/>
                </a:solidFill>
                <a:effectLst/>
                <a:latin typeface="+mn-lt"/>
                <a:ea typeface="+mn-ea"/>
                <a:cs typeface="+mn-cs"/>
              </a:rPr>
              <a:t> S.: Empowering Entrepreneurship in Europe: Going from the Idea to Enterprise in 4 EU Countries, in: Messnarz, R. et al. (eds.): Systems, Software and Service Process Improvement: 21st European Conference, </a:t>
            </a:r>
            <a:r>
              <a:rPr lang="en-US" sz="1200" kern="1200" dirty="0" err="1" smtClean="0">
                <a:solidFill>
                  <a:schemeClr val="tx1"/>
                </a:solidFill>
                <a:effectLst/>
                <a:latin typeface="+mn-lt"/>
                <a:ea typeface="+mn-ea"/>
                <a:cs typeface="+mn-cs"/>
              </a:rPr>
              <a:t>EuroSPI</a:t>
            </a:r>
            <a:r>
              <a:rPr lang="en-US" sz="1200" kern="1200" dirty="0" smtClean="0">
                <a:solidFill>
                  <a:schemeClr val="tx1"/>
                </a:solidFill>
                <a:effectLst/>
                <a:latin typeface="+mn-lt"/>
                <a:ea typeface="+mn-ea"/>
                <a:cs typeface="+mn-cs"/>
              </a:rPr>
              <a:t> 2014, Luxembourg, SPRINGER CCIS Series, Communications in Computer and Information Science, CCIS 425, June 2014.</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Referenz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Likar</a:t>
            </a:r>
            <a:r>
              <a:rPr lang="en-US"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US" sz="1200" b="0" i="0" u="none" strike="noStrike" kern="1200" baseline="0" dirty="0" err="1" smtClean="0">
                <a:solidFill>
                  <a:schemeClr val="tx1"/>
                </a:solidFill>
                <a:latin typeface="+mn-lt"/>
                <a:ea typeface="+mn-ea"/>
                <a:cs typeface="+mn-cs"/>
              </a:rPr>
              <a:t>Primorska</a:t>
            </a:r>
            <a:r>
              <a:rPr lang="en-US" sz="1200" b="0" i="0" u="none" strike="noStrike" kern="1200" baseline="0" dirty="0" smtClean="0">
                <a:solidFill>
                  <a:schemeClr val="tx1"/>
                </a:solidFill>
                <a:latin typeface="+mn-lt"/>
                <a:ea typeface="+mn-ea"/>
                <a:cs typeface="+mn-cs"/>
              </a:rPr>
              <a:t>, ISBN: 978-961-266-180-9</a:t>
            </a:r>
            <a:endParaRPr lang="hu-HU" dirty="0"/>
          </a:p>
        </p:txBody>
      </p:sp>
      <p:sp>
        <p:nvSpPr>
          <p:cNvPr id="4" name="Dia számának helye 3"/>
          <p:cNvSpPr>
            <a:spLocks noGrp="1"/>
          </p:cNvSpPr>
          <p:nvPr>
            <p:ph type="sldNum" sz="quarter" idx="10"/>
          </p:nvPr>
        </p:nvSpPr>
        <p:spPr/>
        <p:txBody>
          <a:bodyPr/>
          <a:lstStyle/>
          <a:p>
            <a:fld id="{79A472E4-E8CF-4752-8D89-CC6C7CAD9C51}" type="slidenum">
              <a:rPr lang="hu-HU" smtClean="0"/>
              <a:t>8</a:t>
            </a:fld>
            <a:endParaRPr lang="hu-HU"/>
          </a:p>
        </p:txBody>
      </p:sp>
    </p:spTree>
    <p:extLst>
      <p:ext uri="{BB962C8B-B14F-4D97-AF65-F5344CB8AC3E}">
        <p14:creationId xmlns:p14="http://schemas.microsoft.com/office/powerpoint/2010/main" val="391153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de-AT" dirty="0" err="1"/>
              <a:t>Rockart</a:t>
            </a:r>
            <a:r>
              <a:rPr lang="de-AT" dirty="0"/>
              <a:t> unterscheidet fünf kritische Erfolgsfaktoren:</a:t>
            </a:r>
          </a:p>
          <a:p>
            <a:endParaRPr lang="en-GB" sz="1200" kern="1200" noProof="0" dirty="0" smtClean="0">
              <a:solidFill>
                <a:schemeClr val="tx1"/>
              </a:solidFill>
              <a:effectLst/>
              <a:latin typeface="+mn-lt"/>
              <a:ea typeface="+mn-ea"/>
              <a:cs typeface="+mn-cs"/>
            </a:endParaRPr>
          </a:p>
          <a:p>
            <a:r>
              <a:rPr lang="de-AT" dirty="0"/>
              <a:t>Die Industrie, z. B. Bedarfscharakteristika, eingesetzte Technologie, Produkteigenschaften etc. Diese können auch alle Wettbewerber einer Branche betreffen, aber </a:t>
            </a:r>
            <a:r>
              <a:rPr lang="de-AT" dirty="0" smtClean="0"/>
              <a:t>der </a:t>
            </a:r>
            <a:r>
              <a:rPr lang="de-AT" dirty="0"/>
              <a:t>Einfluss wird je nach Charakteristik und Sensitivität der einzelnen Branchensegmente unterschiedlich sein</a:t>
            </a:r>
            <a:r>
              <a:rPr lang="de-AT" dirty="0" smtClean="0"/>
              <a:t>.</a:t>
            </a:r>
          </a:p>
          <a:p>
            <a:endParaRPr lang="en-GB" sz="1200" kern="1200" noProof="0" dirty="0" smtClean="0">
              <a:solidFill>
                <a:schemeClr val="tx1"/>
              </a:solidFill>
              <a:effectLst/>
              <a:latin typeface="+mn-lt"/>
              <a:ea typeface="+mn-ea"/>
              <a:cs typeface="+mn-cs"/>
            </a:endParaRPr>
          </a:p>
          <a:p>
            <a:r>
              <a:rPr lang="de-AT" dirty="0"/>
              <a:t>Wettbewerbsstrategie und Branchenposition des jeweiligen Unternehmens, die durch die Historie und Wettbewerbspositionierung der Branche bestimmt wird. </a:t>
            </a:r>
            <a:endParaRPr lang="de-AT" dirty="0" smtClean="0"/>
          </a:p>
          <a:p>
            <a:endParaRPr lang="de-AT" sz="1200" kern="1200" dirty="0">
              <a:solidFill>
                <a:schemeClr val="tx1"/>
              </a:solidFill>
              <a:effectLst/>
              <a:latin typeface="+mn-lt"/>
              <a:ea typeface="+mn-ea"/>
              <a:cs typeface="+mn-cs"/>
            </a:endParaRPr>
          </a:p>
          <a:p>
            <a:r>
              <a:rPr lang="de-AT" dirty="0"/>
              <a:t>Umweltfaktoren sind die gesamtwirtschaftlichen Einflüsse, die alle </a:t>
            </a:r>
            <a:r>
              <a:rPr lang="de-AT" dirty="0" smtClean="0"/>
              <a:t>Wettbewerbsteilnehmer </a:t>
            </a:r>
            <a:r>
              <a:rPr lang="de-AT" dirty="0"/>
              <a:t>einer Branche betreffen und auf die die </a:t>
            </a:r>
            <a:r>
              <a:rPr lang="de-AT" dirty="0" smtClean="0"/>
              <a:t>Wettbewerbsteilnehmer kaum </a:t>
            </a:r>
            <a:r>
              <a:rPr lang="de-AT" dirty="0"/>
              <a:t>oder gar keinen Einfluss haben.</a:t>
            </a:r>
          </a:p>
          <a:p>
            <a:r>
              <a:rPr lang="de-AT" dirty="0"/>
              <a:t>z. B. Demografie, Wirtschafts- und Regierungspolitik etc</a:t>
            </a:r>
            <a:r>
              <a:rPr lang="de-AT" dirty="0" smtClean="0"/>
              <a:t>.</a:t>
            </a:r>
          </a:p>
          <a:p>
            <a:endParaRPr lang="de-AT" sz="1200" kern="1200" dirty="0">
              <a:solidFill>
                <a:schemeClr val="tx1"/>
              </a:solidFill>
              <a:effectLst/>
              <a:latin typeface="+mn-lt"/>
              <a:ea typeface="+mn-ea"/>
              <a:cs typeface="+mn-cs"/>
            </a:endParaRPr>
          </a:p>
          <a:p>
            <a:r>
              <a:rPr lang="de-AT" dirty="0"/>
              <a:t>Zeitliche Faktoren, die innerhalb eines Unternehmens einen zeitlich begrenzten Handlungsdruck bei der Umsetzung einer gewählten Strategie verursachen, z. B. fehlende Managementkenntnisse </a:t>
            </a:r>
            <a:r>
              <a:rPr lang="de-AT" dirty="0" smtClean="0"/>
              <a:t>oder fehlende </a:t>
            </a:r>
            <a:r>
              <a:rPr lang="de-AT" dirty="0"/>
              <a:t>Facharbeiter. </a:t>
            </a:r>
            <a:endParaRPr lang="de-AT" dirty="0" smtClean="0"/>
          </a:p>
          <a:p>
            <a:endParaRPr lang="de-AT" sz="1200" kern="1200" dirty="0">
              <a:solidFill>
                <a:schemeClr val="tx1"/>
              </a:solidFill>
              <a:effectLst/>
              <a:latin typeface="+mn-lt"/>
              <a:ea typeface="+mn-ea"/>
              <a:cs typeface="+mn-cs"/>
            </a:endParaRPr>
          </a:p>
          <a:p>
            <a:r>
              <a:rPr lang="de-AT" dirty="0"/>
              <a:t>Führungspositionen, d. h. die verschiedenen funktionalen Führungspositionen in einem Unternehmen, haben jeweils ihre generischen und damit verbundenen kritischen Erfolgsfaktoren.</a:t>
            </a:r>
          </a:p>
          <a:p>
            <a:r>
              <a:rPr lang="en-GB" sz="1200" kern="1200" dirty="0" smtClean="0">
                <a:solidFill>
                  <a:schemeClr val="tx1"/>
                </a:solidFill>
                <a:effectLst/>
                <a:latin typeface="+mn-lt"/>
                <a:ea typeface="+mn-ea"/>
                <a:cs typeface="+mn-cs"/>
              </a:rPr>
              <a:t>.</a:t>
            </a:r>
          </a:p>
          <a:p>
            <a:r>
              <a:rPr lang="en-GB" sz="1200" b="0" i="0" u="none" strike="noStrike" kern="1200" baseline="0" dirty="0" err="1" smtClean="0">
                <a:solidFill>
                  <a:schemeClr val="tx1"/>
                </a:solidFill>
                <a:latin typeface="+mn-lt"/>
                <a:ea typeface="+mn-ea"/>
                <a:cs typeface="+mn-cs"/>
              </a:rPr>
              <a:t>Referenz</a:t>
            </a:r>
            <a:r>
              <a:rPr lang="en-GB" sz="1200" b="0" i="0" u="none" strike="noStrike" kern="1200" baseline="0" dirty="0" smtClean="0">
                <a:solidFill>
                  <a:schemeClr val="tx1"/>
                </a:solidFill>
                <a:latin typeface="+mn-lt"/>
                <a:ea typeface="+mn-ea"/>
                <a:cs typeface="+mn-cs"/>
              </a:rPr>
              <a:t>: </a:t>
            </a:r>
            <a:r>
              <a:rPr lang="de-AT" sz="1200" kern="1200" dirty="0" smtClean="0">
                <a:solidFill>
                  <a:schemeClr val="tx1"/>
                </a:solidFill>
                <a:effectLst/>
                <a:latin typeface="+mn-lt"/>
                <a:ea typeface="+mn-ea"/>
                <a:cs typeface="+mn-cs"/>
              </a:rPr>
              <a:t>Bullen, C. V. &amp; </a:t>
            </a:r>
            <a:r>
              <a:rPr lang="de-AT" sz="1200" kern="1200" dirty="0" err="1" smtClean="0">
                <a:solidFill>
                  <a:schemeClr val="tx1"/>
                </a:solidFill>
                <a:effectLst/>
                <a:latin typeface="+mn-lt"/>
                <a:ea typeface="+mn-ea"/>
                <a:cs typeface="+mn-cs"/>
              </a:rPr>
              <a:t>Rockart</a:t>
            </a:r>
            <a:r>
              <a:rPr lang="de-AT" sz="1200" kern="1200" dirty="0" smtClean="0">
                <a:solidFill>
                  <a:schemeClr val="tx1"/>
                </a:solidFill>
                <a:effectLst/>
                <a:latin typeface="+mn-lt"/>
                <a:ea typeface="+mn-ea"/>
                <a:cs typeface="+mn-cs"/>
              </a:rPr>
              <a:t>, J. F. (1981). A primer on </a:t>
            </a:r>
            <a:r>
              <a:rPr lang="de-AT" sz="1200" kern="1200" dirty="0" err="1" smtClean="0">
                <a:solidFill>
                  <a:schemeClr val="tx1"/>
                </a:solidFill>
                <a:effectLst/>
                <a:latin typeface="+mn-lt"/>
                <a:ea typeface="+mn-ea"/>
                <a:cs typeface="+mn-cs"/>
              </a:rPr>
              <a:t>critical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success</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factors</a:t>
            </a:r>
            <a:r>
              <a:rPr lang="de-AT" sz="1200" kern="1200" dirty="0" smtClean="0">
                <a:solidFill>
                  <a:schemeClr val="tx1"/>
                </a:solidFill>
                <a:effectLst/>
                <a:latin typeface="+mn-lt"/>
                <a:ea typeface="+mn-ea"/>
                <a:cs typeface="+mn-cs"/>
              </a:rPr>
              <a:t>. Cambridge, MA: Center </a:t>
            </a:r>
            <a:r>
              <a:rPr lang="de-AT" sz="1200" kern="1200" dirty="0" err="1" smtClean="0">
                <a:solidFill>
                  <a:schemeClr val="tx1"/>
                </a:solidFill>
                <a:effectLst/>
                <a:latin typeface="+mn-lt"/>
                <a:ea typeface="+mn-ea"/>
                <a:cs typeface="+mn-cs"/>
              </a:rPr>
              <a:t>for</a:t>
            </a:r>
            <a:r>
              <a:rPr lang="de-AT" sz="1200" kern="1200" dirty="0" smtClean="0">
                <a:solidFill>
                  <a:schemeClr val="tx1"/>
                </a:solidFill>
                <a:effectLst/>
                <a:latin typeface="+mn-lt"/>
                <a:ea typeface="+mn-ea"/>
                <a:cs typeface="+mn-cs"/>
              </a:rPr>
              <a:t> Information Systems Research, MIT</a:t>
            </a:r>
          </a:p>
          <a:p>
            <a:endParaRPr lang="de-AT" sz="1200" kern="1200" dirty="0" smtClean="0">
              <a:solidFill>
                <a:schemeClr val="tx1"/>
              </a:solidFill>
              <a:effectLst/>
              <a:latin typeface="+mn-lt"/>
              <a:ea typeface="+mn-ea"/>
              <a:cs typeface="+mn-cs"/>
            </a:endParaRPr>
          </a:p>
          <a:p>
            <a:r>
              <a:rPr lang="en-GB" sz="1200" b="0" i="0" u="none" strike="noStrike" kern="1200" baseline="0" dirty="0" err="1" smtClean="0">
                <a:solidFill>
                  <a:schemeClr val="tx1"/>
                </a:solidFill>
                <a:latin typeface="+mn-lt"/>
                <a:ea typeface="+mn-ea"/>
                <a:cs typeface="+mn-cs"/>
              </a:rPr>
              <a:t>Referenz</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Likar</a:t>
            </a:r>
            <a:r>
              <a:rPr lang="en-GB" sz="1200" b="0" i="0" u="none" strike="noStrike" kern="1200" baseline="0" dirty="0" smtClean="0">
                <a:solidFill>
                  <a:schemeClr val="tx1"/>
                </a:solidFill>
                <a:latin typeface="+mn-lt"/>
                <a:ea typeface="+mn-ea"/>
                <a:cs typeface="+mn-cs"/>
              </a:rPr>
              <a:t> B., The Art of Managing Innovation Problems and Opportunities, in: Faculty of Management at the University of </a:t>
            </a:r>
            <a:r>
              <a:rPr lang="en-GB" sz="1200" b="0" i="0" u="none" strike="noStrike" kern="1200" baseline="0" dirty="0" err="1" smtClean="0">
                <a:solidFill>
                  <a:schemeClr val="tx1"/>
                </a:solidFill>
                <a:latin typeface="+mn-lt"/>
                <a:ea typeface="+mn-ea"/>
                <a:cs typeface="+mn-cs"/>
              </a:rPr>
              <a:t>Primorska</a:t>
            </a:r>
            <a:r>
              <a:rPr lang="en-GB" sz="1200" b="0" i="0" u="none" strike="noStrike" kern="1200" baseline="0" dirty="0" smtClean="0">
                <a:solidFill>
                  <a:schemeClr val="tx1"/>
                </a:solidFill>
                <a:latin typeface="+mn-lt"/>
                <a:ea typeface="+mn-ea"/>
                <a:cs typeface="+mn-cs"/>
              </a:rPr>
              <a:t>, ISBN: 978-961-266-180-9</a:t>
            </a:r>
            <a:endParaRPr lang="en-GB" dirty="0"/>
          </a:p>
        </p:txBody>
      </p:sp>
      <p:sp>
        <p:nvSpPr>
          <p:cNvPr id="4" name="Dia számának helye 3"/>
          <p:cNvSpPr>
            <a:spLocks noGrp="1"/>
          </p:cNvSpPr>
          <p:nvPr>
            <p:ph type="sldNum" sz="quarter" idx="10"/>
          </p:nvPr>
        </p:nvSpPr>
        <p:spPr/>
        <p:txBody>
          <a:bodyPr/>
          <a:lstStyle/>
          <a:p>
            <a:fld id="{79A472E4-E8CF-4752-8D89-CC6C7CAD9C51}" type="slidenum">
              <a:rPr lang="hu-HU" smtClean="0"/>
              <a:t>9</a:t>
            </a:fld>
            <a:endParaRPr lang="hu-HU"/>
          </a:p>
        </p:txBody>
      </p:sp>
    </p:spTree>
    <p:extLst>
      <p:ext uri="{BB962C8B-B14F-4D97-AF65-F5344CB8AC3E}">
        <p14:creationId xmlns:p14="http://schemas.microsoft.com/office/powerpoint/2010/main" val="96876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
        <p:nvSpPr>
          <p:cNvPr id="7"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
        <p:nvSpPr>
          <p:cNvPr id="9"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
        <p:nvSpPr>
          <p:cNvPr id="11"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
        <p:nvSpPr>
          <p:cNvPr id="6"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0" name="Text Box 10"/>
          <p:cNvSpPr txBox="1">
            <a:spLocks noChangeArrowheads="1"/>
          </p:cNvSpPr>
          <p:nvPr userDrawn="1"/>
        </p:nvSpPr>
        <p:spPr bwMode="auto">
          <a:xfrm>
            <a:off x="9678958" y="6487558"/>
            <a:ext cx="1533525" cy="336550"/>
          </a:xfrm>
          <a:prstGeom prst="rect">
            <a:avLst/>
          </a:prstGeom>
          <a:noFill/>
          <a:ln w="9525">
            <a:noFill/>
            <a:miter lim="800000"/>
            <a:headEnd/>
            <a:tailEnd/>
          </a:ln>
          <a:effectLst/>
        </p:spPr>
        <p:txBody>
          <a:bodyPr>
            <a:spAutoFit/>
          </a:bodyPr>
          <a:lstStyle/>
          <a:p>
            <a:pPr algn="r">
              <a:defRPr/>
            </a:pPr>
            <a:r>
              <a:rPr lang="en-GB" sz="1600" b="1" u="none" dirty="0" smtClean="0">
                <a:solidFill>
                  <a:schemeClr val="bg1"/>
                </a:solidFill>
                <a:latin typeface="Arial" pitchFamily="34" charset="0"/>
                <a:cs typeface="Arial" pitchFamily="34" charset="0"/>
              </a:rPr>
              <a:t>U1-E2-</a:t>
            </a:r>
            <a:fld id="{A2B06B41-C100-44F4-AC41-83042AE4BCAC}" type="slidenum">
              <a:rPr lang="en-GB" sz="1600" b="1" u="none" smtClean="0">
                <a:solidFill>
                  <a:schemeClr val="bg1"/>
                </a:solidFill>
                <a:latin typeface="Arial" pitchFamily="34" charset="0"/>
                <a:cs typeface="Arial" pitchFamily="34" charset="0"/>
              </a:rPr>
              <a:pPr algn="r">
                <a:defRPr/>
              </a:pPr>
              <a:t>‹Nr.›</a:t>
            </a:fld>
            <a:endParaRPr lang="en-GB" sz="1600" b="1" u="none"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2077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europass.cedefop.europa.eu/"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etwinning.net/hu/pub/index.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3.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4" y="527241"/>
            <a:ext cx="3825997" cy="2315326"/>
          </a:xfrm>
          <a:prstGeom prst="rect">
            <a:avLst/>
          </a:prstGeom>
        </p:spPr>
      </p:pic>
      <p:pic>
        <p:nvPicPr>
          <p:cNvPr id="2" name="Kép 1"/>
          <p:cNvPicPr>
            <a:picLocks noChangeAspect="1"/>
          </p:cNvPicPr>
          <p:nvPr/>
        </p:nvPicPr>
        <p:blipFill rotWithShape="1">
          <a:blip r:embed="rId4"/>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5"/>
          <a:stretch>
            <a:fillRect/>
          </a:stretch>
        </p:blipFill>
        <p:spPr>
          <a:xfrm>
            <a:off x="-1" y="5874129"/>
            <a:ext cx="9044247" cy="983871"/>
          </a:xfrm>
          <a:prstGeom prst="rect">
            <a:avLst/>
          </a:prstGeom>
        </p:spPr>
      </p:pic>
      <p:sp>
        <p:nvSpPr>
          <p:cNvPr id="9" name="Téglalap 8"/>
          <p:cNvSpPr/>
          <p:nvPr/>
        </p:nvSpPr>
        <p:spPr>
          <a:xfrm>
            <a:off x="5087155" y="1084739"/>
            <a:ext cx="6709893" cy="1200329"/>
          </a:xfrm>
          <a:prstGeom prst="rect">
            <a:avLst/>
          </a:prstGeom>
        </p:spPr>
        <p:txBody>
          <a:bodyPr wrap="square">
            <a:spAutoFit/>
          </a:bodyPr>
          <a:lstStyle/>
          <a:p>
            <a:r>
              <a:rPr lang="en-US" sz="2400" dirty="0">
                <a:solidFill>
                  <a:schemeClr val="tx1">
                    <a:lumMod val="50000"/>
                    <a:lumOff val="50000"/>
                  </a:schemeClr>
                </a:solidFill>
              </a:rPr>
              <a:t>LET’S BE INNOVATIVE!  </a:t>
            </a:r>
            <a:r>
              <a:rPr lang="en-US" sz="2400" dirty="0" err="1">
                <a:solidFill>
                  <a:schemeClr val="tx1">
                    <a:lumMod val="50000"/>
                    <a:lumOff val="50000"/>
                  </a:schemeClr>
                </a:solidFill>
              </a:rPr>
              <a:t>Wir</a:t>
            </a:r>
            <a:r>
              <a:rPr lang="en-US" sz="2400" dirty="0">
                <a:solidFill>
                  <a:schemeClr val="tx1">
                    <a:lumMod val="50000"/>
                    <a:lumOff val="50000"/>
                  </a:schemeClr>
                </a:solidFill>
              </a:rPr>
              <a:t> </a:t>
            </a:r>
            <a:r>
              <a:rPr lang="en-US" sz="2400" dirty="0" err="1">
                <a:solidFill>
                  <a:schemeClr val="tx1">
                    <a:lumMod val="50000"/>
                    <a:lumOff val="50000"/>
                  </a:schemeClr>
                </a:solidFill>
              </a:rPr>
              <a:t>wollen</a:t>
            </a:r>
            <a:r>
              <a:rPr lang="en-US" sz="2400" dirty="0">
                <a:solidFill>
                  <a:schemeClr val="tx1">
                    <a:lumMod val="50000"/>
                    <a:lumOff val="50000"/>
                  </a:schemeClr>
                </a:solidFill>
              </a:rPr>
              <a:t> </a:t>
            </a:r>
            <a:r>
              <a:rPr lang="en-US" sz="2400" dirty="0" err="1">
                <a:solidFill>
                  <a:schemeClr val="tx1">
                    <a:lumMod val="50000"/>
                    <a:lumOff val="50000"/>
                  </a:schemeClr>
                </a:solidFill>
              </a:rPr>
              <a:t>innovativ</a:t>
            </a:r>
            <a:r>
              <a:rPr lang="en-US" sz="2400" dirty="0">
                <a:solidFill>
                  <a:schemeClr val="tx1">
                    <a:lumMod val="50000"/>
                    <a:lumOff val="50000"/>
                  </a:schemeClr>
                </a:solidFill>
              </a:rPr>
              <a:t> sein!</a:t>
            </a:r>
            <a:endParaRPr lang="hu-HU" sz="2400" dirty="0">
              <a:solidFill>
                <a:schemeClr val="tx1">
                  <a:lumMod val="50000"/>
                  <a:lumOff val="50000"/>
                </a:schemeClr>
              </a:solidFill>
            </a:endParaRPr>
          </a:p>
          <a:p>
            <a:r>
              <a:rPr lang="en-US" sz="2400" dirty="0" err="1">
                <a:solidFill>
                  <a:schemeClr val="tx1">
                    <a:lumMod val="50000"/>
                    <a:lumOff val="50000"/>
                  </a:schemeClr>
                </a:solidFill>
              </a:rPr>
              <a:t>Förderung</a:t>
            </a:r>
            <a:r>
              <a:rPr lang="en-US" sz="2400" dirty="0">
                <a:solidFill>
                  <a:schemeClr val="tx1">
                    <a:lumMod val="50000"/>
                    <a:lumOff val="50000"/>
                  </a:schemeClr>
                </a:solidFill>
              </a:rPr>
              <a:t> von </a:t>
            </a:r>
            <a:r>
              <a:rPr lang="en-US" sz="2400" dirty="0" err="1">
                <a:solidFill>
                  <a:schemeClr val="tx1">
                    <a:lumMod val="50000"/>
                    <a:lumOff val="50000"/>
                  </a:schemeClr>
                </a:solidFill>
              </a:rPr>
              <a:t>Kreativität</a:t>
            </a:r>
            <a:r>
              <a:rPr lang="en-US" sz="2400" dirty="0">
                <a:solidFill>
                  <a:schemeClr val="tx1">
                    <a:lumMod val="50000"/>
                    <a:lumOff val="50000"/>
                  </a:schemeClr>
                </a:solidFill>
              </a:rPr>
              <a:t> und </a:t>
            </a:r>
            <a:r>
              <a:rPr lang="en-US" sz="2400" dirty="0" err="1">
                <a:solidFill>
                  <a:schemeClr val="tx1">
                    <a:lumMod val="50000"/>
                    <a:lumOff val="50000"/>
                  </a:schemeClr>
                </a:solidFill>
              </a:rPr>
              <a:t>Unternehmergeist</a:t>
            </a:r>
            <a:r>
              <a:rPr lang="en-US" sz="2400" dirty="0">
                <a:solidFill>
                  <a:schemeClr val="tx1">
                    <a:lumMod val="50000"/>
                    <a:lumOff val="50000"/>
                  </a:schemeClr>
                </a:solidFill>
              </a:rPr>
              <a:t> </a:t>
            </a:r>
            <a:r>
              <a:rPr lang="en-US" sz="2400" dirty="0" err="1">
                <a:solidFill>
                  <a:schemeClr val="tx1">
                    <a:lumMod val="50000"/>
                    <a:lumOff val="50000"/>
                  </a:schemeClr>
                </a:solidFill>
              </a:rPr>
              <a:t>für</a:t>
            </a:r>
            <a:r>
              <a:rPr lang="en-US" sz="2400" dirty="0">
                <a:solidFill>
                  <a:schemeClr val="tx1">
                    <a:lumMod val="50000"/>
                    <a:lumOff val="50000"/>
                  </a:schemeClr>
                </a:solidFill>
              </a:rPr>
              <a:t> Lehrer/</a:t>
            </a:r>
            <a:r>
              <a:rPr lang="en-US" sz="2400" dirty="0" err="1">
                <a:solidFill>
                  <a:schemeClr val="tx1">
                    <a:lumMod val="50000"/>
                    <a:lumOff val="50000"/>
                  </a:schemeClr>
                </a:solidFill>
              </a:rPr>
              <a:t>innen</a:t>
            </a:r>
            <a:r>
              <a:rPr lang="en-US" sz="2400" dirty="0">
                <a:solidFill>
                  <a:schemeClr val="tx1">
                    <a:lumMod val="50000"/>
                    <a:lumOff val="50000"/>
                  </a:schemeClr>
                </a:solidFill>
              </a:rPr>
              <a:t> und </a:t>
            </a:r>
            <a:r>
              <a:rPr lang="en-US" sz="2400" dirty="0" err="1">
                <a:solidFill>
                  <a:schemeClr val="tx1">
                    <a:lumMod val="50000"/>
                    <a:lumOff val="50000"/>
                  </a:schemeClr>
                </a:solidFill>
              </a:rPr>
              <a:t>Schüler</a:t>
            </a:r>
            <a:r>
              <a:rPr lang="en-US" sz="2400" dirty="0">
                <a:solidFill>
                  <a:schemeClr val="tx1">
                    <a:lumMod val="50000"/>
                    <a:lumOff val="50000"/>
                  </a:schemeClr>
                </a:solidFill>
              </a:rPr>
              <a:t>/</a:t>
            </a:r>
            <a:r>
              <a:rPr lang="en-US" sz="2400" dirty="0" err="1">
                <a:solidFill>
                  <a:schemeClr val="tx1">
                    <a:lumMod val="50000"/>
                    <a:lumOff val="50000"/>
                  </a:schemeClr>
                </a:solidFill>
              </a:rPr>
              <a:t>innen</a:t>
            </a:r>
            <a:r>
              <a:rPr lang="en-US" sz="2400" dirty="0">
                <a:solidFill>
                  <a:schemeClr val="tx1">
                    <a:lumMod val="50000"/>
                    <a:lumOff val="50000"/>
                  </a:schemeClr>
                </a:solidFill>
              </a:rPr>
              <a:t> der </a:t>
            </a:r>
            <a:r>
              <a:rPr lang="en-US" sz="2400">
                <a:solidFill>
                  <a:schemeClr val="tx1">
                    <a:lumMod val="50000"/>
                    <a:lumOff val="50000"/>
                  </a:schemeClr>
                </a:solidFill>
              </a:rPr>
              <a:t>Sekundarstufe</a:t>
            </a:r>
            <a:endParaRPr lang="hu-HU" sz="2400" dirty="0">
              <a:solidFill>
                <a:schemeClr val="tx1">
                  <a:lumMod val="50000"/>
                  <a:lumOff val="50000"/>
                </a:schemeClr>
              </a:solidFill>
            </a:endParaRPr>
          </a:p>
        </p:txBody>
      </p:sp>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dirty="0" smtClean="0"/>
              <a:t>Einheit </a:t>
            </a:r>
            <a:r>
              <a:rPr lang="hu-HU" dirty="0"/>
              <a:t>„</a:t>
            </a:r>
            <a:r>
              <a:rPr lang="hu-HU" dirty="0" smtClean="0"/>
              <a:t>U</a:t>
            </a:r>
            <a:r>
              <a:rPr lang="de-AT" dirty="0" smtClean="0"/>
              <a:t>1</a:t>
            </a:r>
            <a:r>
              <a:rPr lang="hu-HU" dirty="0" smtClean="0"/>
              <a:t>”</a:t>
            </a:r>
            <a:r>
              <a:rPr lang="en-US" dirty="0"/>
              <a:t>: </a:t>
            </a:r>
            <a:r>
              <a:rPr lang="en-US" dirty="0" err="1" smtClean="0"/>
              <a:t>Entwicklung</a:t>
            </a:r>
            <a:r>
              <a:rPr lang="en-US" dirty="0" smtClean="0"/>
              <a:t> von Innovation</a:t>
            </a:r>
            <a:endParaRPr lang="en-US" dirty="0"/>
          </a:p>
        </p:txBody>
      </p:sp>
      <p:sp>
        <p:nvSpPr>
          <p:cNvPr id="11" name="Text Placeholder 2"/>
          <p:cNvSpPr txBox="1">
            <a:spLocks/>
          </p:cNvSpPr>
          <p:nvPr/>
        </p:nvSpPr>
        <p:spPr>
          <a:xfrm>
            <a:off x="1198288" y="4486022"/>
            <a:ext cx="10058400" cy="11430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err="1" smtClean="0"/>
              <a:t>LerNelement</a:t>
            </a:r>
            <a:r>
              <a:rPr lang="en-US" dirty="0" smtClean="0"/>
              <a:t> </a:t>
            </a:r>
            <a:r>
              <a:rPr lang="hu-HU" dirty="0"/>
              <a:t>„</a:t>
            </a:r>
            <a:r>
              <a:rPr lang="hu-HU" dirty="0" smtClean="0"/>
              <a:t>E</a:t>
            </a:r>
            <a:r>
              <a:rPr lang="de-AT" dirty="0" smtClean="0"/>
              <a:t>1</a:t>
            </a:r>
            <a:r>
              <a:rPr lang="hu-HU" dirty="0" smtClean="0"/>
              <a:t>”</a:t>
            </a:r>
            <a:r>
              <a:rPr lang="en-US" dirty="0"/>
              <a:t>:</a:t>
            </a:r>
            <a:r>
              <a:rPr lang="hu-HU" dirty="0"/>
              <a:t> </a:t>
            </a:r>
            <a:r>
              <a:rPr lang="de-AT" dirty="0" smtClean="0"/>
              <a:t>IDEEN Produzieren und ihre Sinnhaftigkeit überprüfen</a:t>
            </a:r>
            <a:endParaRPr lang="hu-HU" dirty="0"/>
          </a:p>
          <a:p>
            <a:pPr algn="r"/>
            <a:r>
              <a:rPr lang="de-AT" sz="2000" dirty="0" smtClean="0"/>
              <a:t>Verfasser: R. Messnarz </a:t>
            </a:r>
            <a:r>
              <a:rPr lang="hu-HU" sz="2000" dirty="0" smtClean="0"/>
              <a:t>(</a:t>
            </a:r>
            <a:r>
              <a:rPr lang="de-AT" sz="2000" dirty="0" smtClean="0"/>
              <a:t>ISCN</a:t>
            </a:r>
            <a:r>
              <a:rPr lang="hu-HU" sz="2000" dirty="0" smtClean="0"/>
              <a:t>)</a:t>
            </a:r>
            <a:endParaRPr lang="en-US" sz="2000" dirty="0"/>
          </a:p>
        </p:txBody>
      </p:sp>
    </p:spTree>
    <p:extLst>
      <p:ext uri="{BB962C8B-B14F-4D97-AF65-F5344CB8AC3E}">
        <p14:creationId xmlns:p14="http://schemas.microsoft.com/office/powerpoint/2010/main" val="28462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4154984"/>
          </a:xfrm>
          <a:prstGeom prst="rect">
            <a:avLst/>
          </a:prstGeom>
          <a:noFill/>
        </p:spPr>
        <p:txBody>
          <a:bodyPr wrap="square" rtlCol="0">
            <a:spAutoFit/>
          </a:bodyPr>
          <a:lstStyle/>
          <a:p>
            <a:r>
              <a:rPr lang="de-AT" sz="2400" dirty="0"/>
              <a:t>Methode der </a:t>
            </a:r>
            <a:r>
              <a:rPr lang="de-AT" sz="2400" dirty="0" smtClean="0"/>
              <a:t>Schlüsselfaktoren (Ansatz der Industrie)</a:t>
            </a:r>
            <a:endParaRPr lang="hu-HU" sz="2400" dirty="0"/>
          </a:p>
          <a:p>
            <a:endParaRPr lang="hu-HU" sz="2000" dirty="0"/>
          </a:p>
          <a:p>
            <a:pPr marL="342900" indent="-342900">
              <a:buFont typeface="Calibri" panose="020F0502020204030204" pitchFamily="34" charset="0"/>
              <a:buChar char="–"/>
            </a:pPr>
            <a:r>
              <a:rPr lang="en-US" sz="2000" dirty="0" smtClean="0"/>
              <a:t>Die </a:t>
            </a:r>
            <a:r>
              <a:rPr lang="en-US" sz="2000" dirty="0" err="1" smtClean="0"/>
              <a:t>Industrie</a:t>
            </a:r>
            <a:r>
              <a:rPr lang="en-US" sz="2000" dirty="0" smtClean="0"/>
              <a:t> </a:t>
            </a:r>
            <a:r>
              <a:rPr lang="en-US" sz="2000" dirty="0" err="1" smtClean="0"/>
              <a:t>identifiziert</a:t>
            </a:r>
            <a:r>
              <a:rPr lang="en-US" sz="2000" dirty="0" smtClean="0"/>
              <a:t> </a:t>
            </a:r>
            <a:r>
              <a:rPr lang="en-US" sz="2000" dirty="0" err="1" smtClean="0"/>
              <a:t>wichtige</a:t>
            </a:r>
            <a:r>
              <a:rPr lang="en-US" sz="2000" dirty="0" smtClean="0"/>
              <a:t> </a:t>
            </a:r>
            <a:r>
              <a:rPr lang="en-US" sz="2000" dirty="0" err="1" smtClean="0"/>
              <a:t>Kompetenzen</a:t>
            </a:r>
            <a:r>
              <a:rPr lang="en-US" sz="2000" dirty="0" smtClean="0"/>
              <a:t>, die den </a:t>
            </a:r>
            <a:r>
              <a:rPr lang="en-US" sz="2000" dirty="0" err="1" smtClean="0"/>
              <a:t>Erfolg</a:t>
            </a:r>
            <a:r>
              <a:rPr lang="en-US" sz="2000" dirty="0" smtClean="0"/>
              <a:t> </a:t>
            </a:r>
            <a:r>
              <a:rPr lang="en-US" sz="2000" dirty="0" err="1" smtClean="0"/>
              <a:t>eines</a:t>
            </a:r>
            <a:r>
              <a:rPr lang="en-US" sz="2000" dirty="0" smtClean="0"/>
              <a:t> </a:t>
            </a:r>
            <a:r>
              <a:rPr lang="en-US" sz="2000" dirty="0" err="1" smtClean="0"/>
              <a:t>Unternehmens</a:t>
            </a:r>
            <a:r>
              <a:rPr lang="en-US" sz="2000" dirty="0" smtClean="0"/>
              <a:t> </a:t>
            </a:r>
            <a:r>
              <a:rPr lang="en-US" sz="2000" dirty="0" err="1" smtClean="0"/>
              <a:t>bestimmen</a:t>
            </a:r>
            <a:r>
              <a:rPr lang="en-US" sz="2000" dirty="0" smtClean="0"/>
              <a:t> und wo </a:t>
            </a:r>
            <a:r>
              <a:rPr lang="en-US" sz="2000" dirty="0" err="1" smtClean="0"/>
              <a:t>ein</a:t>
            </a:r>
            <a:r>
              <a:rPr lang="en-US" sz="2000" dirty="0" smtClean="0"/>
              <a:t> </a:t>
            </a:r>
            <a:r>
              <a:rPr lang="en-US" sz="2000" dirty="0" err="1" smtClean="0"/>
              <a:t>Mehr</a:t>
            </a:r>
            <a:r>
              <a:rPr lang="en-US" sz="2000" dirty="0" smtClean="0"/>
              <a:t> an Innovation </a:t>
            </a:r>
            <a:r>
              <a:rPr lang="en-US" sz="2000" dirty="0" err="1" smtClean="0"/>
              <a:t>zu</a:t>
            </a:r>
            <a:r>
              <a:rPr lang="en-US" sz="2000" dirty="0" smtClean="0"/>
              <a:t> </a:t>
            </a:r>
            <a:r>
              <a:rPr lang="en-US" sz="2000" dirty="0" err="1" smtClean="0"/>
              <a:t>einem</a:t>
            </a:r>
            <a:r>
              <a:rPr lang="en-US" sz="2000" dirty="0" smtClean="0"/>
              <a:t> </a:t>
            </a:r>
            <a:r>
              <a:rPr lang="en-US" sz="2000" dirty="0" err="1" smtClean="0"/>
              <a:t>Mehr</a:t>
            </a:r>
            <a:r>
              <a:rPr lang="en-US" sz="2000" dirty="0" smtClean="0"/>
              <a:t> an </a:t>
            </a:r>
            <a:r>
              <a:rPr lang="en-US" sz="2000" dirty="0" err="1" smtClean="0"/>
              <a:t>Erfolg</a:t>
            </a:r>
            <a:r>
              <a:rPr lang="en-US" sz="2000" dirty="0" smtClean="0"/>
              <a:t> am </a:t>
            </a:r>
            <a:r>
              <a:rPr lang="en-US" sz="2000" dirty="0" err="1" smtClean="0"/>
              <a:t>Markt</a:t>
            </a:r>
            <a:r>
              <a:rPr lang="en-US" sz="2000" dirty="0" smtClean="0"/>
              <a:t> </a:t>
            </a:r>
            <a:r>
              <a:rPr lang="en-US" sz="2000" dirty="0" err="1" smtClean="0"/>
              <a:t>führt</a:t>
            </a:r>
            <a:r>
              <a:rPr lang="en-US" sz="2000" dirty="0" smtClean="0"/>
              <a:t>. </a:t>
            </a:r>
          </a:p>
          <a:p>
            <a:pPr marL="342900" indent="-342900">
              <a:buFont typeface="Calibri" panose="020F0502020204030204" pitchFamily="34" charset="0"/>
              <a:buChar char="–"/>
            </a:pPr>
            <a:r>
              <a:rPr lang="de-AT" sz="2000" dirty="0" smtClean="0"/>
              <a:t>Analyse der Hauptkompetenzen</a:t>
            </a:r>
          </a:p>
          <a:p>
            <a:pPr marL="800100" lvl="1" indent="-342900">
              <a:buFont typeface="Calibri" panose="020F0502020204030204" pitchFamily="34" charset="0"/>
              <a:buChar char="–"/>
            </a:pPr>
            <a:r>
              <a:rPr lang="en-US" sz="2000" dirty="0" err="1" smtClean="0"/>
              <a:t>Eine</a:t>
            </a:r>
            <a:r>
              <a:rPr lang="en-US" sz="2000" dirty="0" smtClean="0"/>
              <a:t> </a:t>
            </a:r>
            <a:r>
              <a:rPr lang="en-US" sz="2000" dirty="0" err="1" smtClean="0"/>
              <a:t>Hauptkompetenz</a:t>
            </a:r>
            <a:r>
              <a:rPr lang="en-US" sz="2000" dirty="0" smtClean="0"/>
              <a:t> </a:t>
            </a:r>
            <a:r>
              <a:rPr lang="en-US" sz="2000" dirty="0" err="1" smtClean="0"/>
              <a:t>ist</a:t>
            </a:r>
            <a:r>
              <a:rPr lang="en-US" sz="2000" dirty="0" smtClean="0"/>
              <a:t> </a:t>
            </a:r>
            <a:r>
              <a:rPr lang="en-US" sz="2000" dirty="0" err="1" smtClean="0"/>
              <a:t>ein</a:t>
            </a:r>
            <a:r>
              <a:rPr lang="en-US" sz="2000" dirty="0" smtClean="0"/>
              <a:t> </a:t>
            </a:r>
            <a:r>
              <a:rPr lang="en-US" sz="2000" dirty="0" err="1" smtClean="0"/>
              <a:t>Wissensbereich</a:t>
            </a:r>
            <a:r>
              <a:rPr lang="en-US" sz="2000" dirty="0" smtClean="0"/>
              <a:t> in </a:t>
            </a:r>
            <a:r>
              <a:rPr lang="en-US" sz="2000" dirty="0" err="1" smtClean="0"/>
              <a:t>einem</a:t>
            </a:r>
            <a:r>
              <a:rPr lang="en-US" sz="2000" dirty="0" smtClean="0"/>
              <a:t> </a:t>
            </a:r>
            <a:r>
              <a:rPr lang="en-US" sz="2000" dirty="0" err="1" smtClean="0"/>
              <a:t>Unternehmen</a:t>
            </a:r>
            <a:endParaRPr lang="en-US" sz="2000" dirty="0" smtClean="0"/>
          </a:p>
          <a:p>
            <a:pPr marL="800100" lvl="1" indent="-342900">
              <a:buFont typeface="Calibri" panose="020F0502020204030204" pitchFamily="34" charset="0"/>
              <a:buChar char="–"/>
            </a:pPr>
            <a:r>
              <a:rPr lang="en-US" sz="2000" dirty="0" err="1" smtClean="0"/>
              <a:t>Worin</a:t>
            </a:r>
            <a:r>
              <a:rPr lang="en-US" sz="2000" dirty="0" smtClean="0"/>
              <a:t> </a:t>
            </a:r>
            <a:r>
              <a:rPr lang="en-US" sz="2000" dirty="0" err="1" smtClean="0"/>
              <a:t>unterscheidet</a:t>
            </a:r>
            <a:r>
              <a:rPr lang="en-US" sz="2000" dirty="0" smtClean="0"/>
              <a:t> </a:t>
            </a:r>
            <a:r>
              <a:rPr lang="en-US" sz="2000" dirty="0" err="1" smtClean="0"/>
              <a:t>sich</a:t>
            </a:r>
            <a:r>
              <a:rPr lang="en-US" sz="2000" dirty="0" smtClean="0"/>
              <a:t> das </a:t>
            </a:r>
            <a:r>
              <a:rPr lang="en-US" sz="2000" dirty="0" err="1" smtClean="0"/>
              <a:t>Unternehmen</a:t>
            </a:r>
            <a:r>
              <a:rPr lang="en-US" sz="2000" dirty="0" smtClean="0"/>
              <a:t> von </a:t>
            </a:r>
            <a:r>
              <a:rPr lang="en-US" sz="2000" dirty="0" err="1" smtClean="0"/>
              <a:t>Mitbewerbern</a:t>
            </a:r>
            <a:r>
              <a:rPr lang="en-US" sz="2000" dirty="0" smtClean="0"/>
              <a:t> und </a:t>
            </a:r>
            <a:r>
              <a:rPr lang="en-US" sz="2000" dirty="0" err="1" smtClean="0"/>
              <a:t>worin</a:t>
            </a:r>
            <a:r>
              <a:rPr lang="en-US" sz="2000" dirty="0" smtClean="0"/>
              <a:t> </a:t>
            </a:r>
            <a:r>
              <a:rPr lang="en-US" sz="2000" dirty="0" err="1" smtClean="0"/>
              <a:t>ist</a:t>
            </a:r>
            <a:r>
              <a:rPr lang="en-US" sz="2000" dirty="0" smtClean="0"/>
              <a:t> </a:t>
            </a:r>
            <a:r>
              <a:rPr lang="en-US" sz="2000" dirty="0" err="1" smtClean="0"/>
              <a:t>es</a:t>
            </a:r>
            <a:r>
              <a:rPr lang="en-US" sz="2000" dirty="0" smtClean="0"/>
              <a:t> </a:t>
            </a:r>
            <a:r>
              <a:rPr lang="en-US" sz="2000" dirty="0" err="1" smtClean="0"/>
              <a:t>stärker</a:t>
            </a:r>
            <a:r>
              <a:rPr lang="en-US" sz="2000" dirty="0" smtClean="0"/>
              <a:t> </a:t>
            </a:r>
            <a:r>
              <a:rPr lang="en-US" sz="2000" dirty="0" err="1" smtClean="0"/>
              <a:t>als</a:t>
            </a:r>
            <a:r>
              <a:rPr lang="en-US" sz="2000" dirty="0" smtClean="0"/>
              <a:t> </a:t>
            </a:r>
            <a:r>
              <a:rPr lang="en-US" sz="2000" dirty="0" err="1" smtClean="0"/>
              <a:t>andere</a:t>
            </a:r>
            <a:r>
              <a:rPr lang="en-US" sz="2000" dirty="0" smtClean="0"/>
              <a:t> </a:t>
            </a:r>
            <a:r>
              <a:rPr lang="en-US" sz="2000" dirty="0" err="1" smtClean="0"/>
              <a:t>Mitbewerber</a:t>
            </a:r>
            <a:endParaRPr lang="en-US" sz="2000" dirty="0"/>
          </a:p>
          <a:p>
            <a:pPr marL="1257300" lvl="2" indent="-342900">
              <a:buFont typeface="Calibri" panose="020F0502020204030204" pitchFamily="34" charset="0"/>
              <a:buChar char="–"/>
            </a:pPr>
            <a:r>
              <a:rPr lang="en-US" sz="2000" dirty="0" smtClean="0"/>
              <a:t>In </a:t>
            </a:r>
            <a:r>
              <a:rPr lang="en-US" sz="2000" dirty="0" err="1" smtClean="0"/>
              <a:t>welchen</a:t>
            </a:r>
            <a:r>
              <a:rPr lang="en-US" sz="2000" dirty="0" smtClean="0"/>
              <a:t> </a:t>
            </a:r>
            <a:r>
              <a:rPr lang="en-US" sz="2000" dirty="0" err="1" smtClean="0"/>
              <a:t>Bereichen</a:t>
            </a:r>
            <a:r>
              <a:rPr lang="en-US" sz="2000" dirty="0" smtClean="0"/>
              <a:t> </a:t>
            </a:r>
            <a:r>
              <a:rPr lang="en-US" sz="2000" dirty="0" err="1" smtClean="0"/>
              <a:t>haben</a:t>
            </a:r>
            <a:r>
              <a:rPr lang="en-US" sz="2000" dirty="0" smtClean="0"/>
              <a:t> </a:t>
            </a:r>
            <a:r>
              <a:rPr lang="en-US" sz="2000" dirty="0" err="1" smtClean="0"/>
              <a:t>sie</a:t>
            </a:r>
            <a:r>
              <a:rPr lang="en-US" sz="2000" dirty="0" smtClean="0"/>
              <a:t>  </a:t>
            </a:r>
            <a:r>
              <a:rPr lang="en-US" sz="2000" dirty="0" err="1" smtClean="0"/>
              <a:t>bereits</a:t>
            </a:r>
            <a:r>
              <a:rPr lang="en-US" sz="2000" dirty="0" smtClean="0"/>
              <a:t> </a:t>
            </a:r>
            <a:r>
              <a:rPr lang="en-US" sz="2000" dirty="0" err="1" smtClean="0"/>
              <a:t>eine</a:t>
            </a:r>
            <a:r>
              <a:rPr lang="en-US" sz="2000" dirty="0" smtClean="0"/>
              <a:t> </a:t>
            </a:r>
            <a:r>
              <a:rPr lang="en-US" sz="2000" dirty="0" err="1" smtClean="0"/>
              <a:t>kritische</a:t>
            </a:r>
            <a:r>
              <a:rPr lang="en-US" sz="2000" dirty="0" smtClean="0"/>
              <a:t> Masse </a:t>
            </a:r>
            <a:r>
              <a:rPr lang="en-US" sz="2000" dirty="0" err="1" smtClean="0"/>
              <a:t>für</a:t>
            </a:r>
            <a:r>
              <a:rPr lang="en-US" sz="2000" dirty="0" smtClean="0"/>
              <a:t> </a:t>
            </a:r>
            <a:r>
              <a:rPr lang="en-US" sz="2000" dirty="0" err="1" smtClean="0"/>
              <a:t>Kompetenz</a:t>
            </a:r>
            <a:r>
              <a:rPr lang="en-US" sz="2000" dirty="0" smtClean="0"/>
              <a:t> </a:t>
            </a:r>
            <a:r>
              <a:rPr lang="en-US" sz="2000" dirty="0" err="1" smtClean="0"/>
              <a:t>geschafffen</a:t>
            </a:r>
            <a:r>
              <a:rPr lang="en-US" sz="2000" dirty="0" smtClean="0"/>
              <a:t>. Wo </a:t>
            </a:r>
            <a:r>
              <a:rPr lang="en-US" sz="2000" dirty="0" err="1" smtClean="0"/>
              <a:t>konnen</a:t>
            </a:r>
            <a:r>
              <a:rPr lang="en-US" sz="2000" dirty="0" smtClean="0"/>
              <a:t> </a:t>
            </a:r>
            <a:r>
              <a:rPr lang="en-US" sz="2000" dirty="0" err="1" smtClean="0"/>
              <a:t>mit</a:t>
            </a:r>
            <a:r>
              <a:rPr lang="en-US" sz="2000" dirty="0" smtClean="0"/>
              <a:t> </a:t>
            </a:r>
            <a:r>
              <a:rPr lang="en-US" sz="2000" dirty="0" err="1" smtClean="0"/>
              <a:t>einem</a:t>
            </a:r>
            <a:r>
              <a:rPr lang="en-US" sz="2000" dirty="0" smtClean="0"/>
              <a:t> </a:t>
            </a:r>
            <a:r>
              <a:rPr lang="en-US" sz="2000" dirty="0" err="1" smtClean="0"/>
              <a:t>Wissensbestand</a:t>
            </a:r>
            <a:r>
              <a:rPr lang="en-US" sz="2000" dirty="0" smtClean="0"/>
              <a:t>/</a:t>
            </a:r>
            <a:r>
              <a:rPr lang="en-US" sz="2000" dirty="0" err="1" smtClean="0"/>
              <a:t>einer</a:t>
            </a:r>
            <a:r>
              <a:rPr lang="en-US" sz="2000" dirty="0" smtClean="0"/>
              <a:t> </a:t>
            </a:r>
            <a:r>
              <a:rPr lang="en-US" sz="2000" dirty="0" err="1" smtClean="0"/>
              <a:t>Wissensfunktion</a:t>
            </a:r>
            <a:r>
              <a:rPr lang="en-US" sz="2000" dirty="0" smtClean="0"/>
              <a:t> </a:t>
            </a:r>
            <a:r>
              <a:rPr lang="en-US" sz="2000" dirty="0" err="1" smtClean="0"/>
              <a:t>viele</a:t>
            </a:r>
            <a:r>
              <a:rPr lang="en-US" sz="2000" dirty="0" smtClean="0"/>
              <a:t> </a:t>
            </a:r>
            <a:r>
              <a:rPr lang="en-US" sz="2000" dirty="0" err="1" smtClean="0"/>
              <a:t>Kunden</a:t>
            </a:r>
            <a:r>
              <a:rPr lang="en-US" sz="2000" dirty="0" smtClean="0"/>
              <a:t> </a:t>
            </a:r>
            <a:r>
              <a:rPr lang="en-US" sz="2000" dirty="0" err="1" smtClean="0"/>
              <a:t>bedient</a:t>
            </a:r>
            <a:r>
              <a:rPr lang="en-US" sz="2000" dirty="0" smtClean="0"/>
              <a:t> </a:t>
            </a:r>
            <a:r>
              <a:rPr lang="en-US" sz="2000" dirty="0" err="1" smtClean="0"/>
              <a:t>werden</a:t>
            </a:r>
            <a:r>
              <a:rPr lang="en-US" sz="2000" dirty="0" smtClean="0"/>
              <a:t> (</a:t>
            </a:r>
            <a:r>
              <a:rPr lang="en-US" sz="2000" dirty="0" err="1" smtClean="0"/>
              <a:t>Wiederverwertbarkeit</a:t>
            </a:r>
            <a:r>
              <a:rPr lang="en-US" sz="2000" dirty="0" smtClean="0"/>
              <a:t>).</a:t>
            </a:r>
            <a:endParaRPr lang="en-US" sz="2000" dirty="0"/>
          </a:p>
          <a:p>
            <a:pPr marL="1257300" lvl="2" indent="-342900">
              <a:buFont typeface="Calibri" panose="020F0502020204030204" pitchFamily="34" charset="0"/>
              <a:buChar char="–"/>
            </a:pPr>
            <a:r>
              <a:rPr lang="en-US" sz="2000" dirty="0" smtClean="0"/>
              <a:t>Wo </a:t>
            </a:r>
            <a:r>
              <a:rPr lang="en-US" sz="2000" dirty="0" err="1" smtClean="0"/>
              <a:t>wird</a:t>
            </a:r>
            <a:r>
              <a:rPr lang="en-US" sz="2000" dirty="0" smtClean="0"/>
              <a:t> </a:t>
            </a:r>
            <a:r>
              <a:rPr lang="en-US" sz="2000" dirty="0" err="1" smtClean="0"/>
              <a:t>seit</a:t>
            </a:r>
            <a:r>
              <a:rPr lang="en-US" sz="2000" dirty="0" smtClean="0"/>
              <a:t> </a:t>
            </a:r>
            <a:r>
              <a:rPr lang="en-US" sz="2000" dirty="0" err="1" smtClean="0"/>
              <a:t>Jahren</a:t>
            </a:r>
            <a:r>
              <a:rPr lang="en-US" sz="2000" dirty="0" smtClean="0"/>
              <a:t> </a:t>
            </a:r>
            <a:r>
              <a:rPr lang="en-US" sz="2000" dirty="0" err="1" smtClean="0"/>
              <a:t>dynamisches</a:t>
            </a:r>
            <a:r>
              <a:rPr lang="en-US" sz="2000" dirty="0" smtClean="0"/>
              <a:t> </a:t>
            </a:r>
            <a:r>
              <a:rPr lang="en-US" sz="2000" dirty="0" err="1" smtClean="0"/>
              <a:t>Wissen</a:t>
            </a:r>
            <a:r>
              <a:rPr lang="en-US" sz="2000" dirty="0" smtClean="0"/>
              <a:t> </a:t>
            </a:r>
            <a:r>
              <a:rPr lang="en-US" sz="2000" dirty="0" err="1" smtClean="0"/>
              <a:t>erwietert</a:t>
            </a:r>
            <a:r>
              <a:rPr lang="en-US" sz="2000" dirty="0" smtClean="0"/>
              <a:t>, </a:t>
            </a:r>
            <a:r>
              <a:rPr lang="en-US" sz="2000" dirty="0" err="1" smtClean="0"/>
              <a:t>neu</a:t>
            </a:r>
            <a:r>
              <a:rPr lang="en-US" sz="2000" dirty="0" smtClean="0"/>
              <a:t> </a:t>
            </a:r>
            <a:r>
              <a:rPr lang="en-US" sz="2000" dirty="0" err="1" smtClean="0"/>
              <a:t>geschaffen</a:t>
            </a:r>
            <a:r>
              <a:rPr lang="en-US" sz="2000" dirty="0" smtClean="0"/>
              <a:t> und </a:t>
            </a:r>
            <a:r>
              <a:rPr lang="en-US" sz="2000" dirty="0" err="1" smtClean="0"/>
              <a:t>ausgenützt</a:t>
            </a:r>
            <a:r>
              <a:rPr lang="en-US" sz="2000" dirty="0" smtClean="0"/>
              <a:t>. </a:t>
            </a:r>
          </a:p>
          <a:p>
            <a:pPr marL="342900" indent="-342900">
              <a:buFont typeface="Calibri" panose="020F0502020204030204" pitchFamily="34" charset="0"/>
              <a:buChar char="–"/>
            </a:pPr>
            <a:endParaRPr lang="en-US" sz="2000" dirty="0"/>
          </a:p>
        </p:txBody>
      </p:sp>
    </p:spTree>
    <p:extLst>
      <p:ext uri="{BB962C8B-B14F-4D97-AF65-F5344CB8AC3E}">
        <p14:creationId xmlns:p14="http://schemas.microsoft.com/office/powerpoint/2010/main" val="43074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5" name="Oval 15"/>
          <p:cNvSpPr>
            <a:spLocks noChangeArrowheads="1"/>
          </p:cNvSpPr>
          <p:nvPr/>
        </p:nvSpPr>
        <p:spPr bwMode="auto">
          <a:xfrm>
            <a:off x="5811403" y="3222676"/>
            <a:ext cx="4100512" cy="2738437"/>
          </a:xfrm>
          <a:prstGeom prst="ellipse">
            <a:avLst/>
          </a:prstGeom>
          <a:solidFill>
            <a:srgbClr val="FFFF99"/>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6" name="Oval 16"/>
          <p:cNvSpPr>
            <a:spLocks noChangeArrowheads="1"/>
          </p:cNvSpPr>
          <p:nvPr/>
        </p:nvSpPr>
        <p:spPr bwMode="auto">
          <a:xfrm>
            <a:off x="6654365" y="3735438"/>
            <a:ext cx="2411413" cy="1597025"/>
          </a:xfrm>
          <a:prstGeom prst="ellipse">
            <a:avLst/>
          </a:prstGeom>
          <a:solidFill>
            <a:srgbClr val="CCFFFF"/>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7" name="Line 17"/>
          <p:cNvSpPr>
            <a:spLocks noChangeShapeType="1"/>
          </p:cNvSpPr>
          <p:nvPr/>
        </p:nvSpPr>
        <p:spPr bwMode="auto">
          <a:xfrm flipV="1">
            <a:off x="7860865" y="1568501"/>
            <a:ext cx="844550" cy="302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 name="Line 18"/>
          <p:cNvSpPr>
            <a:spLocks noChangeShapeType="1"/>
          </p:cNvSpPr>
          <p:nvPr/>
        </p:nvSpPr>
        <p:spPr bwMode="auto">
          <a:xfrm flipV="1">
            <a:off x="7860865" y="2652763"/>
            <a:ext cx="2954338" cy="1938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9" name="Line 19"/>
          <p:cNvSpPr>
            <a:spLocks noChangeShapeType="1"/>
          </p:cNvSpPr>
          <p:nvPr/>
        </p:nvSpPr>
        <p:spPr bwMode="auto">
          <a:xfrm>
            <a:off x="7860865" y="4591101"/>
            <a:ext cx="295433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0" name="Freeform 20"/>
          <p:cNvSpPr>
            <a:spLocks/>
          </p:cNvSpPr>
          <p:nvPr/>
        </p:nvSpPr>
        <p:spPr bwMode="auto">
          <a:xfrm>
            <a:off x="8705415" y="1568501"/>
            <a:ext cx="2290763" cy="3479800"/>
          </a:xfrm>
          <a:custGeom>
            <a:avLst/>
            <a:gdLst>
              <a:gd name="T0" fmla="*/ 0 w 1724"/>
              <a:gd name="T1" fmla="*/ 0 h 2767"/>
              <a:gd name="T2" fmla="*/ 545 w 1724"/>
              <a:gd name="T3" fmla="*/ 272 h 2767"/>
              <a:gd name="T4" fmla="*/ 1044 w 1724"/>
              <a:gd name="T5" fmla="*/ 227 h 2767"/>
              <a:gd name="T6" fmla="*/ 1225 w 1724"/>
              <a:gd name="T7" fmla="*/ 590 h 2767"/>
              <a:gd name="T8" fmla="*/ 1588 w 1724"/>
              <a:gd name="T9" fmla="*/ 862 h 2767"/>
              <a:gd name="T10" fmla="*/ 1588 w 1724"/>
              <a:gd name="T11" fmla="*/ 1315 h 2767"/>
              <a:gd name="T12" fmla="*/ 1588 w 1724"/>
              <a:gd name="T13" fmla="*/ 1950 h 2767"/>
              <a:gd name="T14" fmla="*/ 1724 w 1724"/>
              <a:gd name="T15" fmla="*/ 2313 h 2767"/>
              <a:gd name="T16" fmla="*/ 1588 w 1724"/>
              <a:gd name="T17" fmla="*/ 2767 h 2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4"/>
              <a:gd name="T28" fmla="*/ 0 h 2767"/>
              <a:gd name="T29" fmla="*/ 1724 w 1724"/>
              <a:gd name="T30" fmla="*/ 2767 h 27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4" h="2767">
                <a:moveTo>
                  <a:pt x="0" y="0"/>
                </a:moveTo>
                <a:cubicBezTo>
                  <a:pt x="185" y="117"/>
                  <a:pt x="371" y="234"/>
                  <a:pt x="545" y="272"/>
                </a:cubicBezTo>
                <a:cubicBezTo>
                  <a:pt x="719" y="310"/>
                  <a:pt x="931" y="174"/>
                  <a:pt x="1044" y="227"/>
                </a:cubicBezTo>
                <a:cubicBezTo>
                  <a:pt x="1157" y="280"/>
                  <a:pt x="1134" y="484"/>
                  <a:pt x="1225" y="590"/>
                </a:cubicBezTo>
                <a:cubicBezTo>
                  <a:pt x="1316" y="696"/>
                  <a:pt x="1528" y="741"/>
                  <a:pt x="1588" y="862"/>
                </a:cubicBezTo>
                <a:cubicBezTo>
                  <a:pt x="1648" y="983"/>
                  <a:pt x="1588" y="1134"/>
                  <a:pt x="1588" y="1315"/>
                </a:cubicBezTo>
                <a:cubicBezTo>
                  <a:pt x="1588" y="1496"/>
                  <a:pt x="1565" y="1784"/>
                  <a:pt x="1588" y="1950"/>
                </a:cubicBezTo>
                <a:cubicBezTo>
                  <a:pt x="1611" y="2116"/>
                  <a:pt x="1724" y="2177"/>
                  <a:pt x="1724" y="2313"/>
                </a:cubicBezTo>
                <a:cubicBezTo>
                  <a:pt x="1724" y="2449"/>
                  <a:pt x="1656" y="2608"/>
                  <a:pt x="1588" y="27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1" name="Text Box 21"/>
          <p:cNvSpPr txBox="1">
            <a:spLocks noChangeArrowheads="1"/>
          </p:cNvSpPr>
          <p:nvPr/>
        </p:nvSpPr>
        <p:spPr bwMode="auto">
          <a:xfrm>
            <a:off x="8705415" y="2424163"/>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Hauptkunde 1</a:t>
            </a:r>
            <a:endParaRPr lang="de-DE" sz="1800" dirty="0">
              <a:latin typeface="Arial" charset="0"/>
            </a:endParaRPr>
          </a:p>
        </p:txBody>
      </p:sp>
      <p:sp>
        <p:nvSpPr>
          <p:cNvPr id="12" name="Text Box 22"/>
          <p:cNvSpPr txBox="1">
            <a:spLocks noChangeArrowheads="1"/>
          </p:cNvSpPr>
          <p:nvPr/>
        </p:nvSpPr>
        <p:spPr bwMode="auto">
          <a:xfrm>
            <a:off x="9530915" y="3444926"/>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Hauptkunde 2</a:t>
            </a:r>
            <a:endParaRPr lang="de-DE" sz="1800" dirty="0">
              <a:latin typeface="Arial" charset="0"/>
            </a:endParaRPr>
          </a:p>
        </p:txBody>
      </p:sp>
      <p:sp>
        <p:nvSpPr>
          <p:cNvPr id="13" name="Text Box 23"/>
          <p:cNvSpPr txBox="1">
            <a:spLocks noChangeArrowheads="1"/>
          </p:cNvSpPr>
          <p:nvPr/>
        </p:nvSpPr>
        <p:spPr bwMode="auto">
          <a:xfrm>
            <a:off x="7013588" y="4093564"/>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a:latin typeface="Arial" charset="0"/>
              </a:rPr>
              <a:t>Basis</a:t>
            </a:r>
          </a:p>
        </p:txBody>
      </p:sp>
      <p:sp>
        <p:nvSpPr>
          <p:cNvPr id="14" name="Text Box 24"/>
          <p:cNvSpPr txBox="1">
            <a:spLocks noChangeArrowheads="1"/>
          </p:cNvSpPr>
          <p:nvPr/>
        </p:nvSpPr>
        <p:spPr bwMode="auto">
          <a:xfrm>
            <a:off x="8475798" y="4985306"/>
            <a:ext cx="22956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dirty="0" err="1" smtClean="0">
                <a:latin typeface="Arial" charset="0"/>
              </a:rPr>
              <a:t>Produkt</a:t>
            </a:r>
            <a:r>
              <a:rPr lang="en-GB" sz="1600" dirty="0" smtClean="0">
                <a:latin typeface="Arial" charset="0"/>
              </a:rPr>
              <a:t>-, </a:t>
            </a:r>
            <a:r>
              <a:rPr lang="en-GB" sz="1600" dirty="0" err="1" smtClean="0">
                <a:latin typeface="Arial" charset="0"/>
              </a:rPr>
              <a:t>bzw</a:t>
            </a:r>
            <a:r>
              <a:rPr lang="en-GB" sz="1600" dirty="0" smtClean="0">
                <a:latin typeface="Arial" charset="0"/>
              </a:rPr>
              <a:t>. Service-</a:t>
            </a:r>
          </a:p>
          <a:p>
            <a:pPr eaLnBrk="1" hangingPunct="1"/>
            <a:r>
              <a:rPr lang="en-GB" sz="1600" dirty="0" err="1" smtClean="0">
                <a:latin typeface="Arial" charset="0"/>
              </a:rPr>
              <a:t>Segmente</a:t>
            </a:r>
            <a:endParaRPr lang="en-GB" sz="1600" dirty="0">
              <a:latin typeface="Arial" charset="0"/>
            </a:endParaRPr>
          </a:p>
        </p:txBody>
      </p:sp>
      <p:sp>
        <p:nvSpPr>
          <p:cNvPr id="15" name="Oval 28"/>
          <p:cNvSpPr>
            <a:spLocks noChangeArrowheads="1"/>
          </p:cNvSpPr>
          <p:nvPr/>
        </p:nvSpPr>
        <p:spPr bwMode="auto">
          <a:xfrm rot="18788140">
            <a:off x="7571940" y="2625776"/>
            <a:ext cx="3384550" cy="431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AT"/>
          </a:p>
        </p:txBody>
      </p:sp>
      <p:sp>
        <p:nvSpPr>
          <p:cNvPr id="16" name="Line 29"/>
          <p:cNvSpPr>
            <a:spLocks noChangeShapeType="1"/>
          </p:cNvSpPr>
          <p:nvPr/>
        </p:nvSpPr>
        <p:spPr bwMode="auto">
          <a:xfrm flipH="1">
            <a:off x="9340415" y="2935338"/>
            <a:ext cx="1428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7" name="Text Box 31"/>
          <p:cNvSpPr txBox="1">
            <a:spLocks noChangeArrowheads="1"/>
          </p:cNvSpPr>
          <p:nvPr/>
        </p:nvSpPr>
        <p:spPr bwMode="auto">
          <a:xfrm>
            <a:off x="10327840" y="1660576"/>
            <a:ext cx="1362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dirty="0" smtClean="0">
                <a:solidFill>
                  <a:srgbClr val="FF0000"/>
                </a:solidFill>
              </a:rPr>
              <a:t>Lernkreis</a:t>
            </a:r>
            <a:endParaRPr lang="de-DE" dirty="0">
              <a:solidFill>
                <a:srgbClr val="FF0000"/>
              </a:solidFill>
            </a:endParaRPr>
          </a:p>
        </p:txBody>
      </p:sp>
      <p:sp>
        <p:nvSpPr>
          <p:cNvPr id="18" name="AutoShape 32"/>
          <p:cNvSpPr>
            <a:spLocks noChangeArrowheads="1"/>
          </p:cNvSpPr>
          <p:nvPr/>
        </p:nvSpPr>
        <p:spPr bwMode="auto">
          <a:xfrm rot="5400000">
            <a:off x="7972785" y="4302969"/>
            <a:ext cx="1008062" cy="288925"/>
          </a:xfrm>
          <a:prstGeom prst="curvedDownArrow">
            <a:avLst>
              <a:gd name="adj1" fmla="val 69780"/>
              <a:gd name="adj2" fmla="val 139560"/>
              <a:gd name="adj3" fmla="val 33333"/>
            </a:avLst>
          </a:prstGeom>
          <a:solidFill>
            <a:schemeClr val="accent1"/>
          </a:solidFill>
          <a:ln w="9525">
            <a:solidFill>
              <a:schemeClr val="tx1"/>
            </a:solidFill>
            <a:miter lim="800000"/>
            <a:headEnd/>
            <a:tailEnd/>
          </a:ln>
        </p:spPr>
        <p:txBody>
          <a:bodyPr wrap="none" anchor="ctr"/>
          <a:lstStyle/>
          <a:p>
            <a:endParaRPr lang="de-AT"/>
          </a:p>
        </p:txBody>
      </p:sp>
      <p:sp>
        <p:nvSpPr>
          <p:cNvPr id="19" name="Text Box 33"/>
          <p:cNvSpPr txBox="1">
            <a:spLocks noChangeArrowheads="1"/>
          </p:cNvSpPr>
          <p:nvPr/>
        </p:nvSpPr>
        <p:spPr bwMode="auto">
          <a:xfrm>
            <a:off x="7081513" y="4529620"/>
            <a:ext cx="1332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dirty="0" smtClean="0">
                <a:solidFill>
                  <a:srgbClr val="008000"/>
                </a:solidFill>
              </a:rPr>
              <a:t>Kern-</a:t>
            </a:r>
          </a:p>
          <a:p>
            <a:r>
              <a:rPr lang="en-GB" sz="1600" dirty="0" err="1" smtClean="0">
                <a:solidFill>
                  <a:srgbClr val="008000"/>
                </a:solidFill>
              </a:rPr>
              <a:t>kompetenzen</a:t>
            </a:r>
            <a:r>
              <a:rPr lang="en-GB" sz="1600" dirty="0" smtClean="0">
                <a:solidFill>
                  <a:srgbClr val="008000"/>
                </a:solidFill>
              </a:rPr>
              <a:t> </a:t>
            </a:r>
            <a:endParaRPr lang="en-GB" sz="1600" dirty="0">
              <a:solidFill>
                <a:srgbClr val="008000"/>
              </a:solidFill>
            </a:endParaRPr>
          </a:p>
        </p:txBody>
      </p:sp>
      <p:sp>
        <p:nvSpPr>
          <p:cNvPr id="21" name="Szövegdoboz 3"/>
          <p:cNvSpPr txBox="1"/>
          <p:nvPr/>
        </p:nvSpPr>
        <p:spPr>
          <a:xfrm>
            <a:off x="272970" y="330643"/>
            <a:ext cx="6244511" cy="5755422"/>
          </a:xfrm>
          <a:prstGeom prst="rect">
            <a:avLst/>
          </a:prstGeom>
          <a:noFill/>
        </p:spPr>
        <p:txBody>
          <a:bodyPr wrap="square" rtlCol="0">
            <a:spAutoFit/>
          </a:bodyPr>
          <a:lstStyle/>
          <a:p>
            <a:r>
              <a:rPr lang="de-AT" sz="2400" dirty="0" smtClean="0"/>
              <a:t>Methode der Schlüsselfaktoren (Ansatz der Industrie)</a:t>
            </a:r>
            <a:endParaRPr lang="hu-HU" sz="2400" dirty="0"/>
          </a:p>
          <a:p>
            <a:endParaRPr lang="hu-HU" sz="2000" dirty="0"/>
          </a:p>
          <a:p>
            <a:pPr marL="342900" indent="-342900">
              <a:buFont typeface="Calibri" panose="020F0502020204030204" pitchFamily="34" charset="0"/>
              <a:buChar char="–"/>
            </a:pPr>
            <a:r>
              <a:rPr lang="en-US" sz="2000" dirty="0"/>
              <a:t>Die </a:t>
            </a:r>
            <a:r>
              <a:rPr lang="en-US" sz="2000" dirty="0" err="1"/>
              <a:t>Industrie</a:t>
            </a:r>
            <a:r>
              <a:rPr lang="en-US" sz="2000" dirty="0"/>
              <a:t> </a:t>
            </a:r>
            <a:r>
              <a:rPr lang="en-US" sz="2000" dirty="0" err="1"/>
              <a:t>identifiziert</a:t>
            </a:r>
            <a:r>
              <a:rPr lang="en-US" sz="2000" dirty="0"/>
              <a:t> </a:t>
            </a:r>
            <a:r>
              <a:rPr lang="en-US" sz="2000" dirty="0" err="1"/>
              <a:t>wichtige</a:t>
            </a:r>
            <a:r>
              <a:rPr lang="en-US" sz="2000" dirty="0"/>
              <a:t> </a:t>
            </a:r>
            <a:r>
              <a:rPr lang="en-US" sz="2000" dirty="0" err="1"/>
              <a:t>Kompetenzen</a:t>
            </a:r>
            <a:r>
              <a:rPr lang="en-US" sz="2000" dirty="0"/>
              <a:t>, die den </a:t>
            </a:r>
            <a:r>
              <a:rPr lang="en-US" sz="2000" dirty="0" err="1"/>
              <a:t>Erfolg</a:t>
            </a:r>
            <a:r>
              <a:rPr lang="en-US" sz="2000" dirty="0"/>
              <a:t> </a:t>
            </a:r>
            <a:r>
              <a:rPr lang="en-US" sz="2000" dirty="0" err="1"/>
              <a:t>eines</a:t>
            </a:r>
            <a:r>
              <a:rPr lang="en-US" sz="2000" dirty="0"/>
              <a:t> </a:t>
            </a:r>
            <a:r>
              <a:rPr lang="en-US" sz="2000" dirty="0" err="1"/>
              <a:t>Unternehmens</a:t>
            </a:r>
            <a:r>
              <a:rPr lang="en-US" sz="2000" dirty="0"/>
              <a:t> </a:t>
            </a:r>
            <a:r>
              <a:rPr lang="en-US" sz="2000" dirty="0" err="1"/>
              <a:t>bestimmen</a:t>
            </a:r>
            <a:r>
              <a:rPr lang="en-US" sz="2000" dirty="0"/>
              <a:t> und wo </a:t>
            </a:r>
            <a:r>
              <a:rPr lang="en-US" sz="2000" dirty="0" err="1"/>
              <a:t>ein</a:t>
            </a:r>
            <a:r>
              <a:rPr lang="en-US" sz="2000" dirty="0"/>
              <a:t> </a:t>
            </a:r>
            <a:r>
              <a:rPr lang="en-US" sz="2000" dirty="0" err="1"/>
              <a:t>Mehr</a:t>
            </a:r>
            <a:r>
              <a:rPr lang="en-US" sz="2000" dirty="0"/>
              <a:t> an Innovation </a:t>
            </a:r>
            <a:r>
              <a:rPr lang="en-US" sz="2000" dirty="0" err="1"/>
              <a:t>zu</a:t>
            </a:r>
            <a:r>
              <a:rPr lang="en-US" sz="2000" dirty="0"/>
              <a:t> </a:t>
            </a:r>
            <a:r>
              <a:rPr lang="en-US" sz="2000" dirty="0" err="1"/>
              <a:t>einem</a:t>
            </a:r>
            <a:r>
              <a:rPr lang="en-US" sz="2000" dirty="0"/>
              <a:t> </a:t>
            </a:r>
            <a:r>
              <a:rPr lang="en-US" sz="2000" dirty="0" err="1"/>
              <a:t>Mehr</a:t>
            </a:r>
            <a:r>
              <a:rPr lang="en-US" sz="2000" dirty="0"/>
              <a:t> an </a:t>
            </a:r>
            <a:r>
              <a:rPr lang="en-US" sz="2000" dirty="0" err="1"/>
              <a:t>Erfolg</a:t>
            </a:r>
            <a:r>
              <a:rPr lang="en-US" sz="2000" dirty="0"/>
              <a:t> am </a:t>
            </a:r>
            <a:r>
              <a:rPr lang="en-US" sz="2000" dirty="0" err="1"/>
              <a:t>Markt</a:t>
            </a:r>
            <a:r>
              <a:rPr lang="en-US" sz="2000" dirty="0"/>
              <a:t> </a:t>
            </a:r>
            <a:r>
              <a:rPr lang="en-US" sz="2000" dirty="0" err="1"/>
              <a:t>führt</a:t>
            </a:r>
            <a:r>
              <a:rPr lang="en-US" sz="2000" dirty="0"/>
              <a:t>. </a:t>
            </a:r>
          </a:p>
          <a:p>
            <a:pPr marL="342900" indent="-342900">
              <a:buFont typeface="Calibri" panose="020F0502020204030204" pitchFamily="34" charset="0"/>
              <a:buChar char="–"/>
            </a:pPr>
            <a:r>
              <a:rPr lang="de-AT" sz="2000" dirty="0" smtClean="0"/>
              <a:t>Schlüsselfaktoren für Erfolg: </a:t>
            </a:r>
          </a:p>
          <a:p>
            <a:pPr marL="800100" lvl="1" indent="-342900">
              <a:buFont typeface="Calibri" panose="020F0502020204030204" pitchFamily="34" charset="0"/>
              <a:buChar char="–"/>
            </a:pPr>
            <a:r>
              <a:rPr lang="en-US" sz="2000" dirty="0" smtClean="0"/>
              <a:t>Sind </a:t>
            </a:r>
            <a:r>
              <a:rPr lang="en-US" sz="2000" dirty="0" err="1" smtClean="0"/>
              <a:t>üblicherweise</a:t>
            </a:r>
            <a:r>
              <a:rPr lang="en-US" sz="2000" dirty="0" smtClean="0"/>
              <a:t> </a:t>
            </a:r>
            <a:r>
              <a:rPr lang="en-US" sz="2000" dirty="0" err="1" smtClean="0"/>
              <a:t>mit</a:t>
            </a:r>
            <a:r>
              <a:rPr lang="en-US" sz="2000" dirty="0" smtClean="0"/>
              <a:t> </a:t>
            </a:r>
            <a:r>
              <a:rPr lang="en-US" sz="2000" dirty="0" err="1" smtClean="0"/>
              <a:t>solchen</a:t>
            </a:r>
            <a:r>
              <a:rPr lang="en-US" sz="2000" dirty="0" smtClean="0"/>
              <a:t> </a:t>
            </a:r>
            <a:r>
              <a:rPr lang="en-US" sz="2000" dirty="0" err="1" smtClean="0"/>
              <a:t>Hauptkompetenzen</a:t>
            </a:r>
            <a:r>
              <a:rPr lang="en-US" sz="2000" dirty="0" smtClean="0"/>
              <a:t> </a:t>
            </a:r>
            <a:r>
              <a:rPr lang="en-US" sz="2000" dirty="0" err="1" smtClean="0"/>
              <a:t>verbunden</a:t>
            </a:r>
            <a:r>
              <a:rPr lang="en-US" sz="2000" dirty="0" smtClean="0"/>
              <a:t>. </a:t>
            </a:r>
          </a:p>
          <a:p>
            <a:pPr marL="800100" lvl="1" indent="-342900">
              <a:buFont typeface="Calibri" panose="020F0502020204030204" pitchFamily="34" charset="0"/>
              <a:buChar char="–"/>
            </a:pPr>
            <a:r>
              <a:rPr lang="en-US" sz="2000" dirty="0" err="1" smtClean="0"/>
              <a:t>Unterscheiden</a:t>
            </a:r>
            <a:r>
              <a:rPr lang="en-US" sz="2000" dirty="0" smtClean="0"/>
              <a:t> </a:t>
            </a:r>
            <a:r>
              <a:rPr lang="en-US" sz="2000" dirty="0" err="1" smtClean="0"/>
              <a:t>sich</a:t>
            </a:r>
            <a:r>
              <a:rPr lang="en-US" sz="2000" dirty="0" smtClean="0"/>
              <a:t> von Firma </a:t>
            </a:r>
            <a:r>
              <a:rPr lang="en-US" sz="2000" dirty="0" err="1" smtClean="0"/>
              <a:t>zu</a:t>
            </a:r>
            <a:r>
              <a:rPr lang="en-US" sz="2000" dirty="0" smtClean="0"/>
              <a:t> Firma und </a:t>
            </a:r>
            <a:r>
              <a:rPr lang="en-US" sz="2000" dirty="0" err="1" smtClean="0"/>
              <a:t>sind</a:t>
            </a:r>
            <a:r>
              <a:rPr lang="en-US" sz="2000" dirty="0" smtClean="0"/>
              <a:t> </a:t>
            </a:r>
            <a:r>
              <a:rPr lang="en-US" sz="2000" dirty="0" err="1" smtClean="0"/>
              <a:t>abhängig</a:t>
            </a:r>
            <a:r>
              <a:rPr lang="en-US" sz="2000" dirty="0" smtClean="0"/>
              <a:t> </a:t>
            </a:r>
            <a:r>
              <a:rPr lang="en-US" sz="2000" dirty="0" err="1" smtClean="0"/>
              <a:t>vom</a:t>
            </a:r>
            <a:r>
              <a:rPr lang="en-US" sz="2000" dirty="0" smtClean="0"/>
              <a:t> </a:t>
            </a:r>
            <a:r>
              <a:rPr lang="en-US" sz="2000" dirty="0" err="1" smtClean="0"/>
              <a:t>Geschäftszweig</a:t>
            </a:r>
            <a:endParaRPr lang="en-US" sz="2000" dirty="0" smtClean="0"/>
          </a:p>
          <a:p>
            <a:pPr marL="800100" lvl="1" indent="-342900">
              <a:buFont typeface="Calibri" panose="020F0502020204030204" pitchFamily="34" charset="0"/>
              <a:buChar char="–"/>
            </a:pPr>
            <a:r>
              <a:rPr lang="en-US" sz="2000" dirty="0" err="1" smtClean="0"/>
              <a:t>Benötigen</a:t>
            </a:r>
            <a:r>
              <a:rPr lang="en-US" sz="2000" dirty="0" smtClean="0"/>
              <a:t> </a:t>
            </a:r>
            <a:r>
              <a:rPr lang="en-US" sz="2000" dirty="0" err="1" smtClean="0"/>
              <a:t>eine</a:t>
            </a:r>
            <a:r>
              <a:rPr lang="en-US" sz="2000" dirty="0" smtClean="0"/>
              <a:t> Mission </a:t>
            </a:r>
            <a:r>
              <a:rPr lang="en-US" sz="2000" dirty="0" err="1" smtClean="0"/>
              <a:t>als</a:t>
            </a:r>
            <a:r>
              <a:rPr lang="en-US" sz="2000" dirty="0" smtClean="0"/>
              <a:t> </a:t>
            </a:r>
            <a:r>
              <a:rPr lang="en-US" sz="2000" dirty="0" err="1" smtClean="0"/>
              <a:t>Ausgangspunkt</a:t>
            </a:r>
            <a:endParaRPr lang="en-US" sz="2000" dirty="0" smtClean="0"/>
          </a:p>
          <a:p>
            <a:pPr marL="800100" lvl="1" indent="-342900">
              <a:buFont typeface="Calibri" panose="020F0502020204030204" pitchFamily="34" charset="0"/>
              <a:buChar char="–"/>
            </a:pPr>
            <a:r>
              <a:rPr lang="en-US" sz="2000" dirty="0" err="1" smtClean="0"/>
              <a:t>Müssen</a:t>
            </a:r>
            <a:r>
              <a:rPr lang="en-US" sz="2000" dirty="0" smtClean="0"/>
              <a:t> die Mission auf </a:t>
            </a:r>
            <a:r>
              <a:rPr lang="en-US" sz="2000" dirty="0" err="1" smtClean="0"/>
              <a:t>Ziele</a:t>
            </a:r>
            <a:r>
              <a:rPr lang="en-US" sz="2000" dirty="0" smtClean="0"/>
              <a:t> </a:t>
            </a:r>
            <a:r>
              <a:rPr lang="en-US" sz="2000" dirty="0" err="1" smtClean="0"/>
              <a:t>herunterbrechen</a:t>
            </a:r>
            <a:endParaRPr lang="en-US" sz="2000" dirty="0" smtClean="0"/>
          </a:p>
          <a:p>
            <a:pPr marL="800100" lvl="1" indent="-342900">
              <a:buFont typeface="Calibri" panose="020F0502020204030204" pitchFamily="34" charset="0"/>
              <a:buChar char="–"/>
            </a:pPr>
            <a:r>
              <a:rPr lang="en-US" sz="2000" dirty="0" err="1" smtClean="0"/>
              <a:t>Brauchen</a:t>
            </a:r>
            <a:r>
              <a:rPr lang="en-US" sz="2000" dirty="0" smtClean="0"/>
              <a:t> </a:t>
            </a:r>
            <a:r>
              <a:rPr lang="en-US" sz="2000" dirty="0" err="1" smtClean="0"/>
              <a:t>ein</a:t>
            </a:r>
            <a:r>
              <a:rPr lang="en-US" sz="2000" dirty="0" smtClean="0"/>
              <a:t> </a:t>
            </a:r>
            <a:r>
              <a:rPr lang="en-US" sz="2000" dirty="0" err="1" smtClean="0"/>
              <a:t>Messsystem</a:t>
            </a:r>
            <a:r>
              <a:rPr lang="en-US" sz="2000" dirty="0" smtClean="0"/>
              <a:t>, </a:t>
            </a:r>
            <a:r>
              <a:rPr lang="en-US" sz="2000" dirty="0" err="1" smtClean="0"/>
              <a:t>wie</a:t>
            </a:r>
            <a:r>
              <a:rPr lang="en-US" sz="2000" dirty="0" smtClean="0"/>
              <a:t> man </a:t>
            </a:r>
            <a:r>
              <a:rPr lang="en-US" sz="2000" dirty="0" err="1" smtClean="0"/>
              <a:t>einen</a:t>
            </a:r>
            <a:r>
              <a:rPr lang="en-US" sz="2000" dirty="0" smtClean="0"/>
              <a:t> </a:t>
            </a:r>
            <a:r>
              <a:rPr lang="en-US" sz="2000" dirty="0" err="1" smtClean="0"/>
              <a:t>Schlüssselfaktor</a:t>
            </a:r>
            <a:r>
              <a:rPr lang="en-US" sz="2000" dirty="0" smtClean="0"/>
              <a:t> </a:t>
            </a:r>
            <a:r>
              <a:rPr lang="en-US" sz="2000" dirty="0" err="1" smtClean="0"/>
              <a:t>für</a:t>
            </a:r>
            <a:r>
              <a:rPr lang="en-US" sz="2000" dirty="0" smtClean="0"/>
              <a:t> </a:t>
            </a:r>
            <a:r>
              <a:rPr lang="en-US" sz="2000" dirty="0" err="1" smtClean="0"/>
              <a:t>Erfolg</a:t>
            </a:r>
            <a:r>
              <a:rPr lang="en-US" sz="2000" dirty="0" smtClean="0"/>
              <a:t> </a:t>
            </a:r>
            <a:r>
              <a:rPr lang="en-US" sz="2000" dirty="0" err="1" smtClean="0"/>
              <a:t>erreicht</a:t>
            </a:r>
            <a:r>
              <a:rPr lang="en-US" sz="2000" dirty="0" smtClean="0"/>
              <a:t>.</a:t>
            </a:r>
            <a:endParaRPr lang="en-US" sz="2000" dirty="0"/>
          </a:p>
          <a:p>
            <a:pPr marL="800100" lvl="1" indent="-342900">
              <a:buFont typeface="Calibri" panose="020F0502020204030204" pitchFamily="34" charset="0"/>
              <a:buChar char="–"/>
            </a:pPr>
            <a:endParaRPr lang="en-US" sz="2000" dirty="0" smtClean="0"/>
          </a:p>
          <a:p>
            <a:pPr marL="342900" indent="-342900">
              <a:buFont typeface="Calibri" panose="020F0502020204030204" pitchFamily="34" charset="0"/>
              <a:buChar char="–"/>
            </a:pPr>
            <a:endParaRPr lang="en-US" sz="2000" dirty="0"/>
          </a:p>
        </p:txBody>
      </p:sp>
    </p:spTree>
    <p:extLst>
      <p:ext uri="{BB962C8B-B14F-4D97-AF65-F5344CB8AC3E}">
        <p14:creationId xmlns:p14="http://schemas.microsoft.com/office/powerpoint/2010/main" val="164678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261256" y="138635"/>
            <a:ext cx="5545832" cy="7540526"/>
          </a:xfrm>
          <a:prstGeom prst="rect">
            <a:avLst/>
          </a:prstGeom>
          <a:noFill/>
        </p:spPr>
        <p:txBody>
          <a:bodyPr wrap="square" rtlCol="0">
            <a:spAutoFit/>
          </a:bodyPr>
          <a:lstStyle/>
          <a:p>
            <a:r>
              <a:rPr lang="de-AT" sz="2400" dirty="0" smtClean="0"/>
              <a:t>Übung zur Methode </a:t>
            </a:r>
            <a:r>
              <a:rPr lang="de-AT" sz="2400" dirty="0"/>
              <a:t>der Schlüsselfaktoren</a:t>
            </a:r>
            <a:endParaRPr lang="hu-HU" sz="2000" dirty="0"/>
          </a:p>
          <a:p>
            <a:pPr marL="342900" indent="-342900">
              <a:buFont typeface="Calibri" panose="020F0502020204030204" pitchFamily="34" charset="0"/>
              <a:buChar char="–"/>
            </a:pPr>
            <a:r>
              <a:rPr lang="en-GB" sz="2000" dirty="0" err="1" smtClean="0"/>
              <a:t>Stellen</a:t>
            </a:r>
            <a:r>
              <a:rPr lang="en-GB" sz="2000" dirty="0" smtClean="0"/>
              <a:t> </a:t>
            </a:r>
            <a:r>
              <a:rPr lang="en-GB" sz="2000" dirty="0" err="1" smtClean="0"/>
              <a:t>Sie</a:t>
            </a:r>
            <a:r>
              <a:rPr lang="en-GB" sz="2000" dirty="0" smtClean="0"/>
              <a:t> die in U1.E1 </a:t>
            </a:r>
            <a:r>
              <a:rPr lang="en-GB" sz="2000" dirty="0" err="1" smtClean="0"/>
              <a:t>erarbeitete</a:t>
            </a:r>
            <a:r>
              <a:rPr lang="en-GB" sz="2000" dirty="0" smtClean="0"/>
              <a:t> Innovation/das in U1.E1 </a:t>
            </a:r>
            <a:r>
              <a:rPr lang="en-GB" sz="2000" dirty="0" err="1" smtClean="0"/>
              <a:t>identifizierte</a:t>
            </a:r>
            <a:r>
              <a:rPr lang="en-GB" sz="2000" dirty="0" smtClean="0"/>
              <a:t> Problem in die </a:t>
            </a:r>
            <a:r>
              <a:rPr lang="en-GB" sz="2000" dirty="0" err="1" smtClean="0"/>
              <a:t>Mitte</a:t>
            </a:r>
            <a:endParaRPr lang="en-GB" sz="2000" dirty="0"/>
          </a:p>
          <a:p>
            <a:pPr marL="342900" indent="-342900">
              <a:buFont typeface="Calibri" panose="020F0502020204030204" pitchFamily="34" charset="0"/>
              <a:buChar char="–"/>
            </a:pPr>
            <a:r>
              <a:rPr lang="en-GB" sz="2000" dirty="0" err="1" smtClean="0"/>
              <a:t>Bilden</a:t>
            </a:r>
            <a:r>
              <a:rPr lang="en-GB" sz="2000" dirty="0" smtClean="0"/>
              <a:t> </a:t>
            </a:r>
            <a:r>
              <a:rPr lang="en-GB" sz="2000" dirty="0" err="1" smtClean="0"/>
              <a:t>Sie</a:t>
            </a:r>
            <a:r>
              <a:rPr lang="en-GB" sz="2000" dirty="0" smtClean="0"/>
              <a:t> Teams</a:t>
            </a:r>
          </a:p>
          <a:p>
            <a:pPr marL="342900" indent="-342900">
              <a:buFont typeface="Calibri" panose="020F0502020204030204" pitchFamily="34" charset="0"/>
              <a:buChar char="–"/>
            </a:pPr>
            <a:r>
              <a:rPr lang="en-GB" sz="2000" dirty="0" err="1" smtClean="0"/>
              <a:t>Jedes</a:t>
            </a:r>
            <a:r>
              <a:rPr lang="en-GB" sz="2000" dirty="0" smtClean="0"/>
              <a:t> Team </a:t>
            </a:r>
            <a:r>
              <a:rPr lang="en-GB" sz="2000" dirty="0" err="1" smtClean="0"/>
              <a:t>analysiert</a:t>
            </a:r>
            <a:r>
              <a:rPr lang="en-GB" sz="2000" dirty="0" smtClean="0"/>
              <a:t> die </a:t>
            </a:r>
            <a:r>
              <a:rPr lang="en-GB" sz="2000" dirty="0" err="1" smtClean="0"/>
              <a:t>Hauptkompetenzen</a:t>
            </a:r>
            <a:r>
              <a:rPr lang="en-GB" sz="2000" dirty="0" smtClean="0"/>
              <a:t> / die </a:t>
            </a:r>
            <a:r>
              <a:rPr lang="en-GB" sz="2000" dirty="0" err="1" smtClean="0"/>
              <a:t>Aspekte</a:t>
            </a:r>
            <a:r>
              <a:rPr lang="en-GB" sz="2000" dirty="0" smtClean="0"/>
              <a:t> </a:t>
            </a:r>
            <a:r>
              <a:rPr lang="en-GB" sz="2000" dirty="0" smtClean="0"/>
              <a:t>der </a:t>
            </a:r>
            <a:r>
              <a:rPr lang="en-GB" sz="2000" dirty="0" err="1" smtClean="0"/>
              <a:t>Schlüsselerfolge</a:t>
            </a:r>
            <a:r>
              <a:rPr lang="en-GB" sz="2000" dirty="0" smtClean="0"/>
              <a:t>:</a:t>
            </a:r>
          </a:p>
          <a:p>
            <a:pPr marL="800100" lvl="1" indent="-342900">
              <a:buFont typeface="Calibri" panose="020F0502020204030204" pitchFamily="34" charset="0"/>
              <a:buChar char="–"/>
            </a:pPr>
            <a:r>
              <a:rPr lang="en-US" sz="2000" dirty="0" err="1" smtClean="0"/>
              <a:t>Worin</a:t>
            </a:r>
            <a:r>
              <a:rPr lang="en-US" sz="2000" dirty="0" smtClean="0"/>
              <a:t> </a:t>
            </a:r>
            <a:r>
              <a:rPr lang="en-US" sz="2000" dirty="0" err="1" smtClean="0"/>
              <a:t>unterscheidet</a:t>
            </a:r>
            <a:r>
              <a:rPr lang="en-US" sz="2000" dirty="0" smtClean="0"/>
              <a:t> </a:t>
            </a:r>
            <a:r>
              <a:rPr lang="en-US" sz="2000" dirty="0" err="1" smtClean="0"/>
              <a:t>sich</a:t>
            </a:r>
            <a:r>
              <a:rPr lang="en-US" sz="2000" dirty="0" smtClean="0"/>
              <a:t> </a:t>
            </a:r>
            <a:r>
              <a:rPr lang="en-US" sz="2000" dirty="0" err="1" smtClean="0"/>
              <a:t>Ihre</a:t>
            </a:r>
            <a:r>
              <a:rPr lang="en-US" sz="2000" dirty="0" smtClean="0"/>
              <a:t> </a:t>
            </a:r>
            <a:r>
              <a:rPr lang="en-US" sz="2000" dirty="0" err="1" smtClean="0"/>
              <a:t>Idee</a:t>
            </a:r>
            <a:r>
              <a:rPr lang="en-US" sz="2000" dirty="0" smtClean="0"/>
              <a:t> und </a:t>
            </a:r>
            <a:r>
              <a:rPr lang="en-US" sz="2000" dirty="0" err="1" smtClean="0"/>
              <a:t>Lösung</a:t>
            </a:r>
            <a:r>
              <a:rPr lang="en-US" sz="2000" dirty="0" smtClean="0"/>
              <a:t> von </a:t>
            </a:r>
            <a:r>
              <a:rPr lang="en-US" sz="2000" dirty="0" err="1" smtClean="0"/>
              <a:t>Mitbewerbern</a:t>
            </a:r>
            <a:r>
              <a:rPr lang="en-US" sz="2000" dirty="0" smtClean="0"/>
              <a:t> und </a:t>
            </a:r>
            <a:r>
              <a:rPr lang="en-US" sz="2000" dirty="0" err="1" smtClean="0"/>
              <a:t>ist</a:t>
            </a:r>
            <a:r>
              <a:rPr lang="en-US" sz="2000" dirty="0" smtClean="0"/>
              <a:t> </a:t>
            </a:r>
            <a:r>
              <a:rPr lang="en-US" sz="2000" dirty="0" err="1" smtClean="0"/>
              <a:t>stärker</a:t>
            </a:r>
            <a:r>
              <a:rPr lang="en-US" sz="2000" dirty="0" smtClean="0"/>
              <a:t> </a:t>
            </a:r>
            <a:r>
              <a:rPr lang="en-US" sz="2000" dirty="0" err="1" smtClean="0"/>
              <a:t>als</a:t>
            </a:r>
            <a:r>
              <a:rPr lang="en-US" sz="2000" dirty="0" smtClean="0"/>
              <a:t> die der </a:t>
            </a:r>
            <a:r>
              <a:rPr lang="en-US" sz="2000" dirty="0" err="1" smtClean="0"/>
              <a:t>anderen</a:t>
            </a:r>
            <a:r>
              <a:rPr lang="en-US" sz="2000" dirty="0" smtClean="0"/>
              <a:t> </a:t>
            </a:r>
            <a:r>
              <a:rPr lang="en-US" sz="2000" dirty="0" err="1" smtClean="0"/>
              <a:t>Mitbewerber</a:t>
            </a:r>
            <a:r>
              <a:rPr lang="en-US" sz="2000" dirty="0" smtClean="0"/>
              <a:t>.</a:t>
            </a:r>
            <a:endParaRPr lang="en-US" sz="2000" dirty="0"/>
          </a:p>
          <a:p>
            <a:pPr marL="800100" lvl="1" indent="-342900">
              <a:buFont typeface="Calibri" panose="020F0502020204030204" pitchFamily="34" charset="0"/>
              <a:buChar char="–"/>
            </a:pPr>
            <a:r>
              <a:rPr lang="en-US" sz="2000" dirty="0" err="1" smtClean="0"/>
              <a:t>Würde</a:t>
            </a:r>
            <a:r>
              <a:rPr lang="en-US" sz="2000" dirty="0" smtClean="0"/>
              <a:t> </a:t>
            </a:r>
            <a:r>
              <a:rPr lang="en-US" sz="2000" dirty="0" err="1" smtClean="0"/>
              <a:t>Ihre</a:t>
            </a:r>
            <a:r>
              <a:rPr lang="en-US" sz="2000" dirty="0" smtClean="0"/>
              <a:t> </a:t>
            </a:r>
            <a:r>
              <a:rPr lang="en-US" sz="2000" dirty="0" err="1" smtClean="0"/>
              <a:t>Idee</a:t>
            </a:r>
            <a:r>
              <a:rPr lang="en-US" sz="2000" dirty="0" smtClean="0"/>
              <a:t> </a:t>
            </a:r>
            <a:r>
              <a:rPr lang="en-US" sz="2000" dirty="0" err="1" smtClean="0"/>
              <a:t>eine</a:t>
            </a:r>
            <a:r>
              <a:rPr lang="en-US" sz="2000" dirty="0" smtClean="0"/>
              <a:t> </a:t>
            </a:r>
            <a:r>
              <a:rPr lang="en-US" sz="2000" dirty="0" err="1" smtClean="0"/>
              <a:t>kritische</a:t>
            </a:r>
            <a:r>
              <a:rPr lang="en-US" sz="2000" dirty="0" smtClean="0"/>
              <a:t> Masse von </a:t>
            </a:r>
            <a:r>
              <a:rPr lang="en-US" sz="2000" dirty="0" err="1" smtClean="0"/>
              <a:t>Interessenten</a:t>
            </a:r>
            <a:r>
              <a:rPr lang="en-US" sz="2000" dirty="0" smtClean="0"/>
              <a:t> </a:t>
            </a:r>
            <a:r>
              <a:rPr lang="en-US" sz="2000" dirty="0" err="1" smtClean="0"/>
              <a:t>finden</a:t>
            </a:r>
            <a:r>
              <a:rPr lang="en-US" sz="2000" dirty="0" smtClean="0"/>
              <a:t> und </a:t>
            </a:r>
            <a:r>
              <a:rPr lang="en-US" sz="2000" dirty="0" err="1" smtClean="0"/>
              <a:t>aus</a:t>
            </a:r>
            <a:r>
              <a:rPr lang="en-US" sz="2000" dirty="0" smtClean="0"/>
              <a:t> </a:t>
            </a:r>
            <a:r>
              <a:rPr lang="en-US" sz="2000" dirty="0" err="1" smtClean="0"/>
              <a:t>welchen</a:t>
            </a:r>
            <a:r>
              <a:rPr lang="en-US" sz="2000" dirty="0" smtClean="0"/>
              <a:t> </a:t>
            </a:r>
            <a:r>
              <a:rPr lang="en-US" sz="2000" dirty="0" err="1" smtClean="0"/>
              <a:t>Gründen</a:t>
            </a:r>
            <a:r>
              <a:rPr lang="en-US" sz="2000" dirty="0" smtClean="0"/>
              <a:t>?</a:t>
            </a:r>
            <a:endParaRPr lang="en-US" sz="2000" dirty="0"/>
          </a:p>
          <a:p>
            <a:pPr marL="800100" lvl="1" indent="-342900">
              <a:buFont typeface="Calibri" panose="020F0502020204030204" pitchFamily="34" charset="0"/>
              <a:buChar char="–"/>
            </a:pPr>
            <a:r>
              <a:rPr lang="en-US" sz="2000" dirty="0" err="1" smtClean="0"/>
              <a:t>Welche</a:t>
            </a:r>
            <a:r>
              <a:rPr lang="en-US" sz="2000" dirty="0" smtClean="0"/>
              <a:t> </a:t>
            </a:r>
            <a:r>
              <a:rPr lang="en-US" sz="2000" dirty="0" err="1" smtClean="0"/>
              <a:t>Teile</a:t>
            </a:r>
            <a:r>
              <a:rPr lang="en-US" sz="2000" dirty="0" smtClean="0"/>
              <a:t> </a:t>
            </a:r>
            <a:r>
              <a:rPr lang="en-US" sz="2000" dirty="0" err="1" smtClean="0"/>
              <a:t>Ihrer</a:t>
            </a:r>
            <a:r>
              <a:rPr lang="en-US" sz="2000" dirty="0" smtClean="0"/>
              <a:t> </a:t>
            </a:r>
            <a:r>
              <a:rPr lang="en-US" sz="2000" dirty="0" err="1" smtClean="0"/>
              <a:t>Idee</a:t>
            </a:r>
            <a:r>
              <a:rPr lang="en-US" sz="2000" dirty="0" smtClean="0"/>
              <a:t> /</a:t>
            </a:r>
            <a:r>
              <a:rPr lang="en-US" sz="2000" dirty="0" err="1" smtClean="0"/>
              <a:t>Lösung</a:t>
            </a:r>
            <a:r>
              <a:rPr lang="en-US" sz="2000" dirty="0" smtClean="0"/>
              <a:t> </a:t>
            </a:r>
            <a:r>
              <a:rPr lang="en-US" sz="2000" dirty="0" err="1" smtClean="0"/>
              <a:t>könnte</a:t>
            </a:r>
            <a:r>
              <a:rPr lang="en-US" sz="2000" dirty="0" smtClean="0"/>
              <a:t> </a:t>
            </a:r>
            <a:r>
              <a:rPr lang="en-US" sz="2000" dirty="0" err="1" smtClean="0"/>
              <a:t>vervielfacht</a:t>
            </a:r>
            <a:r>
              <a:rPr lang="en-US" sz="2000" dirty="0"/>
              <a:t> </a:t>
            </a:r>
            <a:r>
              <a:rPr lang="en-US" sz="2000" dirty="0" err="1" smtClean="0"/>
              <a:t>für</a:t>
            </a:r>
            <a:r>
              <a:rPr lang="en-US" sz="2000" dirty="0" smtClean="0"/>
              <a:t> </a:t>
            </a:r>
            <a:r>
              <a:rPr lang="en-US" sz="2000" dirty="0" err="1" smtClean="0"/>
              <a:t>mehrere</a:t>
            </a:r>
            <a:r>
              <a:rPr lang="en-US" sz="2000" dirty="0" smtClean="0"/>
              <a:t> </a:t>
            </a:r>
            <a:r>
              <a:rPr lang="en-US" sz="2000" dirty="0" err="1" smtClean="0"/>
              <a:t>Produkte</a:t>
            </a:r>
            <a:r>
              <a:rPr lang="en-US" sz="2000" dirty="0" smtClean="0"/>
              <a:t> und Services </a:t>
            </a:r>
            <a:r>
              <a:rPr lang="en-US" sz="2000" dirty="0" err="1" smtClean="0"/>
              <a:t>brauchbar</a:t>
            </a:r>
            <a:r>
              <a:rPr lang="en-US" sz="2000" dirty="0" smtClean="0"/>
              <a:t> sein (</a:t>
            </a:r>
            <a:r>
              <a:rPr lang="en-US" sz="2000" dirty="0" err="1" smtClean="0"/>
              <a:t>Wiederverwendbarkeit</a:t>
            </a:r>
            <a:r>
              <a:rPr lang="en-US" sz="2000" dirty="0" smtClean="0"/>
              <a:t>) und </a:t>
            </a:r>
            <a:r>
              <a:rPr lang="en-US" sz="2000" dirty="0" err="1" smtClean="0"/>
              <a:t>warum</a:t>
            </a:r>
            <a:r>
              <a:rPr lang="en-US" sz="2000" dirty="0" smtClean="0"/>
              <a:t>?  </a:t>
            </a:r>
          </a:p>
          <a:p>
            <a:pPr marL="800100" lvl="1" indent="-342900">
              <a:buFont typeface="Calibri" panose="020F0502020204030204" pitchFamily="34" charset="0"/>
              <a:buChar char="–"/>
            </a:pPr>
            <a:r>
              <a:rPr lang="en-US" sz="2000" dirty="0" err="1" smtClean="0"/>
              <a:t>Gibt</a:t>
            </a:r>
            <a:r>
              <a:rPr lang="en-US" sz="2000" dirty="0" smtClean="0"/>
              <a:t> </a:t>
            </a:r>
            <a:r>
              <a:rPr lang="en-US" sz="2000" dirty="0" err="1" smtClean="0"/>
              <a:t>es</a:t>
            </a:r>
            <a:r>
              <a:rPr lang="en-US" sz="2000" dirty="0"/>
              <a:t> </a:t>
            </a:r>
            <a:r>
              <a:rPr lang="en-US" sz="2000" dirty="0" err="1" smtClean="0"/>
              <a:t>einen</a:t>
            </a:r>
            <a:r>
              <a:rPr lang="en-US" sz="2000" dirty="0" smtClean="0"/>
              <a:t> </a:t>
            </a:r>
            <a:r>
              <a:rPr lang="en-US" sz="2000" dirty="0" err="1" smtClean="0"/>
              <a:t>Verbindungspunkt</a:t>
            </a:r>
            <a:r>
              <a:rPr lang="en-US" sz="2000" dirty="0" smtClean="0"/>
              <a:t> </a:t>
            </a:r>
            <a:r>
              <a:rPr lang="en-US" sz="2000" dirty="0" err="1" smtClean="0"/>
              <a:t>zu</a:t>
            </a:r>
            <a:r>
              <a:rPr lang="en-US" sz="2000" dirty="0" smtClean="0"/>
              <a:t> </a:t>
            </a:r>
            <a:r>
              <a:rPr lang="en-US" sz="2000" dirty="0" err="1" smtClean="0"/>
              <a:t>Interessenten</a:t>
            </a:r>
            <a:r>
              <a:rPr lang="en-US" sz="2000" dirty="0" smtClean="0"/>
              <a:t> und die </a:t>
            </a:r>
            <a:r>
              <a:rPr lang="en-US" sz="2000" dirty="0" err="1" smtClean="0"/>
              <a:t>Möglichkeit</a:t>
            </a:r>
            <a:r>
              <a:rPr lang="en-US" sz="2000" dirty="0" smtClean="0"/>
              <a:t> </a:t>
            </a:r>
            <a:r>
              <a:rPr lang="en-US" sz="2000" dirty="0" err="1" smtClean="0"/>
              <a:t>ständig</a:t>
            </a:r>
            <a:r>
              <a:rPr lang="en-US" sz="2000" dirty="0" smtClean="0"/>
              <a:t> </a:t>
            </a:r>
            <a:r>
              <a:rPr lang="en-US" sz="2000" dirty="0" err="1" smtClean="0"/>
              <a:t>zu</a:t>
            </a:r>
            <a:r>
              <a:rPr lang="en-US" sz="2000" dirty="0" smtClean="0"/>
              <a:t> </a:t>
            </a:r>
            <a:r>
              <a:rPr lang="en-US" sz="2000" dirty="0" err="1" smtClean="0"/>
              <a:t>lernen</a:t>
            </a:r>
            <a:r>
              <a:rPr lang="en-US" sz="2000" dirty="0" smtClean="0"/>
              <a:t> und </a:t>
            </a:r>
            <a:r>
              <a:rPr lang="en-US" sz="2000" dirty="0" err="1" smtClean="0"/>
              <a:t>zu</a:t>
            </a:r>
            <a:r>
              <a:rPr lang="en-US" sz="2000" dirty="0" smtClean="0"/>
              <a:t> </a:t>
            </a:r>
            <a:r>
              <a:rPr lang="en-US" sz="2000" dirty="0" err="1" smtClean="0"/>
              <a:t>verbessern</a:t>
            </a:r>
            <a:r>
              <a:rPr lang="en-US" sz="2000" dirty="0" smtClean="0"/>
              <a:t>?</a:t>
            </a:r>
            <a:endParaRPr lang="en-US" sz="2000" dirty="0"/>
          </a:p>
          <a:p>
            <a:pPr marL="342900" indent="-342900">
              <a:buFont typeface="Calibri" panose="020F0502020204030204" pitchFamily="34" charset="0"/>
              <a:buChar char="–"/>
            </a:pPr>
            <a:endParaRPr lang="en-GB" sz="2000" dirty="0"/>
          </a:p>
          <a:p>
            <a:pPr marL="342900" indent="-342900">
              <a:buFont typeface="Calibri" panose="020F0502020204030204" pitchFamily="34" charset="0"/>
              <a:buChar char="–"/>
            </a:pPr>
            <a:endParaRPr lang="en-GB" sz="2000" dirty="0" smtClean="0"/>
          </a:p>
          <a:p>
            <a:pPr marL="342900" indent="-342900">
              <a:buFont typeface="Calibri" panose="020F0502020204030204" pitchFamily="34" charset="0"/>
              <a:buChar char="–"/>
            </a:pPr>
            <a:endParaRPr lang="en-GB" sz="2000" dirty="0"/>
          </a:p>
          <a:p>
            <a:pPr marL="342900" indent="-342900">
              <a:buFont typeface="Calibri" panose="020F0502020204030204" pitchFamily="34" charset="0"/>
              <a:buChar char="–"/>
            </a:pPr>
            <a:endParaRPr lang="en-US" sz="2000" dirty="0"/>
          </a:p>
        </p:txBody>
      </p:sp>
      <p:sp>
        <p:nvSpPr>
          <p:cNvPr id="5" name="Oval 15"/>
          <p:cNvSpPr>
            <a:spLocks noChangeArrowheads="1"/>
          </p:cNvSpPr>
          <p:nvPr/>
        </p:nvSpPr>
        <p:spPr bwMode="auto">
          <a:xfrm>
            <a:off x="5811403" y="3222676"/>
            <a:ext cx="4100512" cy="2738437"/>
          </a:xfrm>
          <a:prstGeom prst="ellipse">
            <a:avLst/>
          </a:prstGeom>
          <a:solidFill>
            <a:srgbClr val="FFFF99"/>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6" name="Oval 16"/>
          <p:cNvSpPr>
            <a:spLocks noChangeArrowheads="1"/>
          </p:cNvSpPr>
          <p:nvPr/>
        </p:nvSpPr>
        <p:spPr bwMode="auto">
          <a:xfrm>
            <a:off x="6654365" y="3735438"/>
            <a:ext cx="2411413" cy="1597025"/>
          </a:xfrm>
          <a:prstGeom prst="ellipse">
            <a:avLst/>
          </a:prstGeom>
          <a:solidFill>
            <a:srgbClr val="CCFFFF"/>
          </a:solidFill>
          <a:ln w="9525">
            <a:solidFill>
              <a:schemeClr val="tx1"/>
            </a:solidFill>
            <a:round/>
            <a:headEnd/>
            <a:tailEnd/>
          </a:ln>
        </p:spPr>
        <p:txBody>
          <a:bodyPr wrap="none" anchor="ctr"/>
          <a:lstStyle/>
          <a:p>
            <a:pPr algn="ctr" eaLnBrk="1" hangingPunct="1"/>
            <a:endParaRPr lang="de-DE" sz="1800">
              <a:latin typeface="Arial" charset="0"/>
            </a:endParaRPr>
          </a:p>
        </p:txBody>
      </p:sp>
      <p:sp>
        <p:nvSpPr>
          <p:cNvPr id="7" name="Line 17"/>
          <p:cNvSpPr>
            <a:spLocks noChangeShapeType="1"/>
          </p:cNvSpPr>
          <p:nvPr/>
        </p:nvSpPr>
        <p:spPr bwMode="auto">
          <a:xfrm flipV="1">
            <a:off x="7860865" y="1568501"/>
            <a:ext cx="844550" cy="302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8" name="Line 18"/>
          <p:cNvSpPr>
            <a:spLocks noChangeShapeType="1"/>
          </p:cNvSpPr>
          <p:nvPr/>
        </p:nvSpPr>
        <p:spPr bwMode="auto">
          <a:xfrm flipV="1">
            <a:off x="7860865" y="2652763"/>
            <a:ext cx="2954338" cy="1938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9" name="Line 19"/>
          <p:cNvSpPr>
            <a:spLocks noChangeShapeType="1"/>
          </p:cNvSpPr>
          <p:nvPr/>
        </p:nvSpPr>
        <p:spPr bwMode="auto">
          <a:xfrm>
            <a:off x="7860865" y="4591101"/>
            <a:ext cx="2954338"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0" name="Freeform 20"/>
          <p:cNvSpPr>
            <a:spLocks/>
          </p:cNvSpPr>
          <p:nvPr/>
        </p:nvSpPr>
        <p:spPr bwMode="auto">
          <a:xfrm>
            <a:off x="8705415" y="1568501"/>
            <a:ext cx="2290763" cy="3479800"/>
          </a:xfrm>
          <a:custGeom>
            <a:avLst/>
            <a:gdLst>
              <a:gd name="T0" fmla="*/ 0 w 1724"/>
              <a:gd name="T1" fmla="*/ 0 h 2767"/>
              <a:gd name="T2" fmla="*/ 545 w 1724"/>
              <a:gd name="T3" fmla="*/ 272 h 2767"/>
              <a:gd name="T4" fmla="*/ 1044 w 1724"/>
              <a:gd name="T5" fmla="*/ 227 h 2767"/>
              <a:gd name="T6" fmla="*/ 1225 w 1724"/>
              <a:gd name="T7" fmla="*/ 590 h 2767"/>
              <a:gd name="T8" fmla="*/ 1588 w 1724"/>
              <a:gd name="T9" fmla="*/ 862 h 2767"/>
              <a:gd name="T10" fmla="*/ 1588 w 1724"/>
              <a:gd name="T11" fmla="*/ 1315 h 2767"/>
              <a:gd name="T12" fmla="*/ 1588 w 1724"/>
              <a:gd name="T13" fmla="*/ 1950 h 2767"/>
              <a:gd name="T14" fmla="*/ 1724 w 1724"/>
              <a:gd name="T15" fmla="*/ 2313 h 2767"/>
              <a:gd name="T16" fmla="*/ 1588 w 1724"/>
              <a:gd name="T17" fmla="*/ 2767 h 2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4"/>
              <a:gd name="T28" fmla="*/ 0 h 2767"/>
              <a:gd name="T29" fmla="*/ 1724 w 1724"/>
              <a:gd name="T30" fmla="*/ 2767 h 27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4" h="2767">
                <a:moveTo>
                  <a:pt x="0" y="0"/>
                </a:moveTo>
                <a:cubicBezTo>
                  <a:pt x="185" y="117"/>
                  <a:pt x="371" y="234"/>
                  <a:pt x="545" y="272"/>
                </a:cubicBezTo>
                <a:cubicBezTo>
                  <a:pt x="719" y="310"/>
                  <a:pt x="931" y="174"/>
                  <a:pt x="1044" y="227"/>
                </a:cubicBezTo>
                <a:cubicBezTo>
                  <a:pt x="1157" y="280"/>
                  <a:pt x="1134" y="484"/>
                  <a:pt x="1225" y="590"/>
                </a:cubicBezTo>
                <a:cubicBezTo>
                  <a:pt x="1316" y="696"/>
                  <a:pt x="1528" y="741"/>
                  <a:pt x="1588" y="862"/>
                </a:cubicBezTo>
                <a:cubicBezTo>
                  <a:pt x="1648" y="983"/>
                  <a:pt x="1588" y="1134"/>
                  <a:pt x="1588" y="1315"/>
                </a:cubicBezTo>
                <a:cubicBezTo>
                  <a:pt x="1588" y="1496"/>
                  <a:pt x="1565" y="1784"/>
                  <a:pt x="1588" y="1950"/>
                </a:cubicBezTo>
                <a:cubicBezTo>
                  <a:pt x="1611" y="2116"/>
                  <a:pt x="1724" y="2177"/>
                  <a:pt x="1724" y="2313"/>
                </a:cubicBezTo>
                <a:cubicBezTo>
                  <a:pt x="1724" y="2449"/>
                  <a:pt x="1656" y="2608"/>
                  <a:pt x="1588" y="276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1" name="Text Box 21"/>
          <p:cNvSpPr txBox="1">
            <a:spLocks noChangeArrowheads="1"/>
          </p:cNvSpPr>
          <p:nvPr/>
        </p:nvSpPr>
        <p:spPr bwMode="auto">
          <a:xfrm>
            <a:off x="8705415" y="2424163"/>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Hauptkunde 1</a:t>
            </a:r>
            <a:endParaRPr lang="de-DE" sz="1800" dirty="0">
              <a:latin typeface="Arial" charset="0"/>
            </a:endParaRPr>
          </a:p>
        </p:txBody>
      </p:sp>
      <p:sp>
        <p:nvSpPr>
          <p:cNvPr id="12" name="Text Box 22"/>
          <p:cNvSpPr txBox="1">
            <a:spLocks noChangeArrowheads="1"/>
          </p:cNvSpPr>
          <p:nvPr/>
        </p:nvSpPr>
        <p:spPr bwMode="auto">
          <a:xfrm>
            <a:off x="9530915" y="3444926"/>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smtClean="0">
                <a:latin typeface="Arial" charset="0"/>
              </a:rPr>
              <a:t>Hauptkunde 2</a:t>
            </a:r>
            <a:endParaRPr lang="de-DE" sz="1800" dirty="0">
              <a:latin typeface="Arial" charset="0"/>
            </a:endParaRPr>
          </a:p>
        </p:txBody>
      </p:sp>
      <p:sp>
        <p:nvSpPr>
          <p:cNvPr id="13" name="Text Box 23"/>
          <p:cNvSpPr txBox="1">
            <a:spLocks noChangeArrowheads="1"/>
          </p:cNvSpPr>
          <p:nvPr/>
        </p:nvSpPr>
        <p:spPr bwMode="auto">
          <a:xfrm>
            <a:off x="7013588" y="4093564"/>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800" dirty="0">
                <a:latin typeface="Arial" charset="0"/>
              </a:rPr>
              <a:t>Basis</a:t>
            </a:r>
          </a:p>
        </p:txBody>
      </p:sp>
      <p:sp>
        <p:nvSpPr>
          <p:cNvPr id="14" name="Text Box 24"/>
          <p:cNvSpPr txBox="1">
            <a:spLocks noChangeArrowheads="1"/>
          </p:cNvSpPr>
          <p:nvPr/>
        </p:nvSpPr>
        <p:spPr bwMode="auto">
          <a:xfrm>
            <a:off x="8475798" y="4985306"/>
            <a:ext cx="1119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600" dirty="0" err="1" smtClean="0">
                <a:latin typeface="Arial" charset="0"/>
              </a:rPr>
              <a:t>Produkt</a:t>
            </a:r>
            <a:r>
              <a:rPr lang="en-GB" sz="1600" dirty="0" smtClean="0">
                <a:latin typeface="Arial" charset="0"/>
              </a:rPr>
              <a:t>-/</a:t>
            </a:r>
          </a:p>
          <a:p>
            <a:pPr eaLnBrk="1" hangingPunct="1"/>
            <a:r>
              <a:rPr lang="en-GB" sz="1600" dirty="0" err="1" smtClean="0">
                <a:latin typeface="Arial" charset="0"/>
              </a:rPr>
              <a:t>Dienst</a:t>
            </a:r>
            <a:r>
              <a:rPr lang="en-GB" sz="1600" dirty="0" smtClean="0">
                <a:latin typeface="Arial" charset="0"/>
              </a:rPr>
              <a:t>-</a:t>
            </a:r>
          </a:p>
          <a:p>
            <a:pPr eaLnBrk="1" hangingPunct="1"/>
            <a:r>
              <a:rPr lang="en-GB" sz="1600" dirty="0" err="1" smtClean="0">
                <a:latin typeface="Arial" charset="0"/>
              </a:rPr>
              <a:t>Segmente</a:t>
            </a:r>
            <a:endParaRPr lang="en-GB" sz="1600" dirty="0">
              <a:latin typeface="Arial" charset="0"/>
            </a:endParaRPr>
          </a:p>
        </p:txBody>
      </p:sp>
      <p:sp>
        <p:nvSpPr>
          <p:cNvPr id="15" name="Oval 28"/>
          <p:cNvSpPr>
            <a:spLocks noChangeArrowheads="1"/>
          </p:cNvSpPr>
          <p:nvPr/>
        </p:nvSpPr>
        <p:spPr bwMode="auto">
          <a:xfrm rot="18788140">
            <a:off x="7571940" y="2625776"/>
            <a:ext cx="3384550" cy="431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AT"/>
          </a:p>
        </p:txBody>
      </p:sp>
      <p:sp>
        <p:nvSpPr>
          <p:cNvPr id="16" name="Line 29"/>
          <p:cNvSpPr>
            <a:spLocks noChangeShapeType="1"/>
          </p:cNvSpPr>
          <p:nvPr/>
        </p:nvSpPr>
        <p:spPr bwMode="auto">
          <a:xfrm flipH="1">
            <a:off x="9340415" y="2935338"/>
            <a:ext cx="1428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17" name="Text Box 31"/>
          <p:cNvSpPr txBox="1">
            <a:spLocks noChangeArrowheads="1"/>
          </p:cNvSpPr>
          <p:nvPr/>
        </p:nvSpPr>
        <p:spPr bwMode="auto">
          <a:xfrm>
            <a:off x="10327840" y="1660576"/>
            <a:ext cx="1362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dirty="0" smtClean="0">
                <a:solidFill>
                  <a:srgbClr val="FF0000"/>
                </a:solidFill>
              </a:rPr>
              <a:t>Lernkreis</a:t>
            </a:r>
            <a:endParaRPr lang="de-DE" dirty="0">
              <a:solidFill>
                <a:srgbClr val="FF0000"/>
              </a:solidFill>
            </a:endParaRPr>
          </a:p>
        </p:txBody>
      </p:sp>
      <p:sp>
        <p:nvSpPr>
          <p:cNvPr id="18" name="AutoShape 32"/>
          <p:cNvSpPr>
            <a:spLocks noChangeArrowheads="1"/>
          </p:cNvSpPr>
          <p:nvPr/>
        </p:nvSpPr>
        <p:spPr bwMode="auto">
          <a:xfrm rot="5400000">
            <a:off x="7972785" y="4302969"/>
            <a:ext cx="1008062" cy="288925"/>
          </a:xfrm>
          <a:prstGeom prst="curvedDownArrow">
            <a:avLst>
              <a:gd name="adj1" fmla="val 69780"/>
              <a:gd name="adj2" fmla="val 139560"/>
              <a:gd name="adj3" fmla="val 33333"/>
            </a:avLst>
          </a:prstGeom>
          <a:solidFill>
            <a:schemeClr val="accent1"/>
          </a:solidFill>
          <a:ln w="9525">
            <a:solidFill>
              <a:schemeClr val="tx1"/>
            </a:solidFill>
            <a:miter lim="800000"/>
            <a:headEnd/>
            <a:tailEnd/>
          </a:ln>
        </p:spPr>
        <p:txBody>
          <a:bodyPr wrap="none" anchor="ctr"/>
          <a:lstStyle/>
          <a:p>
            <a:endParaRPr lang="de-AT"/>
          </a:p>
        </p:txBody>
      </p:sp>
      <p:sp>
        <p:nvSpPr>
          <p:cNvPr id="19" name="Text Box 33"/>
          <p:cNvSpPr txBox="1">
            <a:spLocks noChangeArrowheads="1"/>
          </p:cNvSpPr>
          <p:nvPr/>
        </p:nvSpPr>
        <p:spPr bwMode="auto">
          <a:xfrm>
            <a:off x="7081513" y="4529620"/>
            <a:ext cx="21098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600" dirty="0" err="1" smtClean="0">
                <a:solidFill>
                  <a:srgbClr val="008000"/>
                </a:solidFill>
              </a:rPr>
              <a:t>Schlüsselkompetenzen</a:t>
            </a:r>
            <a:r>
              <a:rPr lang="en-GB" sz="1600" dirty="0" smtClean="0">
                <a:solidFill>
                  <a:srgbClr val="008000"/>
                </a:solidFill>
              </a:rPr>
              <a:t> </a:t>
            </a:r>
            <a:endParaRPr lang="en-GB" sz="1600" dirty="0">
              <a:solidFill>
                <a:srgbClr val="008000"/>
              </a:solidFill>
            </a:endParaRPr>
          </a:p>
        </p:txBody>
      </p:sp>
    </p:spTree>
    <p:extLst>
      <p:ext uri="{BB962C8B-B14F-4D97-AF65-F5344CB8AC3E}">
        <p14:creationId xmlns:p14="http://schemas.microsoft.com/office/powerpoint/2010/main" val="272855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373048" y="124006"/>
            <a:ext cx="10663380" cy="1692771"/>
          </a:xfrm>
          <a:prstGeom prst="rect">
            <a:avLst/>
          </a:prstGeom>
          <a:noFill/>
        </p:spPr>
        <p:txBody>
          <a:bodyPr wrap="square" rtlCol="0">
            <a:spAutoFit/>
          </a:bodyPr>
          <a:lstStyle/>
          <a:p>
            <a:r>
              <a:rPr lang="en-GB" sz="2400" dirty="0" smtClean="0"/>
              <a:t>SWOT Analyse</a:t>
            </a:r>
          </a:p>
          <a:p>
            <a:pPr marL="342900" indent="-342900">
              <a:buFont typeface="Calibri" panose="020F0502020204030204" pitchFamily="34" charset="0"/>
              <a:buChar char="–"/>
            </a:pPr>
            <a:r>
              <a:rPr lang="en-US" sz="2000" dirty="0" err="1" smtClean="0"/>
              <a:t>Stärken</a:t>
            </a:r>
            <a:endParaRPr lang="en-US" sz="2000" dirty="0"/>
          </a:p>
          <a:p>
            <a:pPr marL="342900" indent="-342900">
              <a:buFont typeface="Calibri" panose="020F0502020204030204" pitchFamily="34" charset="0"/>
              <a:buChar char="–"/>
            </a:pPr>
            <a:r>
              <a:rPr lang="en-US" sz="2000" dirty="0" err="1" smtClean="0"/>
              <a:t>Schwächen</a:t>
            </a:r>
            <a:endParaRPr lang="en-US" sz="2000" dirty="0"/>
          </a:p>
          <a:p>
            <a:pPr marL="342900" indent="-342900">
              <a:buFont typeface="Calibri" panose="020F0502020204030204" pitchFamily="34" charset="0"/>
              <a:buChar char="–"/>
            </a:pPr>
            <a:r>
              <a:rPr lang="en-US" sz="2000" dirty="0" err="1" smtClean="0"/>
              <a:t>Möglichkeiten</a:t>
            </a:r>
            <a:endParaRPr lang="en-US" sz="2000" dirty="0"/>
          </a:p>
          <a:p>
            <a:pPr marL="342900" indent="-342900">
              <a:buFont typeface="Calibri" panose="020F0502020204030204" pitchFamily="34" charset="0"/>
              <a:buChar char="–"/>
            </a:pPr>
            <a:r>
              <a:rPr lang="en-US" sz="2000" dirty="0" err="1" smtClean="0"/>
              <a:t>Herausforderungen</a:t>
            </a:r>
            <a:endParaRPr lang="en-US" sz="2000" dirty="0"/>
          </a:p>
        </p:txBody>
      </p:sp>
      <p:sp>
        <p:nvSpPr>
          <p:cNvPr id="9" name="Szövegdoboz 3"/>
          <p:cNvSpPr txBox="1"/>
          <p:nvPr/>
        </p:nvSpPr>
        <p:spPr>
          <a:xfrm>
            <a:off x="373048" y="2248708"/>
            <a:ext cx="4339630" cy="3877985"/>
          </a:xfrm>
          <a:prstGeom prst="rect">
            <a:avLst/>
          </a:prstGeom>
          <a:noFill/>
        </p:spPr>
        <p:txBody>
          <a:bodyPr wrap="square" rtlCol="0">
            <a:spAutoFit/>
          </a:bodyPr>
          <a:lstStyle/>
          <a:p>
            <a:r>
              <a:rPr lang="en-GB" sz="2400" dirty="0" err="1" smtClean="0"/>
              <a:t>Wie</a:t>
            </a:r>
            <a:r>
              <a:rPr lang="en-GB" sz="2400" dirty="0" smtClean="0"/>
              <a:t> man </a:t>
            </a:r>
            <a:r>
              <a:rPr lang="en-GB" sz="2400" dirty="0" err="1" smtClean="0"/>
              <a:t>eine</a:t>
            </a:r>
            <a:r>
              <a:rPr lang="en-GB" sz="2400" dirty="0" smtClean="0"/>
              <a:t> SWOT Analyse </a:t>
            </a:r>
            <a:r>
              <a:rPr lang="en-GB" sz="2400" dirty="0" err="1" smtClean="0"/>
              <a:t>durchführt</a:t>
            </a:r>
            <a:r>
              <a:rPr lang="en-GB" sz="2400" dirty="0" smtClean="0"/>
              <a:t>:</a:t>
            </a:r>
          </a:p>
          <a:p>
            <a:r>
              <a:rPr lang="en-GB" dirty="0" err="1" smtClean="0"/>
              <a:t>Eine</a:t>
            </a:r>
            <a:r>
              <a:rPr lang="en-GB" dirty="0" smtClean="0"/>
              <a:t> SWOT-Analyse </a:t>
            </a:r>
            <a:r>
              <a:rPr lang="en-GB" dirty="0" err="1" smtClean="0"/>
              <a:t>kann</a:t>
            </a:r>
            <a:r>
              <a:rPr lang="en-GB" dirty="0" smtClean="0"/>
              <a:t> </a:t>
            </a:r>
            <a:r>
              <a:rPr lang="en-GB" dirty="0" err="1" smtClean="0"/>
              <a:t>für</a:t>
            </a:r>
            <a:r>
              <a:rPr lang="en-GB" dirty="0" smtClean="0"/>
              <a:t> </a:t>
            </a:r>
            <a:r>
              <a:rPr lang="en-GB" dirty="0" err="1" smtClean="0"/>
              <a:t>jede</a:t>
            </a:r>
            <a:r>
              <a:rPr lang="en-GB" dirty="0" smtClean="0"/>
              <a:t> </a:t>
            </a:r>
            <a:r>
              <a:rPr lang="en-GB" dirty="0" err="1" smtClean="0"/>
              <a:t>Idee</a:t>
            </a:r>
            <a:r>
              <a:rPr lang="en-GB" dirty="0" smtClean="0"/>
              <a:t>, die </a:t>
            </a:r>
            <a:r>
              <a:rPr lang="en-GB" dirty="0" err="1" smtClean="0"/>
              <a:t>umgesetzt</a:t>
            </a:r>
            <a:r>
              <a:rPr lang="en-GB" dirty="0" smtClean="0"/>
              <a:t> </a:t>
            </a:r>
            <a:r>
              <a:rPr lang="en-GB" dirty="0" err="1" smtClean="0"/>
              <a:t>werden</a:t>
            </a:r>
            <a:r>
              <a:rPr lang="en-GB" dirty="0" smtClean="0"/>
              <a:t> </a:t>
            </a:r>
            <a:r>
              <a:rPr lang="en-GB" dirty="0" err="1" smtClean="0"/>
              <a:t>soll</a:t>
            </a:r>
            <a:r>
              <a:rPr lang="en-GB" dirty="0" smtClean="0"/>
              <a:t>, </a:t>
            </a:r>
            <a:r>
              <a:rPr lang="en-GB" dirty="0" err="1" smtClean="0"/>
              <a:t>durchgeführt</a:t>
            </a:r>
            <a:r>
              <a:rPr lang="en-GB" dirty="0" smtClean="0"/>
              <a:t> </a:t>
            </a:r>
            <a:r>
              <a:rPr lang="en-GB" dirty="0" err="1" smtClean="0"/>
              <a:t>werden</a:t>
            </a:r>
            <a:r>
              <a:rPr lang="en-GB" dirty="0" smtClean="0"/>
              <a:t>:  </a:t>
            </a:r>
          </a:p>
          <a:p>
            <a:pPr marL="342900" indent="-342900">
              <a:buFont typeface="Calibri" panose="020F0502020204030204" pitchFamily="34" charset="0"/>
              <a:buChar char="–"/>
            </a:pPr>
            <a:r>
              <a:rPr lang="en-US" dirty="0" err="1" smtClean="0"/>
              <a:t>Jedes</a:t>
            </a:r>
            <a:r>
              <a:rPr lang="en-US" dirty="0" smtClean="0"/>
              <a:t> Feld </a:t>
            </a:r>
            <a:r>
              <a:rPr lang="en-US" dirty="0" err="1" smtClean="0"/>
              <a:t>repräsentiert</a:t>
            </a:r>
            <a:r>
              <a:rPr lang="en-US" dirty="0" smtClean="0"/>
              <a:t> </a:t>
            </a:r>
            <a:r>
              <a:rPr lang="en-US" dirty="0" err="1" smtClean="0"/>
              <a:t>einen</a:t>
            </a:r>
            <a:r>
              <a:rPr lang="en-US" dirty="0" smtClean="0"/>
              <a:t> </a:t>
            </a:r>
            <a:r>
              <a:rPr lang="en-US" dirty="0" err="1" smtClean="0"/>
              <a:t>Aspekt</a:t>
            </a:r>
            <a:r>
              <a:rPr lang="en-US" dirty="0" smtClean="0"/>
              <a:t> der </a:t>
            </a:r>
            <a:r>
              <a:rPr lang="en-US" dirty="0" err="1" smtClean="0"/>
              <a:t>untersuchten</a:t>
            </a:r>
            <a:r>
              <a:rPr lang="en-US" dirty="0" smtClean="0"/>
              <a:t> </a:t>
            </a:r>
            <a:r>
              <a:rPr lang="en-US" dirty="0" err="1" smtClean="0"/>
              <a:t>Frage</a:t>
            </a:r>
            <a:r>
              <a:rPr lang="en-US" dirty="0" smtClean="0"/>
              <a:t>:  </a:t>
            </a:r>
            <a:r>
              <a:rPr lang="en-US" dirty="0" err="1" smtClean="0"/>
              <a:t>Stärken</a:t>
            </a:r>
            <a:r>
              <a:rPr lang="en-US" dirty="0" smtClean="0"/>
              <a:t>, </a:t>
            </a:r>
            <a:r>
              <a:rPr lang="en-US" dirty="0" err="1" smtClean="0"/>
              <a:t>Schwächen</a:t>
            </a:r>
            <a:r>
              <a:rPr lang="en-US" dirty="0" smtClean="0"/>
              <a:t>, </a:t>
            </a:r>
            <a:r>
              <a:rPr lang="en-US" dirty="0" err="1" smtClean="0"/>
              <a:t>Möglichkeiten</a:t>
            </a:r>
            <a:r>
              <a:rPr lang="en-US" dirty="0" smtClean="0"/>
              <a:t>, </a:t>
            </a:r>
            <a:r>
              <a:rPr lang="en-US" dirty="0" err="1" smtClean="0"/>
              <a:t>Gefahren</a:t>
            </a:r>
            <a:r>
              <a:rPr lang="en-US" dirty="0" smtClean="0"/>
              <a:t>. </a:t>
            </a:r>
            <a:endParaRPr lang="en-US" dirty="0"/>
          </a:p>
          <a:p>
            <a:pPr marL="342900" indent="-342900">
              <a:buFont typeface="Calibri" panose="020F0502020204030204" pitchFamily="34" charset="0"/>
              <a:buChar char="–"/>
            </a:pPr>
            <a:r>
              <a:rPr lang="en-US" dirty="0" err="1" smtClean="0"/>
              <a:t>Stärken</a:t>
            </a:r>
            <a:r>
              <a:rPr lang="en-US" dirty="0" smtClean="0"/>
              <a:t> und </a:t>
            </a:r>
            <a:r>
              <a:rPr lang="en-US" dirty="0" err="1" smtClean="0"/>
              <a:t>Schwächen</a:t>
            </a:r>
            <a:r>
              <a:rPr lang="en-US" dirty="0" smtClean="0"/>
              <a:t> </a:t>
            </a:r>
            <a:r>
              <a:rPr lang="en-US" dirty="0" err="1" smtClean="0"/>
              <a:t>gelten</a:t>
            </a:r>
            <a:r>
              <a:rPr lang="en-US" dirty="0" smtClean="0"/>
              <a:t> </a:t>
            </a:r>
            <a:r>
              <a:rPr lang="en-US" dirty="0" err="1" smtClean="0"/>
              <a:t>als</a:t>
            </a:r>
            <a:r>
              <a:rPr lang="en-US" dirty="0" smtClean="0"/>
              <a:t> interne </a:t>
            </a:r>
            <a:r>
              <a:rPr lang="en-US" dirty="0" err="1" smtClean="0"/>
              <a:t>Aufgaben</a:t>
            </a:r>
            <a:r>
              <a:rPr lang="en-US" dirty="0" smtClean="0"/>
              <a:t>, die intern </a:t>
            </a:r>
            <a:r>
              <a:rPr lang="en-US" dirty="0" err="1" smtClean="0"/>
              <a:t>bestehen</a:t>
            </a:r>
            <a:r>
              <a:rPr lang="en-US" dirty="0" smtClean="0"/>
              <a:t> und die interne </a:t>
            </a:r>
            <a:r>
              <a:rPr lang="en-US" dirty="0" err="1" smtClean="0"/>
              <a:t>Aufgaben</a:t>
            </a:r>
            <a:r>
              <a:rPr lang="en-US" dirty="0" smtClean="0"/>
              <a:t> </a:t>
            </a:r>
            <a:r>
              <a:rPr lang="en-US" dirty="0" err="1" smtClean="0"/>
              <a:t>betreffen</a:t>
            </a:r>
            <a:r>
              <a:rPr lang="en-US" dirty="0" smtClean="0"/>
              <a:t>, </a:t>
            </a:r>
            <a:r>
              <a:rPr lang="en-US" dirty="0" err="1" smtClean="0"/>
              <a:t>während</a:t>
            </a:r>
            <a:r>
              <a:rPr lang="en-US" dirty="0" smtClean="0"/>
              <a:t> </a:t>
            </a:r>
            <a:r>
              <a:rPr lang="en-US" dirty="0" err="1" smtClean="0"/>
              <a:t>Möglichkeiten</a:t>
            </a:r>
            <a:r>
              <a:rPr lang="en-US" dirty="0" smtClean="0"/>
              <a:t> und </a:t>
            </a:r>
            <a:r>
              <a:rPr lang="en-US" dirty="0" err="1" smtClean="0"/>
              <a:t>Gefahren</a:t>
            </a:r>
            <a:r>
              <a:rPr lang="en-US" dirty="0" smtClean="0"/>
              <a:t> auf </a:t>
            </a:r>
            <a:r>
              <a:rPr lang="en-US" dirty="0" err="1" smtClean="0"/>
              <a:t>externen</a:t>
            </a:r>
            <a:r>
              <a:rPr lang="en-US" dirty="0" smtClean="0"/>
              <a:t> </a:t>
            </a:r>
            <a:r>
              <a:rPr lang="en-US" dirty="0" err="1" smtClean="0"/>
              <a:t>Faktoren</a:t>
            </a:r>
            <a:r>
              <a:rPr lang="en-US" dirty="0" smtClean="0"/>
              <a:t> </a:t>
            </a:r>
            <a:r>
              <a:rPr lang="en-US" dirty="0" err="1" smtClean="0"/>
              <a:t>basieren</a:t>
            </a:r>
            <a:r>
              <a:rPr lang="en-US" dirty="0" smtClean="0"/>
              <a:t>.</a:t>
            </a:r>
            <a:endParaRPr lang="en-GB" dirty="0"/>
          </a:p>
        </p:txBody>
      </p:sp>
      <p:pic>
        <p:nvPicPr>
          <p:cNvPr id="3" name="Grafik 2"/>
          <p:cNvPicPr>
            <a:picLocks noChangeAspect="1"/>
          </p:cNvPicPr>
          <p:nvPr/>
        </p:nvPicPr>
        <p:blipFill>
          <a:blip r:embed="rId4"/>
          <a:stretch>
            <a:fillRect/>
          </a:stretch>
        </p:blipFill>
        <p:spPr>
          <a:xfrm>
            <a:off x="4818185" y="2413537"/>
            <a:ext cx="6764214" cy="3831966"/>
          </a:xfrm>
          <a:prstGeom prst="rect">
            <a:avLst/>
          </a:prstGeom>
        </p:spPr>
      </p:pic>
    </p:spTree>
    <p:extLst>
      <p:ext uri="{BB962C8B-B14F-4D97-AF65-F5344CB8AC3E}">
        <p14:creationId xmlns:p14="http://schemas.microsoft.com/office/powerpoint/2010/main" val="37716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5028084" cy="3539430"/>
          </a:xfrm>
          <a:prstGeom prst="rect">
            <a:avLst/>
          </a:prstGeom>
          <a:noFill/>
        </p:spPr>
        <p:txBody>
          <a:bodyPr wrap="square" rtlCol="0">
            <a:spAutoFit/>
          </a:bodyPr>
          <a:lstStyle/>
          <a:p>
            <a:r>
              <a:rPr lang="en-GB" sz="2800" dirty="0"/>
              <a:t>SWOT </a:t>
            </a:r>
            <a:r>
              <a:rPr lang="en-GB" sz="2800" dirty="0" err="1" smtClean="0"/>
              <a:t>Beispielsanalyse</a:t>
            </a:r>
            <a:endParaRPr lang="en-GB" sz="2400" dirty="0"/>
          </a:p>
          <a:p>
            <a:pPr marL="342900" indent="-342900">
              <a:buFont typeface="Calibri" panose="020F0502020204030204" pitchFamily="34" charset="0"/>
              <a:buChar char="–"/>
            </a:pPr>
            <a:r>
              <a:rPr lang="en-US" sz="2400" dirty="0" err="1"/>
              <a:t>Stärken</a:t>
            </a:r>
            <a:endParaRPr lang="en-US" sz="2400" dirty="0"/>
          </a:p>
          <a:p>
            <a:pPr marL="342900" indent="-342900">
              <a:buFont typeface="Calibri" panose="020F0502020204030204" pitchFamily="34" charset="0"/>
              <a:buChar char="–"/>
            </a:pPr>
            <a:r>
              <a:rPr lang="en-US" sz="2400" dirty="0" err="1"/>
              <a:t>Schwächen</a:t>
            </a:r>
            <a:endParaRPr lang="en-US" sz="2400" dirty="0"/>
          </a:p>
          <a:p>
            <a:pPr marL="342900" indent="-342900">
              <a:buFont typeface="Calibri" panose="020F0502020204030204" pitchFamily="34" charset="0"/>
              <a:buChar char="–"/>
            </a:pPr>
            <a:r>
              <a:rPr lang="en-US" sz="2400" dirty="0" err="1"/>
              <a:t>Möglichkeiten</a:t>
            </a:r>
            <a:endParaRPr lang="en-US" sz="2400" dirty="0"/>
          </a:p>
          <a:p>
            <a:pPr marL="342900" indent="-342900">
              <a:buFont typeface="Calibri" panose="020F0502020204030204" pitchFamily="34" charset="0"/>
              <a:buChar char="–"/>
            </a:pPr>
            <a:r>
              <a:rPr lang="en-US" sz="2400" dirty="0" err="1"/>
              <a:t>Herausforderungen</a:t>
            </a:r>
            <a:endParaRPr lang="en-US" sz="2400" dirty="0"/>
          </a:p>
          <a:p>
            <a:pPr marL="342900" indent="-342900">
              <a:buFont typeface="Calibri" panose="020F0502020204030204" pitchFamily="34" charset="0"/>
              <a:buChar char="–"/>
            </a:pPr>
            <a:endParaRPr lang="en-US" sz="2000" dirty="0"/>
          </a:p>
          <a:p>
            <a:r>
              <a:rPr lang="en-US" sz="2000" dirty="0" err="1" smtClean="0"/>
              <a:t>Beispiel</a:t>
            </a:r>
            <a:r>
              <a:rPr lang="en-US" sz="2000" dirty="0" smtClean="0"/>
              <a:t> </a:t>
            </a:r>
            <a:r>
              <a:rPr lang="en-US" sz="2000" dirty="0" err="1" smtClean="0"/>
              <a:t>Schwimmverein</a:t>
            </a:r>
            <a:r>
              <a:rPr lang="en-US" sz="2000" dirty="0" smtClean="0"/>
              <a:t> – </a:t>
            </a:r>
            <a:r>
              <a:rPr lang="en-US" sz="2000" dirty="0" err="1" smtClean="0"/>
              <a:t>Diskussion</a:t>
            </a:r>
            <a:r>
              <a:rPr lang="en-US" sz="2000" dirty="0" smtClean="0"/>
              <a:t> des Problems, “</a:t>
            </a:r>
            <a:r>
              <a:rPr lang="en-US" sz="2000" dirty="0" err="1" smtClean="0"/>
              <a:t>eine</a:t>
            </a:r>
            <a:r>
              <a:rPr lang="en-US" sz="2000" dirty="0" smtClean="0"/>
              <a:t> </a:t>
            </a:r>
            <a:r>
              <a:rPr lang="en-US" sz="2000" dirty="0" err="1" smtClean="0"/>
              <a:t>finanziell</a:t>
            </a:r>
            <a:r>
              <a:rPr lang="en-US" sz="2000" dirty="0" smtClean="0"/>
              <a:t> </a:t>
            </a:r>
            <a:r>
              <a:rPr lang="en-US" sz="2000" dirty="0" err="1" smtClean="0"/>
              <a:t>tragbare</a:t>
            </a:r>
            <a:r>
              <a:rPr lang="en-US" sz="2000" dirty="0" smtClean="0"/>
              <a:t> </a:t>
            </a:r>
            <a:r>
              <a:rPr lang="en-US" sz="2000" dirty="0" err="1" smtClean="0"/>
              <a:t>Möglichkeit</a:t>
            </a:r>
            <a:r>
              <a:rPr lang="en-US" sz="2000" dirty="0" smtClean="0"/>
              <a:t> </a:t>
            </a:r>
            <a:r>
              <a:rPr lang="en-US" sz="2000" dirty="0" err="1" smtClean="0"/>
              <a:t>zur</a:t>
            </a:r>
            <a:r>
              <a:rPr lang="en-US" sz="2000" dirty="0" smtClean="0"/>
              <a:t> </a:t>
            </a:r>
            <a:r>
              <a:rPr lang="en-US" sz="2000" dirty="0" err="1" smtClean="0"/>
              <a:t>Entwicklung</a:t>
            </a:r>
            <a:r>
              <a:rPr lang="en-US" sz="2000" dirty="0" smtClean="0"/>
              <a:t> der </a:t>
            </a:r>
            <a:r>
              <a:rPr lang="en-US" sz="2000" dirty="0" err="1" smtClean="0"/>
              <a:t>Wettbewerbsfähigkeit</a:t>
            </a:r>
            <a:r>
              <a:rPr lang="en-US" sz="2000" dirty="0" smtClean="0"/>
              <a:t> </a:t>
            </a:r>
            <a:r>
              <a:rPr lang="en-US" sz="2000" dirty="0" err="1" smtClean="0"/>
              <a:t>zu</a:t>
            </a:r>
            <a:r>
              <a:rPr lang="en-US" sz="2000" dirty="0" smtClean="0"/>
              <a:t> </a:t>
            </a:r>
            <a:r>
              <a:rPr lang="en-US" sz="2000" dirty="0" err="1" smtClean="0"/>
              <a:t>finden</a:t>
            </a:r>
            <a:r>
              <a:rPr lang="en-US" sz="2000" dirty="0" smtClean="0"/>
              <a:t>” </a:t>
            </a:r>
            <a:r>
              <a:rPr lang="en-US" sz="2000" dirty="0" err="1" smtClean="0"/>
              <a:t>mittels</a:t>
            </a:r>
            <a:r>
              <a:rPr lang="en-US" sz="2000" dirty="0" smtClean="0"/>
              <a:t> SWOT</a:t>
            </a:r>
            <a:r>
              <a:rPr lang="de-AT" sz="2000" dirty="0" smtClean="0"/>
              <a:t> Analyse</a:t>
            </a:r>
            <a:r>
              <a:rPr lang="en-US" sz="2000" dirty="0" smtClean="0"/>
              <a:t> </a:t>
            </a:r>
            <a:endParaRPr lang="en-US" sz="2000" dirty="0"/>
          </a:p>
        </p:txBody>
      </p:sp>
      <p:pic>
        <p:nvPicPr>
          <p:cNvPr id="5" name="Grafik 4"/>
          <p:cNvPicPr>
            <a:picLocks noChangeAspect="1"/>
          </p:cNvPicPr>
          <p:nvPr/>
        </p:nvPicPr>
        <p:blipFill>
          <a:blip r:embed="rId4"/>
          <a:stretch>
            <a:fillRect/>
          </a:stretch>
        </p:blipFill>
        <p:spPr>
          <a:xfrm>
            <a:off x="5860594" y="590999"/>
            <a:ext cx="5535181" cy="5676001"/>
          </a:xfrm>
          <a:prstGeom prst="rect">
            <a:avLst/>
          </a:prstGeom>
        </p:spPr>
      </p:pic>
    </p:spTree>
    <p:extLst>
      <p:ext uri="{BB962C8B-B14F-4D97-AF65-F5344CB8AC3E}">
        <p14:creationId xmlns:p14="http://schemas.microsoft.com/office/powerpoint/2010/main" val="2090824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3328237" cy="3600986"/>
          </a:xfrm>
          <a:prstGeom prst="rect">
            <a:avLst/>
          </a:prstGeom>
          <a:noFill/>
        </p:spPr>
        <p:txBody>
          <a:bodyPr wrap="square" rtlCol="0">
            <a:spAutoFit/>
          </a:bodyPr>
          <a:lstStyle/>
          <a:p>
            <a:r>
              <a:rPr lang="en-GB" sz="2800" dirty="0"/>
              <a:t>SWOT Analyse</a:t>
            </a:r>
          </a:p>
          <a:p>
            <a:endParaRPr lang="en-GB" sz="2400" dirty="0"/>
          </a:p>
          <a:p>
            <a:pPr marL="342900" indent="-342900">
              <a:buFont typeface="Calibri" panose="020F0502020204030204" pitchFamily="34" charset="0"/>
              <a:buChar char="–"/>
            </a:pPr>
            <a:r>
              <a:rPr lang="en-US" sz="2400" dirty="0" err="1"/>
              <a:t>Stärken</a:t>
            </a:r>
            <a:endParaRPr lang="en-US" sz="2400" dirty="0"/>
          </a:p>
          <a:p>
            <a:pPr marL="342900" indent="-342900">
              <a:buFont typeface="Calibri" panose="020F0502020204030204" pitchFamily="34" charset="0"/>
              <a:buChar char="–"/>
            </a:pPr>
            <a:r>
              <a:rPr lang="en-US" sz="2400" dirty="0" err="1"/>
              <a:t>Schwächen</a:t>
            </a:r>
            <a:endParaRPr lang="en-US" sz="2400" dirty="0"/>
          </a:p>
          <a:p>
            <a:pPr marL="342900" indent="-342900">
              <a:buFont typeface="Calibri" panose="020F0502020204030204" pitchFamily="34" charset="0"/>
              <a:buChar char="–"/>
            </a:pPr>
            <a:r>
              <a:rPr lang="en-US" sz="2400" dirty="0" err="1"/>
              <a:t>Möglichkeiten</a:t>
            </a:r>
            <a:endParaRPr lang="en-US" sz="2400" dirty="0"/>
          </a:p>
          <a:p>
            <a:pPr marL="342900" indent="-342900">
              <a:buFont typeface="Calibri" panose="020F0502020204030204" pitchFamily="34" charset="0"/>
              <a:buChar char="–"/>
            </a:pPr>
            <a:r>
              <a:rPr lang="en-US" sz="2400" dirty="0" err="1"/>
              <a:t>Herausforderungen</a:t>
            </a:r>
            <a:endParaRPr lang="en-US" sz="2400" dirty="0"/>
          </a:p>
          <a:p>
            <a:pPr marL="342900" indent="-342900">
              <a:buFont typeface="Calibri" panose="020F0502020204030204" pitchFamily="34" charset="0"/>
              <a:buChar char="–"/>
            </a:pPr>
            <a:endParaRPr lang="en-US" sz="2000" dirty="0"/>
          </a:p>
          <a:p>
            <a:r>
              <a:rPr lang="en-GB" sz="2000" dirty="0" err="1" smtClean="0"/>
              <a:t>Beispiel</a:t>
            </a:r>
            <a:r>
              <a:rPr lang="en-GB" sz="2000" dirty="0" smtClean="0"/>
              <a:t> </a:t>
            </a:r>
            <a:r>
              <a:rPr lang="en-GB" sz="2000" dirty="0" err="1" smtClean="0"/>
              <a:t>Schule</a:t>
            </a:r>
            <a:r>
              <a:rPr lang="en-GB" sz="2000" dirty="0" smtClean="0"/>
              <a:t> –  Analyse der </a:t>
            </a:r>
            <a:r>
              <a:rPr lang="en-GB" sz="2000" dirty="0" err="1" smtClean="0"/>
              <a:t>Kooperation</a:t>
            </a:r>
            <a:r>
              <a:rPr lang="en-GB" sz="2000" dirty="0" smtClean="0"/>
              <a:t> </a:t>
            </a:r>
            <a:r>
              <a:rPr lang="en-GB" sz="2000" dirty="0" err="1" smtClean="0"/>
              <a:t>zwischen</a:t>
            </a:r>
            <a:r>
              <a:rPr lang="en-GB" sz="2000" dirty="0" smtClean="0"/>
              <a:t> </a:t>
            </a:r>
            <a:r>
              <a:rPr lang="en-GB" sz="2000" dirty="0" err="1" smtClean="0"/>
              <a:t>Schule</a:t>
            </a:r>
            <a:r>
              <a:rPr lang="en-GB" sz="2000" dirty="0" smtClean="0"/>
              <a:t> und </a:t>
            </a:r>
            <a:r>
              <a:rPr lang="en-GB" sz="2000" dirty="0" err="1" smtClean="0"/>
              <a:t>Industrie</a:t>
            </a:r>
            <a:endParaRPr lang="en-GB" sz="2000" dirty="0"/>
          </a:p>
        </p:txBody>
      </p:sp>
      <p:pic>
        <p:nvPicPr>
          <p:cNvPr id="3" name="Grafik 2"/>
          <p:cNvPicPr>
            <a:picLocks noChangeAspect="1"/>
          </p:cNvPicPr>
          <p:nvPr/>
        </p:nvPicPr>
        <p:blipFill>
          <a:blip r:embed="rId4"/>
          <a:stretch>
            <a:fillRect/>
          </a:stretch>
        </p:blipFill>
        <p:spPr>
          <a:xfrm>
            <a:off x="3845470" y="1019959"/>
            <a:ext cx="7736929" cy="4941566"/>
          </a:xfrm>
          <a:prstGeom prst="rect">
            <a:avLst/>
          </a:prstGeom>
        </p:spPr>
      </p:pic>
    </p:spTree>
    <p:extLst>
      <p:ext uri="{BB962C8B-B14F-4D97-AF65-F5344CB8AC3E}">
        <p14:creationId xmlns:p14="http://schemas.microsoft.com/office/powerpoint/2010/main" val="223302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10663380" cy="2369880"/>
          </a:xfrm>
          <a:prstGeom prst="rect">
            <a:avLst/>
          </a:prstGeom>
          <a:noFill/>
        </p:spPr>
        <p:txBody>
          <a:bodyPr wrap="square" rtlCol="0">
            <a:spAutoFit/>
          </a:bodyPr>
          <a:lstStyle/>
          <a:p>
            <a:r>
              <a:rPr lang="en-GB" sz="2800" dirty="0"/>
              <a:t>SWOT Analyse</a:t>
            </a:r>
          </a:p>
          <a:p>
            <a:endParaRPr lang="en-GB" sz="2400" dirty="0"/>
          </a:p>
          <a:p>
            <a:pPr marL="342900" indent="-342900">
              <a:buFont typeface="Calibri" panose="020F0502020204030204" pitchFamily="34" charset="0"/>
              <a:buChar char="–"/>
            </a:pPr>
            <a:r>
              <a:rPr lang="en-US" sz="2400" dirty="0" err="1"/>
              <a:t>Stärken</a:t>
            </a:r>
            <a:endParaRPr lang="en-US" sz="2400" dirty="0"/>
          </a:p>
          <a:p>
            <a:pPr marL="342900" indent="-342900">
              <a:buFont typeface="Calibri" panose="020F0502020204030204" pitchFamily="34" charset="0"/>
              <a:buChar char="–"/>
            </a:pPr>
            <a:r>
              <a:rPr lang="en-US" sz="2400" dirty="0" err="1"/>
              <a:t>Schwächen</a:t>
            </a:r>
            <a:endParaRPr lang="en-US" sz="2400" dirty="0"/>
          </a:p>
          <a:p>
            <a:pPr marL="342900" indent="-342900">
              <a:buFont typeface="Calibri" panose="020F0502020204030204" pitchFamily="34" charset="0"/>
              <a:buChar char="–"/>
            </a:pPr>
            <a:r>
              <a:rPr lang="en-US" sz="2400" dirty="0" err="1"/>
              <a:t>Möglichkeiten</a:t>
            </a:r>
            <a:endParaRPr lang="en-US" sz="2400" dirty="0"/>
          </a:p>
          <a:p>
            <a:pPr marL="342900" indent="-342900">
              <a:buFont typeface="Calibri" panose="020F0502020204030204" pitchFamily="34" charset="0"/>
              <a:buChar char="–"/>
            </a:pPr>
            <a:r>
              <a:rPr lang="en-US" sz="2400" dirty="0" err="1"/>
              <a:t>Herausforderungen</a:t>
            </a:r>
            <a:endParaRPr lang="en-US" sz="2400" dirty="0"/>
          </a:p>
        </p:txBody>
      </p:sp>
      <p:sp>
        <p:nvSpPr>
          <p:cNvPr id="9" name="Szövegdoboz 3"/>
          <p:cNvSpPr txBox="1"/>
          <p:nvPr/>
        </p:nvSpPr>
        <p:spPr>
          <a:xfrm>
            <a:off x="373048" y="2542491"/>
            <a:ext cx="4339630" cy="3231654"/>
          </a:xfrm>
          <a:prstGeom prst="rect">
            <a:avLst/>
          </a:prstGeom>
          <a:noFill/>
        </p:spPr>
        <p:txBody>
          <a:bodyPr wrap="square" rtlCol="0">
            <a:spAutoFit/>
          </a:bodyPr>
          <a:lstStyle/>
          <a:p>
            <a:r>
              <a:rPr lang="en-GB" sz="2400" dirty="0" smtClean="0"/>
              <a:t>Moderation </a:t>
            </a:r>
            <a:r>
              <a:rPr lang="en-GB" sz="2400" dirty="0" err="1" smtClean="0"/>
              <a:t>einer</a:t>
            </a:r>
            <a:r>
              <a:rPr lang="en-GB" sz="2400" dirty="0" smtClean="0"/>
              <a:t> SWOT Analyse:</a:t>
            </a:r>
          </a:p>
          <a:p>
            <a:pPr marL="342900" indent="-342900">
              <a:buFont typeface="Calibri" panose="020F0502020204030204" pitchFamily="34" charset="0"/>
              <a:buChar char="–"/>
            </a:pPr>
            <a:r>
              <a:rPr lang="en-GB" dirty="0" err="1" smtClean="0"/>
              <a:t>Verwenden</a:t>
            </a:r>
            <a:r>
              <a:rPr lang="en-GB" dirty="0" smtClean="0"/>
              <a:t> </a:t>
            </a:r>
            <a:r>
              <a:rPr lang="en-GB" dirty="0" err="1" smtClean="0"/>
              <a:t>Sie</a:t>
            </a:r>
            <a:r>
              <a:rPr lang="en-GB" dirty="0" smtClean="0"/>
              <a:t> die </a:t>
            </a:r>
            <a:r>
              <a:rPr lang="en-GB" dirty="0" err="1" smtClean="0"/>
              <a:t>Vorlage</a:t>
            </a:r>
            <a:r>
              <a:rPr lang="en-GB" dirty="0" smtClean="0"/>
              <a:t>, die der </a:t>
            </a:r>
            <a:r>
              <a:rPr lang="en-GB" dirty="0" err="1" smtClean="0"/>
              <a:t>Datei</a:t>
            </a:r>
            <a:r>
              <a:rPr lang="en-GB" dirty="0" smtClean="0"/>
              <a:t> INNOTEACH-U1.E2-Exercise-Templates-Release1.EN.v1.pptx </a:t>
            </a:r>
            <a:r>
              <a:rPr lang="en-GB" dirty="0" err="1" smtClean="0"/>
              <a:t>beigelegt</a:t>
            </a:r>
            <a:r>
              <a:rPr lang="en-GB" dirty="0" smtClean="0"/>
              <a:t> </a:t>
            </a:r>
            <a:r>
              <a:rPr lang="en-GB" dirty="0" err="1" smtClean="0"/>
              <a:t>ist</a:t>
            </a:r>
            <a:r>
              <a:rPr lang="en-GB" dirty="0" smtClean="0"/>
              <a:t>.</a:t>
            </a:r>
          </a:p>
          <a:p>
            <a:pPr marL="342900" indent="-342900">
              <a:buFont typeface="Calibri" panose="020F0502020204030204" pitchFamily="34" charset="0"/>
              <a:buChar char="–"/>
            </a:pPr>
            <a:r>
              <a:rPr lang="en-GB" dirty="0" err="1" smtClean="0"/>
              <a:t>Stellen</a:t>
            </a:r>
            <a:r>
              <a:rPr lang="en-GB" dirty="0" smtClean="0"/>
              <a:t> </a:t>
            </a:r>
            <a:r>
              <a:rPr lang="en-GB" dirty="0" err="1" smtClean="0"/>
              <a:t>Sie</a:t>
            </a:r>
            <a:r>
              <a:rPr lang="en-GB" dirty="0" smtClean="0"/>
              <a:t> die in U1.E1 </a:t>
            </a:r>
            <a:r>
              <a:rPr lang="en-GB" dirty="0" err="1" smtClean="0"/>
              <a:t>behandelte</a:t>
            </a:r>
            <a:r>
              <a:rPr lang="en-GB" dirty="0" smtClean="0"/>
              <a:t> Innovation/Problem in den </a:t>
            </a:r>
            <a:r>
              <a:rPr lang="en-GB" dirty="0" err="1" smtClean="0"/>
              <a:t>Mittelpunkt</a:t>
            </a:r>
            <a:endParaRPr lang="en-GB" dirty="0"/>
          </a:p>
          <a:p>
            <a:pPr marL="342900" indent="-342900">
              <a:buFont typeface="Calibri" panose="020F0502020204030204" pitchFamily="34" charset="0"/>
              <a:buChar char="–"/>
            </a:pPr>
            <a:r>
              <a:rPr lang="en-GB" dirty="0" err="1" smtClean="0"/>
              <a:t>Bilden</a:t>
            </a:r>
            <a:r>
              <a:rPr lang="en-GB" dirty="0" smtClean="0"/>
              <a:t> </a:t>
            </a:r>
            <a:r>
              <a:rPr lang="en-GB" dirty="0" err="1" smtClean="0"/>
              <a:t>Sie</a:t>
            </a:r>
            <a:r>
              <a:rPr lang="en-GB" dirty="0" smtClean="0"/>
              <a:t> Teams</a:t>
            </a:r>
          </a:p>
          <a:p>
            <a:pPr marL="342900" indent="-342900">
              <a:buFont typeface="Calibri" panose="020F0502020204030204" pitchFamily="34" charset="0"/>
              <a:buChar char="–"/>
            </a:pPr>
            <a:r>
              <a:rPr lang="en-GB" dirty="0" err="1" smtClean="0"/>
              <a:t>Jedes</a:t>
            </a:r>
            <a:r>
              <a:rPr lang="en-GB" dirty="0" smtClean="0"/>
              <a:t> Team </a:t>
            </a:r>
            <a:r>
              <a:rPr lang="en-GB" dirty="0" err="1" smtClean="0"/>
              <a:t>macht</a:t>
            </a:r>
            <a:r>
              <a:rPr lang="en-GB" dirty="0" smtClean="0"/>
              <a:t> </a:t>
            </a:r>
            <a:r>
              <a:rPr lang="en-GB" dirty="0" err="1" smtClean="0"/>
              <a:t>eine</a:t>
            </a:r>
            <a:r>
              <a:rPr lang="en-GB" dirty="0" smtClean="0"/>
              <a:t> SWOT</a:t>
            </a:r>
          </a:p>
          <a:p>
            <a:pPr marL="342900" indent="-342900">
              <a:buFont typeface="Calibri" panose="020F0502020204030204" pitchFamily="34" charset="0"/>
              <a:buChar char="–"/>
            </a:pPr>
            <a:r>
              <a:rPr lang="en-GB" dirty="0" err="1" smtClean="0"/>
              <a:t>Jedes</a:t>
            </a:r>
            <a:r>
              <a:rPr lang="en-GB" dirty="0" smtClean="0"/>
              <a:t> Team </a:t>
            </a:r>
            <a:r>
              <a:rPr lang="en-GB" dirty="0" err="1" smtClean="0"/>
              <a:t>präsentiert</a:t>
            </a:r>
            <a:r>
              <a:rPr lang="en-GB" dirty="0" smtClean="0"/>
              <a:t> und </a:t>
            </a:r>
            <a:r>
              <a:rPr lang="en-GB" dirty="0" err="1" smtClean="0"/>
              <a:t>diskutiert</a:t>
            </a:r>
            <a:r>
              <a:rPr lang="en-GB" dirty="0" smtClean="0"/>
              <a:t> die </a:t>
            </a:r>
            <a:r>
              <a:rPr lang="en-GB" dirty="0" err="1" smtClean="0"/>
              <a:t>Resultate</a:t>
            </a:r>
            <a:r>
              <a:rPr lang="en-GB" dirty="0" smtClean="0"/>
              <a:t> der SWOT.</a:t>
            </a:r>
          </a:p>
          <a:p>
            <a:pPr marL="342900" indent="-342900">
              <a:buFont typeface="Calibri" panose="020F0502020204030204" pitchFamily="34" charset="0"/>
              <a:buChar char="–"/>
            </a:pPr>
            <a:endParaRPr lang="en-GB" dirty="0"/>
          </a:p>
        </p:txBody>
      </p:sp>
      <p:pic>
        <p:nvPicPr>
          <p:cNvPr id="5" name="Grafik 4"/>
          <p:cNvPicPr>
            <a:picLocks noChangeAspect="1"/>
          </p:cNvPicPr>
          <p:nvPr/>
        </p:nvPicPr>
        <p:blipFill>
          <a:blip r:embed="rId4"/>
          <a:stretch>
            <a:fillRect/>
          </a:stretch>
        </p:blipFill>
        <p:spPr>
          <a:xfrm>
            <a:off x="4925281" y="2542491"/>
            <a:ext cx="6657118" cy="2402697"/>
          </a:xfrm>
          <a:prstGeom prst="rect">
            <a:avLst/>
          </a:prstGeom>
        </p:spPr>
      </p:pic>
    </p:spTree>
    <p:extLst>
      <p:ext uri="{BB962C8B-B14F-4D97-AF65-F5344CB8AC3E}">
        <p14:creationId xmlns:p14="http://schemas.microsoft.com/office/powerpoint/2010/main" val="256956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580136" y="682377"/>
            <a:ext cx="3699256" cy="5078313"/>
          </a:xfrm>
          <a:prstGeom prst="rect">
            <a:avLst/>
          </a:prstGeom>
          <a:noFill/>
        </p:spPr>
        <p:txBody>
          <a:bodyPr wrap="square" rtlCol="0">
            <a:spAutoFit/>
          </a:bodyPr>
          <a:lstStyle/>
          <a:p>
            <a:r>
              <a:rPr lang="de-AT" sz="2400" dirty="0"/>
              <a:t>+/- </a:t>
            </a:r>
            <a:r>
              <a:rPr lang="de-AT" sz="2400" dirty="0" smtClean="0"/>
              <a:t>Technik</a:t>
            </a:r>
          </a:p>
          <a:p>
            <a:endParaRPr lang="hu-HU" sz="2000" dirty="0"/>
          </a:p>
          <a:p>
            <a:pPr marL="342900" indent="-342900">
              <a:buFont typeface="Calibri" panose="020F0502020204030204" pitchFamily="34" charset="0"/>
              <a:buChar char="–"/>
            </a:pPr>
            <a:r>
              <a:rPr lang="en-US" sz="2000" dirty="0" err="1" smtClean="0"/>
              <a:t>Ist</a:t>
            </a:r>
            <a:r>
              <a:rPr lang="en-US" sz="2000" dirty="0" smtClean="0"/>
              <a:t> </a:t>
            </a:r>
            <a:r>
              <a:rPr lang="en-US" sz="2000" dirty="0" err="1" smtClean="0"/>
              <a:t>eine</a:t>
            </a:r>
            <a:r>
              <a:rPr lang="en-US" sz="2000" dirty="0" smtClean="0"/>
              <a:t> </a:t>
            </a:r>
            <a:r>
              <a:rPr lang="en-US" sz="2000" dirty="0" err="1" smtClean="0"/>
              <a:t>vereinfachte</a:t>
            </a:r>
            <a:r>
              <a:rPr lang="en-US" sz="2000" dirty="0" smtClean="0"/>
              <a:t> </a:t>
            </a:r>
            <a:r>
              <a:rPr lang="en-US" sz="2000" dirty="0" err="1" smtClean="0"/>
              <a:t>Methode</a:t>
            </a:r>
            <a:r>
              <a:rPr lang="en-US" sz="2000" dirty="0" smtClean="0"/>
              <a:t>, die auf SWOT </a:t>
            </a:r>
            <a:r>
              <a:rPr lang="en-US" sz="2000" dirty="0" err="1" smtClean="0"/>
              <a:t>basiert</a:t>
            </a:r>
            <a:endParaRPr lang="en-US" sz="2000" dirty="0" smtClean="0"/>
          </a:p>
          <a:p>
            <a:pPr marL="342900" indent="-342900">
              <a:buFont typeface="Calibri" panose="020F0502020204030204" pitchFamily="34" charset="0"/>
              <a:buChar char="–"/>
            </a:pPr>
            <a:r>
              <a:rPr lang="en-US" sz="2000" dirty="0" err="1" smtClean="0"/>
              <a:t>Stärken</a:t>
            </a:r>
            <a:r>
              <a:rPr lang="en-US" sz="2000" dirty="0" smtClean="0"/>
              <a:t> und </a:t>
            </a:r>
            <a:r>
              <a:rPr lang="en-US" sz="2000" dirty="0" err="1" smtClean="0"/>
              <a:t>Chancen</a:t>
            </a:r>
            <a:r>
              <a:rPr lang="en-US" sz="2000" dirty="0" smtClean="0"/>
              <a:t> </a:t>
            </a:r>
            <a:r>
              <a:rPr lang="en-US" sz="2000" dirty="0" err="1" smtClean="0"/>
              <a:t>werden</a:t>
            </a:r>
            <a:r>
              <a:rPr lang="en-US" sz="2000" dirty="0" smtClean="0"/>
              <a:t> </a:t>
            </a:r>
            <a:r>
              <a:rPr lang="en-US" sz="2000" dirty="0" err="1" smtClean="0"/>
              <a:t>mit</a:t>
            </a:r>
            <a:r>
              <a:rPr lang="en-US" sz="2000" dirty="0" smtClean="0"/>
              <a:t>  + </a:t>
            </a:r>
            <a:r>
              <a:rPr lang="en-US" sz="2000" dirty="0" err="1" smtClean="0"/>
              <a:t>gekennzeichnet</a:t>
            </a:r>
            <a:endParaRPr lang="en-US" sz="2000" dirty="0" smtClean="0"/>
          </a:p>
          <a:p>
            <a:pPr marL="342900" indent="-342900">
              <a:buFont typeface="Calibri" panose="020F0502020204030204" pitchFamily="34" charset="0"/>
              <a:buChar char="–"/>
            </a:pPr>
            <a:r>
              <a:rPr lang="en-US" sz="2000" dirty="0" err="1" smtClean="0"/>
              <a:t>Schwächen</a:t>
            </a:r>
            <a:r>
              <a:rPr lang="en-US" sz="2000" dirty="0" smtClean="0"/>
              <a:t> und </a:t>
            </a:r>
            <a:r>
              <a:rPr lang="en-US" sz="2000" dirty="0" err="1" smtClean="0"/>
              <a:t>Risiken</a:t>
            </a:r>
            <a:r>
              <a:rPr lang="en-US" sz="2000" dirty="0" smtClean="0"/>
              <a:t> </a:t>
            </a:r>
            <a:r>
              <a:rPr lang="en-US" sz="2000" dirty="0" err="1" smtClean="0"/>
              <a:t>werden</a:t>
            </a:r>
            <a:r>
              <a:rPr lang="en-US" sz="2000" dirty="0" smtClean="0"/>
              <a:t> </a:t>
            </a:r>
            <a:r>
              <a:rPr lang="en-US" sz="2000" dirty="0" err="1" smtClean="0"/>
              <a:t>mit</a:t>
            </a:r>
            <a:r>
              <a:rPr lang="en-US" sz="2000" dirty="0" smtClean="0"/>
              <a:t>  – </a:t>
            </a:r>
            <a:r>
              <a:rPr lang="en-US" sz="2000" dirty="0" err="1" smtClean="0"/>
              <a:t>gekennzeichnet</a:t>
            </a:r>
            <a:endParaRPr lang="en-US" sz="2000" dirty="0" smtClean="0"/>
          </a:p>
          <a:p>
            <a:pPr marL="342900" indent="-342900">
              <a:buFont typeface="Calibri" panose="020F0502020204030204" pitchFamily="34" charset="0"/>
              <a:buChar char="–"/>
            </a:pPr>
            <a:endParaRPr lang="en-US" sz="2000" dirty="0" smtClean="0"/>
          </a:p>
          <a:p>
            <a:pPr marL="342900" indent="-342900">
              <a:buFont typeface="Calibri" panose="020F0502020204030204" pitchFamily="34" charset="0"/>
              <a:buChar char="–"/>
            </a:pPr>
            <a:endParaRPr lang="en-US" sz="2000" dirty="0"/>
          </a:p>
          <a:p>
            <a:pPr marL="342900" indent="-342900">
              <a:buFont typeface="Calibri" panose="020F0502020204030204" pitchFamily="34" charset="0"/>
              <a:buChar char="–"/>
            </a:pPr>
            <a:endParaRPr lang="en-US" sz="2000" dirty="0"/>
          </a:p>
          <a:p>
            <a:pPr marL="342900" indent="-342900">
              <a:buFont typeface="Calibri" panose="020F0502020204030204" pitchFamily="34" charset="0"/>
              <a:buChar char="–"/>
            </a:pPr>
            <a:endParaRPr lang="en-US" sz="2000" dirty="0" smtClean="0"/>
          </a:p>
          <a:p>
            <a:r>
              <a:rPr lang="en-GB" sz="2000" dirty="0" err="1" smtClean="0"/>
              <a:t>Beispiel</a:t>
            </a:r>
            <a:r>
              <a:rPr lang="en-GB" sz="2000" dirty="0" smtClean="0"/>
              <a:t> </a:t>
            </a:r>
            <a:r>
              <a:rPr lang="en-GB" sz="2000" dirty="0" err="1" smtClean="0"/>
              <a:t>Schule</a:t>
            </a:r>
            <a:r>
              <a:rPr lang="en-GB" sz="2000" dirty="0" smtClean="0"/>
              <a:t> </a:t>
            </a:r>
            <a:r>
              <a:rPr lang="en-GB" sz="2000" dirty="0"/>
              <a:t>– </a:t>
            </a:r>
            <a:r>
              <a:rPr lang="en-GB" sz="2000" dirty="0" smtClean="0"/>
              <a:t>Analyse der </a:t>
            </a:r>
            <a:r>
              <a:rPr lang="en-GB" sz="2000" dirty="0" err="1" smtClean="0"/>
              <a:t>Kooperation</a:t>
            </a:r>
            <a:r>
              <a:rPr lang="en-GB" sz="2000" dirty="0" smtClean="0"/>
              <a:t> </a:t>
            </a:r>
            <a:r>
              <a:rPr lang="en-GB" sz="2000" dirty="0" err="1" smtClean="0"/>
              <a:t>zwischen</a:t>
            </a:r>
            <a:r>
              <a:rPr lang="en-GB" sz="2000" dirty="0" smtClean="0"/>
              <a:t> </a:t>
            </a:r>
            <a:r>
              <a:rPr lang="en-GB" sz="2000" dirty="0" err="1" smtClean="0"/>
              <a:t>Schule</a:t>
            </a:r>
            <a:r>
              <a:rPr lang="en-GB" sz="2000" dirty="0" smtClean="0"/>
              <a:t> und </a:t>
            </a:r>
            <a:r>
              <a:rPr lang="en-GB" sz="2000" dirty="0" err="1" smtClean="0"/>
              <a:t>Industrie</a:t>
            </a:r>
            <a:r>
              <a:rPr lang="en-GB" sz="2000" dirty="0" smtClean="0"/>
              <a:t> </a:t>
            </a:r>
            <a:r>
              <a:rPr lang="en-GB" sz="2000" dirty="0" err="1" smtClean="0"/>
              <a:t>als</a:t>
            </a:r>
            <a:r>
              <a:rPr lang="en-GB" sz="2000" dirty="0" smtClean="0"/>
              <a:t> </a:t>
            </a:r>
            <a:r>
              <a:rPr lang="en-GB" sz="2000" dirty="0" err="1" smtClean="0"/>
              <a:t>Vorschlag</a:t>
            </a:r>
            <a:endParaRPr lang="en-GB" sz="2000" dirty="0"/>
          </a:p>
          <a:p>
            <a:endParaRPr lang="en-US" sz="2000" dirty="0"/>
          </a:p>
        </p:txBody>
      </p:sp>
      <p:pic>
        <p:nvPicPr>
          <p:cNvPr id="6" name="Grafik 5"/>
          <p:cNvPicPr>
            <a:picLocks noChangeAspect="1"/>
          </p:cNvPicPr>
          <p:nvPr/>
        </p:nvPicPr>
        <p:blipFill>
          <a:blip r:embed="rId4"/>
          <a:stretch>
            <a:fillRect/>
          </a:stretch>
        </p:blipFill>
        <p:spPr>
          <a:xfrm>
            <a:off x="4097711" y="2535935"/>
            <a:ext cx="7484688" cy="3512439"/>
          </a:xfrm>
          <a:prstGeom prst="rect">
            <a:avLst/>
          </a:prstGeom>
        </p:spPr>
      </p:pic>
    </p:spTree>
    <p:extLst>
      <p:ext uri="{BB962C8B-B14F-4D97-AF65-F5344CB8AC3E}">
        <p14:creationId xmlns:p14="http://schemas.microsoft.com/office/powerpoint/2010/main" val="396939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645886" y="259088"/>
            <a:ext cx="10663380" cy="1384995"/>
          </a:xfrm>
          <a:prstGeom prst="rect">
            <a:avLst/>
          </a:prstGeom>
          <a:noFill/>
        </p:spPr>
        <p:txBody>
          <a:bodyPr wrap="square" rtlCol="0">
            <a:spAutoFit/>
          </a:bodyPr>
          <a:lstStyle/>
          <a:p>
            <a:r>
              <a:rPr lang="en-GB" sz="2400" dirty="0" err="1" smtClean="0"/>
              <a:t>Übungsbeispiel</a:t>
            </a:r>
            <a:r>
              <a:rPr lang="en-GB" sz="2400" dirty="0" smtClean="0"/>
              <a:t> </a:t>
            </a:r>
            <a:r>
              <a:rPr lang="en-GB" sz="2400" dirty="0" err="1" smtClean="0"/>
              <a:t>zur</a:t>
            </a:r>
            <a:r>
              <a:rPr lang="en-GB" sz="2400" dirty="0" smtClean="0"/>
              <a:t> +/- </a:t>
            </a:r>
            <a:r>
              <a:rPr lang="en-GB" sz="2400" dirty="0" err="1" smtClean="0"/>
              <a:t>Technik</a:t>
            </a:r>
            <a:r>
              <a:rPr lang="en-GB" sz="2400" dirty="0" smtClean="0"/>
              <a:t> </a:t>
            </a:r>
          </a:p>
          <a:p>
            <a:endParaRPr lang="en-GB" sz="2000" dirty="0" smtClean="0"/>
          </a:p>
          <a:p>
            <a:pPr marL="342900" indent="-342900">
              <a:buFont typeface="Calibri" panose="020F0502020204030204" pitchFamily="34" charset="0"/>
              <a:buChar char="–"/>
            </a:pPr>
            <a:r>
              <a:rPr lang="en-US" sz="2000" dirty="0" err="1" smtClean="0"/>
              <a:t>Stärken</a:t>
            </a:r>
            <a:r>
              <a:rPr lang="en-US" sz="2000" dirty="0" smtClean="0"/>
              <a:t> (+)</a:t>
            </a:r>
            <a:endParaRPr lang="en-US" sz="2000" dirty="0"/>
          </a:p>
          <a:p>
            <a:pPr marL="342900" indent="-342900">
              <a:buFont typeface="Calibri" panose="020F0502020204030204" pitchFamily="34" charset="0"/>
              <a:buChar char="–"/>
            </a:pPr>
            <a:r>
              <a:rPr lang="en-US" sz="2000" dirty="0" err="1" smtClean="0"/>
              <a:t>Schwächen</a:t>
            </a:r>
            <a:r>
              <a:rPr lang="en-US" sz="2000" dirty="0" smtClean="0"/>
              <a:t> (-)</a:t>
            </a:r>
            <a:endParaRPr lang="en-US" sz="2000" dirty="0"/>
          </a:p>
        </p:txBody>
      </p:sp>
      <p:sp>
        <p:nvSpPr>
          <p:cNvPr id="9" name="Szövegdoboz 3"/>
          <p:cNvSpPr txBox="1"/>
          <p:nvPr/>
        </p:nvSpPr>
        <p:spPr>
          <a:xfrm>
            <a:off x="373048" y="1996812"/>
            <a:ext cx="4059252" cy="4431983"/>
          </a:xfrm>
          <a:prstGeom prst="rect">
            <a:avLst/>
          </a:prstGeom>
          <a:noFill/>
        </p:spPr>
        <p:txBody>
          <a:bodyPr wrap="square" rtlCol="0">
            <a:spAutoFit/>
          </a:bodyPr>
          <a:lstStyle/>
          <a:p>
            <a:r>
              <a:rPr lang="en-GB" sz="2400" dirty="0" smtClean="0"/>
              <a:t>Moderation </a:t>
            </a:r>
            <a:r>
              <a:rPr lang="en-GB" sz="2400" dirty="0" err="1" smtClean="0"/>
              <a:t>einer</a:t>
            </a:r>
            <a:r>
              <a:rPr lang="en-GB" sz="2400" dirty="0" smtClean="0"/>
              <a:t> a +/- Analyse:</a:t>
            </a:r>
          </a:p>
          <a:p>
            <a:pPr marL="342900" indent="-342900">
              <a:buFont typeface="Calibri" panose="020F0502020204030204" pitchFamily="34" charset="0"/>
              <a:buChar char="–"/>
            </a:pPr>
            <a:r>
              <a:rPr lang="en-GB" dirty="0" err="1"/>
              <a:t>Verwenden</a:t>
            </a:r>
            <a:r>
              <a:rPr lang="en-GB" dirty="0"/>
              <a:t> </a:t>
            </a:r>
            <a:r>
              <a:rPr lang="en-GB" dirty="0" err="1"/>
              <a:t>Sie</a:t>
            </a:r>
            <a:r>
              <a:rPr lang="en-GB" dirty="0"/>
              <a:t> das Template, das der </a:t>
            </a:r>
            <a:r>
              <a:rPr lang="en-GB" dirty="0" err="1"/>
              <a:t>Datei</a:t>
            </a:r>
            <a:r>
              <a:rPr lang="en-GB" dirty="0"/>
              <a:t> INNOTEACH-U1.E2-Exercise-Templates-Release1.EN.v1.pptx </a:t>
            </a:r>
            <a:r>
              <a:rPr lang="en-GB" dirty="0" err="1"/>
              <a:t>beigelegt</a:t>
            </a:r>
            <a:r>
              <a:rPr lang="en-GB" dirty="0"/>
              <a:t> </a:t>
            </a:r>
            <a:r>
              <a:rPr lang="en-GB" dirty="0" err="1"/>
              <a:t>ist</a:t>
            </a:r>
            <a:r>
              <a:rPr lang="en-GB" dirty="0"/>
              <a:t>.</a:t>
            </a:r>
          </a:p>
          <a:p>
            <a:pPr marL="342900" indent="-342900">
              <a:buFont typeface="Calibri" panose="020F0502020204030204" pitchFamily="34" charset="0"/>
              <a:buChar char="–"/>
            </a:pPr>
            <a:r>
              <a:rPr lang="en-GB" dirty="0" err="1"/>
              <a:t>Stellen</a:t>
            </a:r>
            <a:r>
              <a:rPr lang="en-GB" dirty="0"/>
              <a:t> </a:t>
            </a:r>
            <a:r>
              <a:rPr lang="en-GB" dirty="0" err="1"/>
              <a:t>Sie</a:t>
            </a:r>
            <a:r>
              <a:rPr lang="en-GB" dirty="0"/>
              <a:t> die in U1.E1 </a:t>
            </a:r>
            <a:r>
              <a:rPr lang="en-GB" dirty="0" err="1"/>
              <a:t>behandelte</a:t>
            </a:r>
            <a:r>
              <a:rPr lang="en-GB" dirty="0"/>
              <a:t> Innovation/Problem in den </a:t>
            </a:r>
            <a:r>
              <a:rPr lang="en-GB" dirty="0" err="1"/>
              <a:t>Mittelpunkt</a:t>
            </a:r>
            <a:endParaRPr lang="en-GB" dirty="0"/>
          </a:p>
          <a:p>
            <a:pPr marL="342900" indent="-342900">
              <a:buFont typeface="Calibri" panose="020F0502020204030204" pitchFamily="34" charset="0"/>
              <a:buChar char="–"/>
            </a:pPr>
            <a:r>
              <a:rPr lang="en-GB" dirty="0" err="1" smtClean="0"/>
              <a:t>Bilden</a:t>
            </a:r>
            <a:r>
              <a:rPr lang="en-GB" dirty="0" smtClean="0"/>
              <a:t> </a:t>
            </a:r>
            <a:r>
              <a:rPr lang="en-GB" dirty="0" err="1" smtClean="0"/>
              <a:t>Sie</a:t>
            </a:r>
            <a:r>
              <a:rPr lang="en-GB" dirty="0" smtClean="0"/>
              <a:t> Teams</a:t>
            </a:r>
            <a:endParaRPr lang="en-GB" dirty="0"/>
          </a:p>
          <a:p>
            <a:pPr marL="342900" indent="-342900">
              <a:buFont typeface="Calibri" panose="020F0502020204030204" pitchFamily="34" charset="0"/>
              <a:buChar char="–"/>
            </a:pPr>
            <a:r>
              <a:rPr lang="en-GB" dirty="0" err="1"/>
              <a:t>Jedes</a:t>
            </a:r>
            <a:r>
              <a:rPr lang="en-GB" dirty="0"/>
              <a:t> Team </a:t>
            </a:r>
            <a:r>
              <a:rPr lang="en-GB" dirty="0" err="1"/>
              <a:t>macht</a:t>
            </a:r>
            <a:r>
              <a:rPr lang="en-GB" dirty="0"/>
              <a:t> </a:t>
            </a:r>
            <a:r>
              <a:rPr lang="en-GB" dirty="0" err="1" smtClean="0"/>
              <a:t>eine</a:t>
            </a:r>
            <a:r>
              <a:rPr lang="en-GB" dirty="0" smtClean="0"/>
              <a:t> a+/- </a:t>
            </a:r>
          </a:p>
          <a:p>
            <a:pPr marL="342900" indent="-342900">
              <a:buFont typeface="Calibri" panose="020F0502020204030204" pitchFamily="34" charset="0"/>
              <a:buChar char="–"/>
            </a:pPr>
            <a:r>
              <a:rPr lang="en-GB" dirty="0" err="1" smtClean="0"/>
              <a:t>Jedes</a:t>
            </a:r>
            <a:r>
              <a:rPr lang="en-GB" dirty="0" smtClean="0"/>
              <a:t> </a:t>
            </a:r>
            <a:r>
              <a:rPr lang="en-GB" dirty="0"/>
              <a:t>Team </a:t>
            </a:r>
            <a:r>
              <a:rPr lang="en-GB" dirty="0" err="1"/>
              <a:t>präsentiert</a:t>
            </a:r>
            <a:r>
              <a:rPr lang="en-GB" dirty="0"/>
              <a:t> </a:t>
            </a:r>
            <a:r>
              <a:rPr lang="en-GB" dirty="0" smtClean="0"/>
              <a:t>und </a:t>
            </a:r>
            <a:r>
              <a:rPr lang="en-GB" dirty="0" err="1"/>
              <a:t>diskutiert</a:t>
            </a:r>
            <a:r>
              <a:rPr lang="en-GB" dirty="0"/>
              <a:t> die </a:t>
            </a:r>
            <a:r>
              <a:rPr lang="en-GB" dirty="0" err="1"/>
              <a:t>Resultate</a:t>
            </a:r>
            <a:r>
              <a:rPr lang="en-GB" dirty="0"/>
              <a:t> der a+/- </a:t>
            </a:r>
            <a:r>
              <a:rPr lang="en-GB" dirty="0" smtClean="0"/>
              <a:t>.</a:t>
            </a:r>
            <a:endParaRPr lang="en-GB" dirty="0"/>
          </a:p>
          <a:p>
            <a:pPr marL="342900" indent="-342900">
              <a:buFont typeface="Calibri" panose="020F0502020204030204" pitchFamily="34" charset="0"/>
              <a:buChar char="–"/>
            </a:pPr>
            <a:endParaRPr lang="en-GB" dirty="0"/>
          </a:p>
          <a:p>
            <a:pPr marL="342900" indent="-342900">
              <a:buFont typeface="Calibri" panose="020F0502020204030204" pitchFamily="34" charset="0"/>
              <a:buChar char="–"/>
            </a:pPr>
            <a:endParaRPr lang="en-GB" dirty="0"/>
          </a:p>
        </p:txBody>
      </p:sp>
      <p:pic>
        <p:nvPicPr>
          <p:cNvPr id="6" name="Grafik 5"/>
          <p:cNvPicPr>
            <a:picLocks noChangeAspect="1"/>
          </p:cNvPicPr>
          <p:nvPr/>
        </p:nvPicPr>
        <p:blipFill>
          <a:blip r:embed="rId4"/>
          <a:stretch>
            <a:fillRect/>
          </a:stretch>
        </p:blipFill>
        <p:spPr>
          <a:xfrm>
            <a:off x="4744147" y="2704037"/>
            <a:ext cx="6838252" cy="1680389"/>
          </a:xfrm>
          <a:prstGeom prst="rect">
            <a:avLst/>
          </a:prstGeom>
        </p:spPr>
      </p:pic>
    </p:spTree>
    <p:extLst>
      <p:ext uri="{BB962C8B-B14F-4D97-AF65-F5344CB8AC3E}">
        <p14:creationId xmlns:p14="http://schemas.microsoft.com/office/powerpoint/2010/main" val="1802635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Zusammenfassung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677656"/>
          </a:xfrm>
          <a:prstGeom prst="rect">
            <a:avLst/>
          </a:prstGeom>
          <a:noFill/>
        </p:spPr>
        <p:txBody>
          <a:bodyPr wrap="square" rtlCol="0">
            <a:spAutoFit/>
          </a:bodyPr>
          <a:lstStyle/>
          <a:p>
            <a:r>
              <a:rPr lang="en-GB" sz="2400" dirty="0" err="1" smtClean="0"/>
              <a:t>Wenn</a:t>
            </a:r>
            <a:r>
              <a:rPr lang="en-GB" sz="2400" dirty="0" smtClean="0"/>
              <a:t> </a:t>
            </a:r>
            <a:r>
              <a:rPr lang="en-GB" sz="2400" dirty="0" err="1" smtClean="0"/>
              <a:t>eine</a:t>
            </a:r>
            <a:r>
              <a:rPr lang="en-GB" sz="2400" dirty="0" smtClean="0"/>
              <a:t> </a:t>
            </a:r>
            <a:r>
              <a:rPr lang="en-GB" sz="2400" dirty="0" err="1" smtClean="0"/>
              <a:t>Idee</a:t>
            </a:r>
            <a:r>
              <a:rPr lang="en-GB" sz="2400" dirty="0" smtClean="0"/>
              <a:t> </a:t>
            </a:r>
            <a:r>
              <a:rPr lang="en-GB" sz="2400" dirty="0" err="1" smtClean="0"/>
              <a:t>vorhanden</a:t>
            </a:r>
            <a:r>
              <a:rPr lang="en-GB" sz="2400" dirty="0" smtClean="0"/>
              <a:t> </a:t>
            </a:r>
            <a:r>
              <a:rPr lang="en-GB" sz="2400" dirty="0" err="1" smtClean="0"/>
              <a:t>ist</a:t>
            </a:r>
            <a:r>
              <a:rPr lang="en-GB" sz="2400" dirty="0" smtClean="0"/>
              <a:t>, muss </a:t>
            </a:r>
            <a:r>
              <a:rPr lang="en-GB" sz="2400" dirty="0" err="1" smtClean="0"/>
              <a:t>sie</a:t>
            </a:r>
            <a:r>
              <a:rPr lang="en-GB" sz="2400" dirty="0" smtClean="0"/>
              <a:t> </a:t>
            </a:r>
            <a:r>
              <a:rPr lang="en-GB" sz="2400" dirty="0" err="1" smtClean="0"/>
              <a:t>untersucht</a:t>
            </a:r>
            <a:r>
              <a:rPr lang="en-GB" sz="2400" dirty="0" smtClean="0"/>
              <a:t> </a:t>
            </a:r>
            <a:r>
              <a:rPr lang="en-GB" sz="2400" dirty="0" err="1" smtClean="0"/>
              <a:t>werden</a:t>
            </a:r>
            <a:r>
              <a:rPr lang="en-GB" sz="2400" dirty="0" smtClean="0"/>
              <a:t>, </a:t>
            </a:r>
            <a:r>
              <a:rPr lang="en-GB" sz="2400" dirty="0" err="1" smtClean="0"/>
              <a:t>damit</a:t>
            </a:r>
            <a:r>
              <a:rPr lang="en-GB" sz="2400" dirty="0" smtClean="0"/>
              <a:t> </a:t>
            </a:r>
            <a:r>
              <a:rPr lang="en-GB" sz="2400" dirty="0" err="1" smtClean="0"/>
              <a:t>sie</a:t>
            </a:r>
            <a:r>
              <a:rPr lang="en-GB" sz="2400" dirty="0" smtClean="0"/>
              <a:t> </a:t>
            </a:r>
            <a:r>
              <a:rPr lang="en-GB" sz="2400" dirty="0" err="1" smtClean="0"/>
              <a:t>als</a:t>
            </a:r>
            <a:r>
              <a:rPr lang="en-GB" sz="2400" dirty="0" smtClean="0"/>
              <a:t> Innovation </a:t>
            </a:r>
            <a:r>
              <a:rPr lang="en-GB" sz="2400" dirty="0" err="1" smtClean="0"/>
              <a:t>umgesetzt</a:t>
            </a:r>
            <a:r>
              <a:rPr lang="en-GB" sz="2400" dirty="0" smtClean="0"/>
              <a:t> </a:t>
            </a:r>
            <a:r>
              <a:rPr lang="en-GB" sz="2400" dirty="0" err="1" smtClean="0"/>
              <a:t>werden</a:t>
            </a:r>
            <a:r>
              <a:rPr lang="en-GB" sz="2400" dirty="0" smtClean="0"/>
              <a:t> </a:t>
            </a:r>
            <a:r>
              <a:rPr lang="en-GB" sz="2400" dirty="0" err="1" smtClean="0"/>
              <a:t>kann</a:t>
            </a:r>
            <a:r>
              <a:rPr lang="en-GB" sz="2400" dirty="0" smtClean="0"/>
              <a:t>. </a:t>
            </a:r>
            <a:endParaRPr lang="hu-HU" sz="2400" dirty="0"/>
          </a:p>
          <a:p>
            <a:endParaRPr lang="hu-HU" sz="2000" dirty="0"/>
          </a:p>
          <a:p>
            <a:r>
              <a:rPr lang="en-GB" sz="2000" dirty="0" smtClean="0"/>
              <a:t>Die </a:t>
            </a:r>
            <a:r>
              <a:rPr lang="en-GB" sz="2000" dirty="0" err="1" smtClean="0"/>
              <a:t>aufgezeigten</a:t>
            </a:r>
            <a:r>
              <a:rPr lang="en-GB" sz="2000" dirty="0" smtClean="0"/>
              <a:t> </a:t>
            </a:r>
            <a:r>
              <a:rPr lang="en-GB" sz="2000" dirty="0" err="1" smtClean="0"/>
              <a:t>Methoden</a:t>
            </a:r>
            <a:r>
              <a:rPr lang="en-GB" sz="2000" dirty="0" smtClean="0"/>
              <a:t> </a:t>
            </a:r>
            <a:r>
              <a:rPr lang="en-GB" sz="2000" dirty="0" err="1" smtClean="0"/>
              <a:t>illustrieren</a:t>
            </a:r>
            <a:r>
              <a:rPr lang="en-GB" sz="2000" dirty="0" smtClean="0"/>
              <a:t>, </a:t>
            </a:r>
            <a:r>
              <a:rPr lang="en-GB" sz="2000" dirty="0" err="1" smtClean="0"/>
              <a:t>wie</a:t>
            </a:r>
            <a:r>
              <a:rPr lang="en-GB" sz="2000" dirty="0" smtClean="0"/>
              <a:t> man </a:t>
            </a:r>
            <a:r>
              <a:rPr lang="en-GB" sz="2000" dirty="0" err="1" smtClean="0"/>
              <a:t>Ideen</a:t>
            </a:r>
            <a:r>
              <a:rPr lang="en-GB" sz="2000" dirty="0" smtClean="0"/>
              <a:t> </a:t>
            </a:r>
            <a:r>
              <a:rPr lang="en-GB" sz="2000" dirty="0" err="1" smtClean="0"/>
              <a:t>zu</a:t>
            </a:r>
            <a:r>
              <a:rPr lang="en-GB" sz="2000" dirty="0" smtClean="0"/>
              <a:t> Innovation und </a:t>
            </a:r>
            <a:r>
              <a:rPr lang="en-GB" sz="2000" dirty="0" err="1" smtClean="0"/>
              <a:t>Verbesserung</a:t>
            </a:r>
            <a:r>
              <a:rPr lang="en-GB" sz="2000" dirty="0" smtClean="0"/>
              <a:t> </a:t>
            </a:r>
            <a:r>
              <a:rPr lang="en-GB" sz="2000" dirty="0" err="1" smtClean="0"/>
              <a:t>analysiert</a:t>
            </a:r>
            <a:r>
              <a:rPr lang="en-GB" sz="2000" dirty="0" smtClean="0"/>
              <a:t>, </a:t>
            </a:r>
            <a:r>
              <a:rPr lang="en-GB" sz="2000" dirty="0" err="1" smtClean="0"/>
              <a:t>wie</a:t>
            </a:r>
            <a:r>
              <a:rPr lang="en-GB" sz="2000" dirty="0" smtClean="0"/>
              <a:t> man </a:t>
            </a:r>
            <a:r>
              <a:rPr lang="en-GB" sz="2000" dirty="0" err="1" smtClean="0"/>
              <a:t>Stärken</a:t>
            </a:r>
            <a:r>
              <a:rPr lang="en-GB" sz="2000" dirty="0" smtClean="0"/>
              <a:t> und </a:t>
            </a:r>
            <a:r>
              <a:rPr lang="en-GB" sz="2000" dirty="0" err="1" smtClean="0"/>
              <a:t>Schwächen</a:t>
            </a:r>
            <a:r>
              <a:rPr lang="en-GB" sz="2000" dirty="0" smtClean="0"/>
              <a:t> </a:t>
            </a:r>
            <a:r>
              <a:rPr lang="en-GB" sz="2000" dirty="0" err="1" smtClean="0"/>
              <a:t>bewertet</a:t>
            </a:r>
            <a:r>
              <a:rPr lang="en-GB" sz="2000" dirty="0" smtClean="0"/>
              <a:t>, </a:t>
            </a:r>
            <a:r>
              <a:rPr lang="en-GB" sz="2000" dirty="0" err="1" smtClean="0"/>
              <a:t>wie</a:t>
            </a:r>
            <a:r>
              <a:rPr lang="en-GB" sz="2000" dirty="0" smtClean="0"/>
              <a:t> man </a:t>
            </a:r>
            <a:r>
              <a:rPr lang="en-GB" sz="2000" dirty="0" err="1" smtClean="0"/>
              <a:t>Ideen</a:t>
            </a:r>
            <a:r>
              <a:rPr lang="en-GB" sz="2000" dirty="0" smtClean="0"/>
              <a:t> </a:t>
            </a:r>
            <a:r>
              <a:rPr lang="en-GB" sz="2000" dirty="0" err="1" smtClean="0"/>
              <a:t>bewertet</a:t>
            </a:r>
            <a:r>
              <a:rPr lang="en-GB" sz="2000" dirty="0" smtClean="0"/>
              <a:t> und die </a:t>
            </a:r>
            <a:r>
              <a:rPr lang="en-GB" sz="2000" dirty="0" err="1" smtClean="0"/>
              <a:t>aussucht</a:t>
            </a:r>
            <a:r>
              <a:rPr lang="en-GB" sz="2000" dirty="0" smtClean="0"/>
              <a:t>, die </a:t>
            </a:r>
            <a:r>
              <a:rPr lang="en-GB" sz="2000" dirty="0" err="1" smtClean="0"/>
              <a:t>die</a:t>
            </a:r>
            <a:r>
              <a:rPr lang="en-GB" sz="2000" dirty="0" smtClean="0"/>
              <a:t> </a:t>
            </a:r>
            <a:r>
              <a:rPr lang="en-GB" sz="2000" dirty="0" err="1" smtClean="0"/>
              <a:t>größte</a:t>
            </a:r>
            <a:r>
              <a:rPr lang="en-GB" sz="2000" dirty="0" smtClean="0"/>
              <a:t> Chance auf </a:t>
            </a:r>
            <a:r>
              <a:rPr lang="en-GB" sz="2000" dirty="0" err="1" smtClean="0"/>
              <a:t>eine</a:t>
            </a:r>
            <a:r>
              <a:rPr lang="en-GB" sz="2000" dirty="0" smtClean="0"/>
              <a:t> </a:t>
            </a:r>
            <a:r>
              <a:rPr lang="en-GB" sz="2000" dirty="0" err="1" smtClean="0"/>
              <a:t>erfolgreiche</a:t>
            </a:r>
            <a:r>
              <a:rPr lang="en-GB" sz="2000" dirty="0" smtClean="0"/>
              <a:t> </a:t>
            </a:r>
            <a:r>
              <a:rPr lang="en-GB" sz="2000" dirty="0" err="1" smtClean="0"/>
              <a:t>Umsetzung</a:t>
            </a:r>
            <a:r>
              <a:rPr lang="en-GB" sz="2000" dirty="0" smtClean="0"/>
              <a:t> </a:t>
            </a:r>
            <a:r>
              <a:rPr lang="en-GB" sz="2000" dirty="0" err="1" smtClean="0"/>
              <a:t>haben</a:t>
            </a:r>
            <a:r>
              <a:rPr lang="en-GB" sz="2000" dirty="0" smtClean="0"/>
              <a:t>. </a:t>
            </a:r>
            <a:r>
              <a:rPr lang="en-GB" sz="2000" dirty="0" err="1" smtClean="0"/>
              <a:t>Es</a:t>
            </a:r>
            <a:r>
              <a:rPr lang="en-GB" sz="2000" dirty="0" smtClean="0"/>
              <a:t> </a:t>
            </a:r>
            <a:r>
              <a:rPr lang="en-GB" sz="2000" dirty="0" err="1" smtClean="0"/>
              <a:t>ist</a:t>
            </a:r>
            <a:r>
              <a:rPr lang="en-GB" sz="2000" dirty="0" smtClean="0"/>
              <a:t> </a:t>
            </a:r>
            <a:r>
              <a:rPr lang="en-GB" sz="2000" dirty="0" err="1" smtClean="0"/>
              <a:t>wichtig</a:t>
            </a:r>
            <a:r>
              <a:rPr lang="en-GB" sz="2000" dirty="0" smtClean="0"/>
              <a:t>, </a:t>
            </a:r>
            <a:r>
              <a:rPr lang="en-GB" sz="2000" dirty="0" err="1" smtClean="0"/>
              <a:t>solche</a:t>
            </a:r>
            <a:r>
              <a:rPr lang="en-GB" sz="2000" dirty="0" smtClean="0"/>
              <a:t> </a:t>
            </a:r>
            <a:r>
              <a:rPr lang="en-GB" sz="2000" dirty="0" err="1" smtClean="0"/>
              <a:t>Methoden</a:t>
            </a:r>
            <a:r>
              <a:rPr lang="en-GB" sz="2000" dirty="0" smtClean="0"/>
              <a:t> </a:t>
            </a:r>
            <a:r>
              <a:rPr lang="en-GB" sz="2000" dirty="0" err="1" smtClean="0"/>
              <a:t>einzusetzen</a:t>
            </a:r>
            <a:r>
              <a:rPr lang="en-GB" sz="2000" dirty="0" smtClean="0"/>
              <a:t>, </a:t>
            </a:r>
            <a:r>
              <a:rPr lang="en-GB" sz="2000" dirty="0" err="1" smtClean="0"/>
              <a:t>damit</a:t>
            </a:r>
            <a:r>
              <a:rPr lang="en-GB" sz="2000" dirty="0" smtClean="0"/>
              <a:t> man in Teams </a:t>
            </a:r>
            <a:r>
              <a:rPr lang="en-GB" sz="2000" dirty="0" err="1" smtClean="0"/>
              <a:t>überein</a:t>
            </a:r>
            <a:r>
              <a:rPr lang="en-GB" sz="2000" dirty="0" smtClean="0"/>
              <a:t> </a:t>
            </a:r>
            <a:r>
              <a:rPr lang="en-GB" sz="2000" dirty="0" err="1" smtClean="0"/>
              <a:t>kommen</a:t>
            </a:r>
            <a:r>
              <a:rPr lang="en-GB" sz="2000" dirty="0" smtClean="0"/>
              <a:t> </a:t>
            </a:r>
            <a:r>
              <a:rPr lang="en-GB" sz="2000" dirty="0" err="1" smtClean="0"/>
              <a:t>kann</a:t>
            </a:r>
            <a:r>
              <a:rPr lang="en-GB" sz="2000" dirty="0" smtClean="0"/>
              <a:t>, </a:t>
            </a:r>
            <a:r>
              <a:rPr lang="en-GB" sz="2000" dirty="0" err="1" smtClean="0"/>
              <a:t>wie</a:t>
            </a:r>
            <a:r>
              <a:rPr lang="en-GB" sz="2000" dirty="0" smtClean="0"/>
              <a:t> man </a:t>
            </a:r>
            <a:r>
              <a:rPr lang="en-GB" sz="2000" dirty="0" err="1" smtClean="0"/>
              <a:t>später</a:t>
            </a:r>
            <a:r>
              <a:rPr lang="en-GB" sz="2000" dirty="0" smtClean="0"/>
              <a:t> die </a:t>
            </a:r>
            <a:r>
              <a:rPr lang="en-GB" sz="2000" dirty="0" err="1" smtClean="0"/>
              <a:t>Ideen</a:t>
            </a:r>
            <a:r>
              <a:rPr lang="en-GB" sz="2000" dirty="0" smtClean="0"/>
              <a:t> </a:t>
            </a:r>
            <a:r>
              <a:rPr lang="en-GB" sz="2000" dirty="0" err="1" smtClean="0"/>
              <a:t>umsetzt</a:t>
            </a:r>
            <a:r>
              <a:rPr lang="en-GB" sz="2000" dirty="0" smtClean="0"/>
              <a:t>. </a:t>
            </a:r>
            <a:endParaRPr lang="hu-HU" sz="2400" dirty="0"/>
          </a:p>
        </p:txBody>
      </p:sp>
    </p:spTree>
    <p:extLst>
      <p:ext uri="{BB962C8B-B14F-4D97-AF65-F5344CB8AC3E}">
        <p14:creationId xmlns:p14="http://schemas.microsoft.com/office/powerpoint/2010/main" val="19516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Lernziele</a:t>
            </a:r>
            <a:endParaRPr lang="en-US" dirty="0"/>
          </a:p>
        </p:txBody>
      </p:sp>
      <p:sp>
        <p:nvSpPr>
          <p:cNvPr id="3" name="Szövegdoboz 2"/>
          <p:cNvSpPr txBox="1"/>
          <p:nvPr/>
        </p:nvSpPr>
        <p:spPr>
          <a:xfrm>
            <a:off x="1236372" y="1970468"/>
            <a:ext cx="9787943" cy="3139321"/>
          </a:xfrm>
          <a:prstGeom prst="rect">
            <a:avLst/>
          </a:prstGeom>
          <a:noFill/>
        </p:spPr>
        <p:txBody>
          <a:bodyPr wrap="square" rtlCol="0">
            <a:spAutoFit/>
          </a:bodyPr>
          <a:lstStyle/>
          <a:p>
            <a:pPr marL="285750" indent="-285750">
              <a:buFont typeface="Arial" panose="020B0604020202020204" pitchFamily="34" charset="0"/>
              <a:buChar char="•"/>
            </a:pPr>
            <a:r>
              <a:rPr lang="hu-HU" sz="3600" dirty="0"/>
              <a:t>PC </a:t>
            </a:r>
            <a:r>
              <a:rPr lang="hu-HU" sz="3600" dirty="0" smtClean="0"/>
              <a:t>1</a:t>
            </a:r>
            <a:r>
              <a:rPr lang="de-AT" sz="3600" dirty="0" smtClean="0"/>
              <a:t> Der Lehrer/die Lehrerin ist in der Lage, Methoden zur Ideenentwicklung zu verwenden</a:t>
            </a:r>
            <a:r>
              <a:rPr lang="en-US" sz="3600" dirty="0" smtClean="0"/>
              <a:t>.</a:t>
            </a:r>
            <a:endParaRPr lang="hu-HU" sz="3600" dirty="0"/>
          </a:p>
          <a:p>
            <a:pPr marL="285750" indent="-285750">
              <a:buFont typeface="Arial" panose="020B0604020202020204" pitchFamily="34" charset="0"/>
              <a:buChar char="•"/>
            </a:pPr>
            <a:r>
              <a:rPr lang="hu-HU" sz="3600" dirty="0"/>
              <a:t>PC </a:t>
            </a:r>
            <a:r>
              <a:rPr lang="hu-HU" sz="3600" dirty="0" smtClean="0"/>
              <a:t>2</a:t>
            </a:r>
            <a:r>
              <a:rPr lang="de-AT" sz="3600" dirty="0" smtClean="0"/>
              <a:t> </a:t>
            </a:r>
            <a:r>
              <a:rPr lang="en-GB" sz="3600" dirty="0" smtClean="0"/>
              <a:t>Der Lehrer/die </a:t>
            </a:r>
            <a:r>
              <a:rPr lang="en-GB" sz="3600" dirty="0" err="1" smtClean="0"/>
              <a:t>Lehrerin</a:t>
            </a:r>
            <a:r>
              <a:rPr lang="en-GB" sz="3600" dirty="0" smtClean="0"/>
              <a:t> </a:t>
            </a:r>
            <a:r>
              <a:rPr lang="en-GB" sz="3600" dirty="0" err="1" smtClean="0"/>
              <a:t>kennt</a:t>
            </a:r>
            <a:r>
              <a:rPr lang="en-GB" sz="3600" dirty="0" smtClean="0"/>
              <a:t> die </a:t>
            </a:r>
            <a:r>
              <a:rPr lang="en-GB" sz="3600" dirty="0" err="1" smtClean="0"/>
              <a:t>Prinzipien</a:t>
            </a:r>
            <a:r>
              <a:rPr lang="en-GB" sz="3600" dirty="0" smtClean="0"/>
              <a:t> </a:t>
            </a:r>
            <a:r>
              <a:rPr lang="en-GB" sz="3600" dirty="0" err="1" smtClean="0"/>
              <a:t>zur</a:t>
            </a:r>
            <a:r>
              <a:rPr lang="en-GB" sz="3600" dirty="0" smtClean="0"/>
              <a:t> </a:t>
            </a:r>
            <a:r>
              <a:rPr lang="en-GB" sz="3600" dirty="0" err="1" smtClean="0"/>
              <a:t>Überprüfung</a:t>
            </a:r>
            <a:r>
              <a:rPr lang="en-GB" sz="3600" dirty="0" smtClean="0"/>
              <a:t> der </a:t>
            </a:r>
            <a:r>
              <a:rPr lang="en-GB" sz="3600" dirty="0" err="1" smtClean="0"/>
              <a:t>Sinnhaftigkeit</a:t>
            </a:r>
            <a:r>
              <a:rPr lang="en-GB" sz="3600" dirty="0" smtClean="0"/>
              <a:t> von </a:t>
            </a:r>
            <a:r>
              <a:rPr lang="en-GB" sz="3600" dirty="0" err="1" smtClean="0"/>
              <a:t>neuen</a:t>
            </a:r>
            <a:r>
              <a:rPr lang="en-GB" sz="3600" dirty="0" smtClean="0"/>
              <a:t> </a:t>
            </a:r>
            <a:r>
              <a:rPr lang="en-GB" sz="3600" dirty="0" err="1" smtClean="0"/>
              <a:t>Ideen</a:t>
            </a:r>
            <a:r>
              <a:rPr lang="en-GB" sz="3600" dirty="0" smtClean="0"/>
              <a:t>.</a:t>
            </a:r>
            <a:endParaRPr lang="hu-HU" sz="3600" dirty="0"/>
          </a:p>
          <a:p>
            <a:endParaRPr lang="hu-HU" dirty="0"/>
          </a:p>
        </p:txBody>
      </p:sp>
      <p:pic>
        <p:nvPicPr>
          <p:cNvPr id="4" name="Kép 3"/>
          <p:cNvPicPr>
            <a:picLocks noChangeAspect="1"/>
          </p:cNvPicPr>
          <p:nvPr/>
        </p:nvPicPr>
        <p:blipFill rotWithShape="1">
          <a:blip r:embed="rId3"/>
          <a:srcRect r="85412"/>
          <a:stretch/>
        </p:blipFill>
        <p:spPr>
          <a:xfrm>
            <a:off x="11582399" y="3723937"/>
            <a:ext cx="609601" cy="3134063"/>
          </a:xfrm>
          <a:prstGeom prst="rect">
            <a:avLst/>
          </a:prstGeom>
        </p:spPr>
      </p:pic>
    </p:spTree>
    <p:extLst>
      <p:ext uri="{BB962C8B-B14F-4D97-AF65-F5344CB8AC3E}">
        <p14:creationId xmlns:p14="http://schemas.microsoft.com/office/powerpoint/2010/main" val="173303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Aufgaben</a:t>
            </a:r>
            <a:r>
              <a:rPr lang="en-GB" dirty="0" smtClean="0"/>
              <a:t>, </a:t>
            </a:r>
            <a:r>
              <a:rPr lang="en-GB" dirty="0" err="1" smtClean="0"/>
              <a:t>Zusammenarbeit</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369880"/>
          </a:xfrm>
          <a:prstGeom prst="rect">
            <a:avLst/>
          </a:prstGeom>
          <a:noFill/>
        </p:spPr>
        <p:txBody>
          <a:bodyPr wrap="square" rtlCol="0">
            <a:spAutoFit/>
          </a:bodyPr>
          <a:lstStyle/>
          <a:p>
            <a:r>
              <a:rPr lang="en-GB" sz="2400" dirty="0" err="1" smtClean="0"/>
              <a:t>Übungen</a:t>
            </a:r>
            <a:endParaRPr lang="en-GB" sz="2400" dirty="0" smtClean="0"/>
          </a:p>
          <a:p>
            <a:endParaRPr lang="en-GB" sz="2000" dirty="0" smtClean="0"/>
          </a:p>
          <a:p>
            <a:r>
              <a:rPr lang="en-GB" sz="2000" dirty="0" err="1" smtClean="0"/>
              <a:t>Zu</a:t>
            </a:r>
            <a:r>
              <a:rPr lang="en-GB" sz="2000" dirty="0" smtClean="0"/>
              <a:t> </a:t>
            </a:r>
            <a:r>
              <a:rPr lang="en-GB" sz="2000" dirty="0" err="1" smtClean="0"/>
              <a:t>jeder</a:t>
            </a:r>
            <a:r>
              <a:rPr lang="en-GB" sz="2000" dirty="0" smtClean="0"/>
              <a:t> </a:t>
            </a:r>
            <a:r>
              <a:rPr lang="en-GB" sz="2000" dirty="0" err="1" smtClean="0"/>
              <a:t>Methode</a:t>
            </a:r>
            <a:r>
              <a:rPr lang="en-GB" sz="2000" dirty="0" smtClean="0"/>
              <a:t> </a:t>
            </a:r>
            <a:r>
              <a:rPr lang="en-GB" sz="2000" dirty="0" err="1" smtClean="0"/>
              <a:t>gibt</a:t>
            </a:r>
            <a:r>
              <a:rPr lang="en-GB" sz="2000" dirty="0" smtClean="0"/>
              <a:t> </a:t>
            </a:r>
            <a:r>
              <a:rPr lang="en-GB" sz="2000" dirty="0" err="1" smtClean="0"/>
              <a:t>es</a:t>
            </a:r>
            <a:r>
              <a:rPr lang="en-GB" sz="2000" dirty="0" smtClean="0"/>
              <a:t> </a:t>
            </a:r>
            <a:r>
              <a:rPr lang="en-GB" sz="2000" dirty="0" err="1" smtClean="0"/>
              <a:t>eine</a:t>
            </a:r>
            <a:r>
              <a:rPr lang="en-GB" sz="2000" dirty="0" smtClean="0"/>
              <a:t> </a:t>
            </a:r>
            <a:r>
              <a:rPr lang="en-GB" sz="2000" dirty="0" err="1" smtClean="0"/>
              <a:t>Übung</a:t>
            </a:r>
            <a:r>
              <a:rPr lang="en-GB" sz="2000" dirty="0" smtClean="0"/>
              <a:t>.</a:t>
            </a:r>
          </a:p>
          <a:p>
            <a:r>
              <a:rPr lang="en-GB" sz="2000" dirty="0" err="1" smtClean="0"/>
              <a:t>Für</a:t>
            </a:r>
            <a:r>
              <a:rPr lang="en-GB" sz="2000" dirty="0" smtClean="0"/>
              <a:t> die </a:t>
            </a:r>
            <a:r>
              <a:rPr lang="en-GB" sz="2000" dirty="0" err="1" smtClean="0"/>
              <a:t>Übungen</a:t>
            </a:r>
            <a:r>
              <a:rPr lang="en-GB" sz="2000" dirty="0" smtClean="0"/>
              <a:t> </a:t>
            </a:r>
            <a:r>
              <a:rPr lang="en-GB" sz="2000" dirty="0" err="1" smtClean="0"/>
              <a:t>gibt</a:t>
            </a:r>
            <a:r>
              <a:rPr lang="en-GB" sz="2000" dirty="0" smtClean="0"/>
              <a:t> </a:t>
            </a:r>
            <a:r>
              <a:rPr lang="en-GB" sz="2000" dirty="0" err="1" smtClean="0"/>
              <a:t>es</a:t>
            </a:r>
            <a:r>
              <a:rPr lang="en-GB" sz="2000" dirty="0" smtClean="0"/>
              <a:t> </a:t>
            </a:r>
            <a:r>
              <a:rPr lang="en-GB" sz="2000" dirty="0" err="1" smtClean="0"/>
              <a:t>Vorlagen</a:t>
            </a:r>
            <a:r>
              <a:rPr lang="en-GB" sz="2000" dirty="0" smtClean="0"/>
              <a:t> in den </a:t>
            </a:r>
            <a:r>
              <a:rPr lang="en-GB" sz="2000" dirty="0" err="1" smtClean="0"/>
              <a:t>angehängten</a:t>
            </a:r>
            <a:r>
              <a:rPr lang="en-GB" sz="2000" dirty="0" smtClean="0"/>
              <a:t> </a:t>
            </a:r>
            <a:r>
              <a:rPr lang="en-GB" sz="2000" dirty="0" err="1" smtClean="0"/>
              <a:t>Dateien</a:t>
            </a:r>
            <a:r>
              <a:rPr lang="en-GB" sz="2000" dirty="0" smtClean="0"/>
              <a:t>:</a:t>
            </a:r>
          </a:p>
          <a:p>
            <a:endParaRPr lang="en-GB" sz="2000" dirty="0" smtClean="0"/>
          </a:p>
          <a:p>
            <a:pPr marL="342900" indent="-342900">
              <a:buFont typeface="Arial" panose="020B0604020202020204" pitchFamily="34" charset="0"/>
              <a:buChar char="•"/>
            </a:pPr>
            <a:r>
              <a:rPr lang="en-GB" sz="2000" dirty="0" smtClean="0"/>
              <a:t>INNOTEACH-U1.E2-Exercise-Templates-Release1.EN.v1.pptx</a:t>
            </a:r>
          </a:p>
          <a:p>
            <a:endParaRPr lang="hu-HU" sz="2400" dirty="0"/>
          </a:p>
        </p:txBody>
      </p:sp>
    </p:spTree>
    <p:extLst>
      <p:ext uri="{BB962C8B-B14F-4D97-AF65-F5344CB8AC3E}">
        <p14:creationId xmlns:p14="http://schemas.microsoft.com/office/powerpoint/2010/main" val="1007132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Bibliographie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970318"/>
          </a:xfrm>
          <a:prstGeom prst="rect">
            <a:avLst/>
          </a:prstGeom>
          <a:noFill/>
        </p:spPr>
        <p:txBody>
          <a:bodyPr wrap="square" rtlCol="0">
            <a:spAutoFit/>
          </a:bodyPr>
          <a:lstStyle/>
          <a:p>
            <a:pPr marL="457200" indent="-457200">
              <a:buFont typeface="+mj-lt"/>
              <a:buAutoNum type="arabicPeriod"/>
            </a:pPr>
            <a:r>
              <a:rPr lang="hu-HU" dirty="0" smtClean="0"/>
              <a:t>Likar </a:t>
            </a:r>
            <a:r>
              <a:rPr lang="hu-HU" dirty="0"/>
              <a:t>B., The Art of Managing Innovation Problems and Opportunities, in: Faculty of Management at the University of Primorska, ISBN: </a:t>
            </a:r>
            <a:r>
              <a:rPr lang="hu-HU" dirty="0" smtClean="0"/>
              <a:t>978-961-266-180-9</a:t>
            </a:r>
            <a:endParaRPr lang="hu-HU" dirty="0"/>
          </a:p>
          <a:p>
            <a:pPr marL="457200" indent="-457200">
              <a:buFont typeface="+mj-lt"/>
              <a:buAutoNum type="arabicPeriod"/>
            </a:pPr>
            <a:r>
              <a:rPr lang="hu-HU" dirty="0" smtClean="0"/>
              <a:t>Homolová </a:t>
            </a:r>
            <a:r>
              <a:rPr lang="hu-HU" dirty="0"/>
              <a:t>E., Riel A., Gavenda M., Azevedo A., Pais M., Balcar J., Antinori A., Metitiero G., Giorgakis G., Photiades P., Ekert D., Messnarz R., Tichkiewitch S.: Empowering Entrepreneurship in Europe: Going from the Idea to Enterprise in 4 EU Countries, in: Messnarz, R. et al. (eds.): Systems, Software and Service Process Im-provement: 21st European Conference, EuroSPI 2014, Luxembourg, SPRINGER CCIS Series, Communications in Computer and Information Science, CCIS 425, June 2014</a:t>
            </a:r>
            <a:r>
              <a:rPr lang="hu-HU" dirty="0" smtClean="0"/>
              <a:t>.</a:t>
            </a:r>
            <a:endParaRPr lang="hu-HU" dirty="0"/>
          </a:p>
          <a:p>
            <a:pPr marL="457200" indent="-457200">
              <a:buFont typeface="+mj-lt"/>
              <a:buAutoNum type="arabicPeriod"/>
            </a:pPr>
            <a:r>
              <a:rPr lang="en-US" dirty="0"/>
              <a:t>Bullen, C. V. &amp; </a:t>
            </a:r>
            <a:r>
              <a:rPr lang="en-US" dirty="0" err="1"/>
              <a:t>Rockart</a:t>
            </a:r>
            <a:r>
              <a:rPr lang="en-US" dirty="0"/>
              <a:t>, J. F. (1981). A primer on critical success factors. Cambridge, MA: Center for Information Systems Research, </a:t>
            </a:r>
            <a:r>
              <a:rPr lang="en-US" dirty="0" smtClean="0"/>
              <a:t>MIT</a:t>
            </a:r>
          </a:p>
          <a:p>
            <a:pPr marL="457200" indent="-457200">
              <a:buFont typeface="+mj-lt"/>
              <a:buAutoNum type="arabicPeriod"/>
            </a:pPr>
            <a:r>
              <a:rPr lang="de-AT" dirty="0"/>
              <a:t>Reference: 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 R. Messnarz. C. </a:t>
            </a:r>
            <a:r>
              <a:rPr lang="de-AT" dirty="0" err="1"/>
              <a:t>Stöckler</a:t>
            </a:r>
            <a:r>
              <a:rPr lang="de-AT" dirty="0"/>
              <a:t>, G. Velasco, G. </a:t>
            </a:r>
            <a:r>
              <a:rPr lang="de-AT" dirty="0" err="1"/>
              <a:t>O'Suilleabhain</a:t>
            </a:r>
            <a:r>
              <a:rPr lang="de-AT" dirty="0"/>
              <a:t>, A Learning Organisation Approach </a:t>
            </a:r>
            <a:r>
              <a:rPr lang="de-AT" dirty="0" err="1"/>
              <a:t>for</a:t>
            </a:r>
            <a:r>
              <a:rPr lang="de-AT" dirty="0"/>
              <a:t> </a:t>
            </a:r>
            <a:r>
              <a:rPr lang="de-AT" dirty="0" err="1"/>
              <a:t>Process</a:t>
            </a:r>
            <a:r>
              <a:rPr lang="de-AT" dirty="0"/>
              <a:t> </a:t>
            </a:r>
            <a:r>
              <a:rPr lang="de-AT" dirty="0" err="1"/>
              <a:t>Improvement</a:t>
            </a:r>
            <a:r>
              <a:rPr lang="de-AT" dirty="0"/>
              <a:t> in </a:t>
            </a:r>
            <a:r>
              <a:rPr lang="de-AT" dirty="0" err="1"/>
              <a:t>the</a:t>
            </a:r>
            <a:r>
              <a:rPr lang="de-AT" dirty="0"/>
              <a:t> Service </a:t>
            </a:r>
            <a:r>
              <a:rPr lang="de-AT" dirty="0" err="1"/>
              <a:t>Sector</a:t>
            </a:r>
            <a:r>
              <a:rPr lang="de-AT" dirty="0"/>
              <a:t>, in: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1999 Conference, 25-27 </a:t>
            </a:r>
            <a:r>
              <a:rPr lang="de-AT" dirty="0" err="1"/>
              <a:t>October</a:t>
            </a:r>
            <a:r>
              <a:rPr lang="de-AT" dirty="0"/>
              <a:t> 1999, </a:t>
            </a:r>
            <a:r>
              <a:rPr lang="de-AT" dirty="0" err="1"/>
              <a:t>Pori</a:t>
            </a:r>
            <a:r>
              <a:rPr lang="de-AT" dirty="0"/>
              <a:t>, </a:t>
            </a:r>
            <a:r>
              <a:rPr lang="de-AT" dirty="0" err="1" smtClean="0"/>
              <a:t>Finland</a:t>
            </a:r>
            <a:endParaRPr lang="de-AT" dirty="0"/>
          </a:p>
        </p:txBody>
      </p:sp>
    </p:spTree>
    <p:extLst>
      <p:ext uri="{BB962C8B-B14F-4D97-AF65-F5344CB8AC3E}">
        <p14:creationId xmlns:p14="http://schemas.microsoft.com/office/powerpoint/2010/main" val="44872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Bibliographie</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2862322"/>
          </a:xfrm>
          <a:prstGeom prst="rect">
            <a:avLst/>
          </a:prstGeom>
          <a:noFill/>
        </p:spPr>
        <p:txBody>
          <a:bodyPr wrap="square" rtlCol="0">
            <a:spAutoFit/>
          </a:bodyPr>
          <a:lstStyle/>
          <a:p>
            <a:pPr marL="457200" indent="-457200">
              <a:buFont typeface="+mj-lt"/>
              <a:buAutoNum type="arabicPeriod" startAt="5"/>
            </a:pPr>
            <a:r>
              <a:rPr lang="de-AT" dirty="0" smtClean="0"/>
              <a:t>G</a:t>
            </a:r>
            <a:r>
              <a:rPr lang="de-AT" dirty="0"/>
              <a:t>. </a:t>
            </a:r>
            <a:r>
              <a:rPr lang="de-AT" dirty="0" err="1"/>
              <a:t>Spork</a:t>
            </a:r>
            <a:r>
              <a:rPr lang="de-AT" dirty="0"/>
              <a:t>, et. al, Establishment </a:t>
            </a:r>
            <a:r>
              <a:rPr lang="de-AT" dirty="0" err="1"/>
              <a:t>of</a:t>
            </a:r>
            <a:r>
              <a:rPr lang="de-AT" dirty="0"/>
              <a:t> a Performance </a:t>
            </a:r>
            <a:r>
              <a:rPr lang="de-AT" dirty="0" err="1"/>
              <a:t>Driven</a:t>
            </a:r>
            <a:r>
              <a:rPr lang="de-AT" dirty="0"/>
              <a:t> </a:t>
            </a:r>
            <a:r>
              <a:rPr lang="de-AT" dirty="0" err="1"/>
              <a:t>Improvement</a:t>
            </a:r>
            <a:r>
              <a:rPr lang="de-AT" dirty="0"/>
              <a:t> </a:t>
            </a:r>
            <a:r>
              <a:rPr lang="de-AT" dirty="0" err="1"/>
              <a:t>Program</a:t>
            </a:r>
            <a:r>
              <a:rPr lang="de-AT" dirty="0"/>
              <a:t>,  in : </a:t>
            </a:r>
            <a:r>
              <a:rPr lang="de-AT" dirty="0" err="1"/>
              <a:t>Proceedings</a:t>
            </a:r>
            <a:r>
              <a:rPr lang="de-AT" dirty="0"/>
              <a:t> </a:t>
            </a:r>
            <a:r>
              <a:rPr lang="de-AT" dirty="0" err="1"/>
              <a:t>of</a:t>
            </a:r>
            <a:r>
              <a:rPr lang="de-AT" dirty="0"/>
              <a:t> </a:t>
            </a:r>
            <a:r>
              <a:rPr lang="de-AT" dirty="0" err="1"/>
              <a:t>the</a:t>
            </a:r>
            <a:r>
              <a:rPr lang="de-AT" dirty="0"/>
              <a:t> </a:t>
            </a:r>
            <a:r>
              <a:rPr lang="de-AT" dirty="0" err="1"/>
              <a:t>EuroSPI</a:t>
            </a:r>
            <a:r>
              <a:rPr lang="de-AT" dirty="0"/>
              <a:t> 2007 Conference, Potsdam, Germany, Sept. 2007, also </a:t>
            </a:r>
            <a:r>
              <a:rPr lang="de-AT" dirty="0" err="1"/>
              <a:t>published</a:t>
            </a:r>
            <a:r>
              <a:rPr lang="de-AT" dirty="0"/>
              <a:t> in </a:t>
            </a:r>
            <a:r>
              <a:rPr lang="de-AT" dirty="0" err="1"/>
              <a:t>Wiley</a:t>
            </a:r>
            <a:r>
              <a:rPr lang="de-AT" dirty="0"/>
              <a:t> </a:t>
            </a:r>
            <a:r>
              <a:rPr lang="de-AT" dirty="0" err="1"/>
              <a:t>Interscience</a:t>
            </a:r>
            <a:r>
              <a:rPr lang="de-AT" dirty="0"/>
              <a:t> Journal, SPIP </a:t>
            </a:r>
            <a:r>
              <a:rPr lang="de-AT" dirty="0" err="1"/>
              <a:t>Proceeding</a:t>
            </a:r>
            <a:r>
              <a:rPr lang="de-AT" dirty="0"/>
              <a:t> in June 2008</a:t>
            </a:r>
          </a:p>
          <a:p>
            <a:pPr marL="457200" indent="-457200">
              <a:buFont typeface="+mj-lt"/>
              <a:buAutoNum type="arabicPeriod" startAt="5"/>
            </a:pPr>
            <a:endParaRPr lang="de-AT" dirty="0"/>
          </a:p>
          <a:p>
            <a:pPr marL="457200" indent="-457200">
              <a:buFont typeface="+mj-lt"/>
              <a:buAutoNum type="arabicPeriod" startAt="5"/>
            </a:pPr>
            <a:r>
              <a:rPr lang="de-AT" dirty="0" err="1" smtClean="0"/>
              <a:t>Messnarz</a:t>
            </a:r>
            <a:r>
              <a:rPr lang="de-AT" dirty="0" smtClean="0"/>
              <a:t> </a:t>
            </a:r>
            <a:r>
              <a:rPr lang="de-AT" dirty="0"/>
              <a:t>R., et. al., ORGANIC - </a:t>
            </a:r>
            <a:r>
              <a:rPr lang="de-AT" dirty="0" err="1"/>
              <a:t>Continuous</a:t>
            </a:r>
            <a:r>
              <a:rPr lang="de-AT" dirty="0"/>
              <a:t> Organisational Learning in Innovation </a:t>
            </a:r>
            <a:r>
              <a:rPr lang="de-AT" dirty="0" err="1"/>
              <a:t>and</a:t>
            </a:r>
            <a:r>
              <a:rPr lang="de-AT" dirty="0"/>
              <a:t> Companies, in: </a:t>
            </a:r>
            <a:r>
              <a:rPr lang="de-AT" dirty="0" err="1"/>
              <a:t>Proceedings</a:t>
            </a:r>
            <a:r>
              <a:rPr lang="de-AT" dirty="0"/>
              <a:t> </a:t>
            </a:r>
            <a:r>
              <a:rPr lang="de-AT" dirty="0" err="1"/>
              <a:t>of</a:t>
            </a:r>
            <a:r>
              <a:rPr lang="de-AT" dirty="0"/>
              <a:t> </a:t>
            </a:r>
            <a:r>
              <a:rPr lang="de-AT" dirty="0" err="1"/>
              <a:t>the</a:t>
            </a:r>
            <a:r>
              <a:rPr lang="de-AT" dirty="0"/>
              <a:t> E2005 Conference, E-Work </a:t>
            </a:r>
            <a:r>
              <a:rPr lang="de-AT" dirty="0" err="1"/>
              <a:t>and</a:t>
            </a:r>
            <a:r>
              <a:rPr lang="de-AT" dirty="0"/>
              <a:t> E-</a:t>
            </a:r>
            <a:r>
              <a:rPr lang="de-AT" dirty="0" err="1"/>
              <a:t>commerce</a:t>
            </a:r>
            <a:r>
              <a:rPr lang="de-AT" dirty="0"/>
              <a:t>, </a:t>
            </a:r>
            <a:r>
              <a:rPr lang="de-AT" dirty="0" err="1"/>
              <a:t>Novel</a:t>
            </a:r>
            <a:r>
              <a:rPr lang="de-AT" dirty="0"/>
              <a:t> </a:t>
            </a:r>
            <a:r>
              <a:rPr lang="de-AT" dirty="0" err="1"/>
              <a:t>solutions</a:t>
            </a:r>
            <a:r>
              <a:rPr lang="de-AT" dirty="0"/>
              <a:t> </a:t>
            </a:r>
            <a:r>
              <a:rPr lang="de-AT" dirty="0" err="1"/>
              <a:t>for</a:t>
            </a:r>
            <a:r>
              <a:rPr lang="de-AT" dirty="0"/>
              <a:t> a global </a:t>
            </a:r>
            <a:r>
              <a:rPr lang="de-AT" dirty="0" err="1"/>
              <a:t>networked</a:t>
            </a:r>
            <a:r>
              <a:rPr lang="de-AT" dirty="0"/>
              <a:t> </a:t>
            </a:r>
            <a:r>
              <a:rPr lang="de-AT" dirty="0" err="1"/>
              <a:t>economy</a:t>
            </a:r>
            <a:r>
              <a:rPr lang="de-AT" dirty="0"/>
              <a:t>, </a:t>
            </a:r>
            <a:r>
              <a:rPr lang="de-AT" dirty="0" err="1"/>
              <a:t>eds</a:t>
            </a:r>
            <a:r>
              <a:rPr lang="de-AT" dirty="0"/>
              <a:t>. Brian Stanford Smith, Enrica </a:t>
            </a:r>
            <a:r>
              <a:rPr lang="de-AT" dirty="0" err="1"/>
              <a:t>Chiozza</a:t>
            </a:r>
            <a:r>
              <a:rPr lang="de-AT" dirty="0"/>
              <a:t>, IOS Press, Amsterdam, Berlin, Oxford, Tokyo, Washington, 2004 </a:t>
            </a:r>
          </a:p>
          <a:p>
            <a:pPr marL="457200" indent="-457200">
              <a:buFont typeface="+mj-lt"/>
              <a:buAutoNum type="arabicPeriod" startAt="5"/>
            </a:pPr>
            <a:endParaRPr lang="de-AT" dirty="0"/>
          </a:p>
          <a:p>
            <a:pPr marL="457200" indent="-457200">
              <a:buFont typeface="+mj-lt"/>
              <a:buAutoNum type="arabicPeriod" startAt="5"/>
            </a:pPr>
            <a:endParaRPr lang="en-US" dirty="0"/>
          </a:p>
        </p:txBody>
      </p:sp>
    </p:spTree>
    <p:extLst>
      <p:ext uri="{BB962C8B-B14F-4D97-AF65-F5344CB8AC3E}">
        <p14:creationId xmlns:p14="http://schemas.microsoft.com/office/powerpoint/2010/main" val="277314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Nützliche Internetseiten</a:t>
            </a:r>
            <a:endParaRPr lang="en-US"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3508943" y="2114000"/>
            <a:ext cx="6090653" cy="461665"/>
          </a:xfrm>
          <a:prstGeom prst="rect">
            <a:avLst/>
          </a:prstGeom>
          <a:noFill/>
        </p:spPr>
        <p:txBody>
          <a:bodyPr wrap="square" rtlCol="0">
            <a:spAutoFit/>
          </a:bodyPr>
          <a:lstStyle/>
          <a:p>
            <a:r>
              <a:rPr lang="en-US" sz="2400" dirty="0">
                <a:hlinkClick r:id="rId4"/>
              </a:rPr>
              <a:t>https://www.etwinning.net/hu/pub/index.htm</a:t>
            </a:r>
            <a:r>
              <a:rPr lang="en-US" sz="2400" dirty="0"/>
              <a:t> </a:t>
            </a:r>
            <a:endParaRPr lang="hu-HU"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7701" y="1924838"/>
            <a:ext cx="1829898" cy="1244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497" y="3356916"/>
            <a:ext cx="2300446" cy="983462"/>
          </a:xfrm>
          <a:prstGeom prst="rect">
            <a:avLst/>
          </a:prstGeom>
        </p:spPr>
      </p:pic>
      <p:sp>
        <p:nvSpPr>
          <p:cNvPr id="9" name="Szövegdoboz 7"/>
          <p:cNvSpPr txBox="1"/>
          <p:nvPr/>
        </p:nvSpPr>
        <p:spPr>
          <a:xfrm>
            <a:off x="3685405" y="3617814"/>
            <a:ext cx="6090653" cy="461665"/>
          </a:xfrm>
          <a:prstGeom prst="rect">
            <a:avLst/>
          </a:prstGeom>
          <a:noFill/>
        </p:spPr>
        <p:txBody>
          <a:bodyPr wrap="square" rtlCol="0">
            <a:spAutoFit/>
          </a:bodyPr>
          <a:lstStyle/>
          <a:p>
            <a:r>
              <a:rPr lang="en-US" sz="2400" dirty="0">
                <a:hlinkClick r:id="rId7"/>
              </a:rPr>
              <a:t>http://europass.cedefop.europa.eu/</a:t>
            </a:r>
            <a:r>
              <a:rPr lang="en-US" sz="2400" dirty="0"/>
              <a:t> </a:t>
            </a:r>
            <a:endParaRPr lang="hu-HU" sz="2400" dirty="0"/>
          </a:p>
        </p:txBody>
      </p:sp>
    </p:spTree>
    <p:extLst>
      <p:ext uri="{BB962C8B-B14F-4D97-AF65-F5344CB8AC3E}">
        <p14:creationId xmlns:p14="http://schemas.microsoft.com/office/powerpoint/2010/main" val="386366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731520"/>
            <a:ext cx="6492240" cy="1384196"/>
          </a:xfrm>
        </p:spPr>
        <p:txBody>
          <a:bodyPr>
            <a:normAutofit lnSpcReduction="10000"/>
          </a:bodyPr>
          <a:lstStyle/>
          <a:p>
            <a:r>
              <a:rPr lang="de-AT" dirty="0"/>
              <a:t>Diese Materialien wurden beim </a:t>
            </a:r>
            <a:r>
              <a:rPr lang="hu-HU" dirty="0"/>
              <a:t>InnoTeach Proje</a:t>
            </a:r>
            <a:r>
              <a:rPr lang="de-AT" dirty="0"/>
              <a:t>k</a:t>
            </a:r>
            <a:r>
              <a:rPr lang="hu-HU" dirty="0"/>
              <a:t>t</a:t>
            </a:r>
            <a:r>
              <a:rPr lang="de-AT" dirty="0" err="1"/>
              <a:t>training</a:t>
            </a:r>
            <a:r>
              <a:rPr lang="hu-HU" dirty="0"/>
              <a:t> C1 </a:t>
            </a:r>
            <a:r>
              <a:rPr lang="de-AT" dirty="0"/>
              <a:t>am </a:t>
            </a:r>
            <a:r>
              <a:rPr lang="hu-HU" dirty="0"/>
              <a:t>12 Jul</a:t>
            </a:r>
            <a:r>
              <a:rPr lang="de-AT" dirty="0"/>
              <a:t>i</a:t>
            </a:r>
            <a:r>
              <a:rPr lang="hu-HU" dirty="0"/>
              <a:t> 2017 </a:t>
            </a:r>
            <a:r>
              <a:rPr lang="de-AT" dirty="0"/>
              <a:t>in </a:t>
            </a:r>
            <a:r>
              <a:rPr lang="hu-HU" dirty="0"/>
              <a:t>Budapest</a:t>
            </a:r>
            <a:r>
              <a:rPr lang="de-AT" dirty="0"/>
              <a:t> vorgestellt.</a:t>
            </a:r>
            <a:endParaRPr lang="hu-HU" dirty="0"/>
          </a:p>
          <a:p>
            <a:r>
              <a:rPr lang="de-AT" dirty="0"/>
              <a:t>Der gesamte Inhalt der Trainingsunterlagen ist</a:t>
            </a:r>
            <a:r>
              <a:rPr lang="hu-HU"/>
              <a:t> Copyrighted / Creative Commons / free / etc.</a:t>
            </a:r>
          </a:p>
          <a:p>
            <a:endParaRPr lang="hu-HU" dirty="0"/>
          </a:p>
        </p:txBody>
      </p:sp>
      <p:sp>
        <p:nvSpPr>
          <p:cNvPr id="4" name="Text Placeholder 3"/>
          <p:cNvSpPr>
            <a:spLocks noGrp="1"/>
          </p:cNvSpPr>
          <p:nvPr>
            <p:ph type="body" sz="half" idx="2"/>
          </p:nvPr>
        </p:nvSpPr>
        <p:spPr>
          <a:xfrm>
            <a:off x="309094" y="425003"/>
            <a:ext cx="3496614" cy="3786389"/>
          </a:xfrm>
        </p:spPr>
        <p:txBody>
          <a:bodyPr>
            <a:normAutofit lnSpcReduction="10000"/>
          </a:bodyPr>
          <a:lstStyle/>
          <a:p>
            <a:r>
              <a:rPr lang="en-US" sz="2400" b="1" baseline="30000" dirty="0"/>
              <a:t>English title</a:t>
            </a:r>
            <a:r>
              <a:rPr lang="en-US" sz="2400" baseline="30000" dirty="0"/>
              <a:t>: LET’S BE INNOVATIVE! Development of Creativity, Innovation and Entrepreneurship for Primary School Teachers</a:t>
            </a:r>
          </a:p>
          <a:p>
            <a:r>
              <a:rPr lang="en-GB" sz="2400" b="1" baseline="30000" dirty="0"/>
              <a:t>Acronym</a:t>
            </a:r>
            <a:r>
              <a:rPr lang="en-GB" sz="2400" baseline="30000" dirty="0"/>
              <a:t>: </a:t>
            </a:r>
            <a:r>
              <a:rPr lang="en-GB" sz="2400" baseline="30000" dirty="0" err="1"/>
              <a:t>InnoTeach</a:t>
            </a:r>
            <a:endParaRPr lang="en-GB" sz="2400" baseline="30000" dirty="0"/>
          </a:p>
          <a:p>
            <a:r>
              <a:rPr lang="en-GB" sz="2400" b="1" baseline="30000" dirty="0"/>
              <a:t>Project n°: </a:t>
            </a:r>
            <a:r>
              <a:rPr lang="en-GB" sz="2400" baseline="30000" dirty="0"/>
              <a:t>2016-1-SI01-KA201-021641</a:t>
            </a:r>
          </a:p>
          <a:p>
            <a:r>
              <a:rPr lang="en-GB" sz="2400" b="1" baseline="30000" dirty="0"/>
              <a:t>Project leader and coordinator:</a:t>
            </a:r>
            <a:r>
              <a:rPr lang="en-GB" sz="2400" baseline="30000" dirty="0"/>
              <a:t> </a:t>
            </a:r>
            <a:r>
              <a:rPr lang="en-GB" sz="2400" baseline="30000" dirty="0" err="1"/>
              <a:t>Korona</a:t>
            </a:r>
            <a:r>
              <a:rPr lang="en-GB" sz="2400" baseline="30000" dirty="0"/>
              <a:t> plus </a:t>
            </a:r>
            <a:r>
              <a:rPr lang="en-GB" sz="2400" baseline="30000" dirty="0" err="1"/>
              <a:t>d.o.o</a:t>
            </a:r>
            <a:r>
              <a:rPr lang="en-GB" sz="2400" baseline="30000" dirty="0"/>
              <a:t>., </a:t>
            </a:r>
            <a:r>
              <a:rPr lang="en-GB" sz="2400" baseline="30000" dirty="0" err="1"/>
              <a:t>Institut</a:t>
            </a:r>
            <a:r>
              <a:rPr lang="en-GB" sz="2400" baseline="30000" dirty="0"/>
              <a:t> </a:t>
            </a:r>
            <a:r>
              <a:rPr lang="en-GB" sz="2400" baseline="30000" dirty="0" err="1"/>
              <a:t>za</a:t>
            </a:r>
            <a:r>
              <a:rPr lang="en-GB" sz="2400" baseline="30000" dirty="0"/>
              <a:t> </a:t>
            </a:r>
            <a:r>
              <a:rPr lang="en-GB" sz="2400" baseline="30000" dirty="0" err="1"/>
              <a:t>inovativnost</a:t>
            </a:r>
            <a:r>
              <a:rPr lang="en-GB" sz="2400" baseline="30000" dirty="0"/>
              <a:t> in </a:t>
            </a:r>
            <a:r>
              <a:rPr lang="en-GB" sz="2400" baseline="30000" dirty="0" err="1"/>
              <a:t>tehnologijo</a:t>
            </a:r>
            <a:r>
              <a:rPr lang="en-GB" sz="2400" baseline="30000" dirty="0"/>
              <a:t>, Slovenia</a:t>
            </a:r>
          </a:p>
          <a:p>
            <a:r>
              <a:rPr lang="en-GB" sz="2400" b="1" baseline="30000" dirty="0"/>
              <a:t>Programme:</a:t>
            </a:r>
            <a:r>
              <a:rPr lang="en-GB" sz="2400" baseline="30000" dirty="0"/>
              <a:t> Erasmus+ Strategic Partnership</a:t>
            </a:r>
          </a:p>
          <a:p>
            <a:r>
              <a:rPr lang="en-GB" sz="2400" b="1" baseline="30000" dirty="0"/>
              <a:t>Contact:</a:t>
            </a:r>
            <a:r>
              <a:rPr lang="en-GB" sz="2400" baseline="30000" dirty="0"/>
              <a:t> Ms. </a:t>
            </a:r>
            <a:r>
              <a:rPr lang="en-GB" sz="2400" baseline="30000" dirty="0" err="1"/>
              <a:t>Urška</a:t>
            </a:r>
            <a:r>
              <a:rPr lang="en-GB" sz="2400" baseline="30000" dirty="0"/>
              <a:t> </a:t>
            </a:r>
            <a:r>
              <a:rPr lang="en-GB" sz="2400" baseline="30000" dirty="0" err="1"/>
              <a:t>Mrgole</a:t>
            </a:r>
            <a:r>
              <a:rPr lang="en-GB" sz="2400" baseline="30000" dirty="0"/>
              <a:t> – </a:t>
            </a:r>
            <a:r>
              <a:rPr lang="en-GB" sz="2400" baseline="30000" dirty="0" err="1"/>
              <a:t>info@innovation.si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00" y="1909357"/>
            <a:ext cx="2745227" cy="1661291"/>
          </a:xfrm>
          <a:prstGeom prst="rect">
            <a:avLst/>
          </a:prstGeom>
        </p:spPr>
      </p:pic>
      <p:pic>
        <p:nvPicPr>
          <p:cNvPr id="8" name="Kép 7"/>
          <p:cNvPicPr>
            <a:picLocks noChangeAspect="1"/>
          </p:cNvPicPr>
          <p:nvPr/>
        </p:nvPicPr>
        <p:blipFill rotWithShape="1">
          <a:blip r:embed="rId4"/>
          <a:srcRect r="85412"/>
          <a:stretch/>
        </p:blipFill>
        <p:spPr>
          <a:xfrm>
            <a:off x="-1" y="4414183"/>
            <a:ext cx="609601" cy="2443817"/>
          </a:xfrm>
          <a:prstGeom prst="rect">
            <a:avLst/>
          </a:prstGeom>
        </p:spPr>
      </p:pic>
      <p:pic>
        <p:nvPicPr>
          <p:cNvPr id="9" name="Kép 8"/>
          <p:cNvPicPr>
            <a:picLocks noChangeAspect="1"/>
          </p:cNvPicPr>
          <p:nvPr/>
        </p:nvPicPr>
        <p:blipFill>
          <a:blip r:embed="rId5"/>
          <a:stretch>
            <a:fillRect/>
          </a:stretch>
        </p:blipFill>
        <p:spPr>
          <a:xfrm>
            <a:off x="4305300" y="5989320"/>
            <a:ext cx="7698277" cy="837451"/>
          </a:xfrm>
          <a:prstGeom prst="rect">
            <a:avLst/>
          </a:prstGeom>
        </p:spPr>
      </p:pic>
      <p:sp>
        <p:nvSpPr>
          <p:cNvPr id="10" name="Téglalap 9"/>
          <p:cNvSpPr/>
          <p:nvPr/>
        </p:nvSpPr>
        <p:spPr>
          <a:xfrm>
            <a:off x="6446900" y="3761553"/>
            <a:ext cx="3352521" cy="369332"/>
          </a:xfrm>
          <a:prstGeom prst="rect">
            <a:avLst/>
          </a:prstGeom>
        </p:spPr>
        <p:txBody>
          <a:bodyPr wrap="none">
            <a:spAutoFit/>
          </a:bodyPr>
          <a:lstStyle/>
          <a:p>
            <a:r>
              <a:rPr lang="hu-HU" dirty="0" err="1"/>
              <a:t>InnoTeach</a:t>
            </a:r>
            <a:r>
              <a:rPr lang="hu-HU" dirty="0"/>
              <a:t> </a:t>
            </a:r>
            <a:r>
              <a:rPr lang="hu-HU" dirty="0" err="1"/>
              <a:t>Consortium</a:t>
            </a:r>
            <a:r>
              <a:rPr lang="hu-HU" dirty="0"/>
              <a:t> 2016-2017</a:t>
            </a:r>
            <a:endParaRPr lang="en-US" dirty="0"/>
          </a:p>
        </p:txBody>
      </p:sp>
      <p:pic>
        <p:nvPicPr>
          <p:cNvPr id="2" name="Kép 1"/>
          <p:cNvPicPr>
            <a:picLocks noChangeAspect="1"/>
          </p:cNvPicPr>
          <p:nvPr/>
        </p:nvPicPr>
        <p:blipFill>
          <a:blip r:embed="rId6"/>
          <a:stretch>
            <a:fillRect/>
          </a:stretch>
        </p:blipFill>
        <p:spPr>
          <a:xfrm>
            <a:off x="4800600" y="4321790"/>
            <a:ext cx="7032566" cy="1779681"/>
          </a:xfrm>
          <a:prstGeom prst="rect">
            <a:avLst/>
          </a:prstGeom>
        </p:spPr>
      </p:pic>
    </p:spTree>
    <p:extLst>
      <p:ext uri="{BB962C8B-B14F-4D97-AF65-F5344CB8AC3E}">
        <p14:creationId xmlns:p14="http://schemas.microsoft.com/office/powerpoint/2010/main" val="133455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a:stretch>
            <a:fillRect/>
          </a:stretch>
        </p:blipFill>
        <p:spPr>
          <a:xfrm>
            <a:off x="4305300" y="5989320"/>
            <a:ext cx="7698277" cy="83745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78" r="3743"/>
          <a:stretch/>
        </p:blipFill>
        <p:spPr>
          <a:xfrm>
            <a:off x="3792669" y="0"/>
            <a:ext cx="8399331"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67781"/>
            <a:ext cx="4090737" cy="4032183"/>
          </a:xfrm>
          <a:prstGeom prst="rect">
            <a:avLst/>
          </a:prstGeom>
        </p:spPr>
      </p:pic>
    </p:spTree>
    <p:extLst>
      <p:ext uri="{BB962C8B-B14F-4D97-AF65-F5344CB8AC3E}">
        <p14:creationId xmlns:p14="http://schemas.microsoft.com/office/powerpoint/2010/main" val="70944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 y="3723937"/>
            <a:ext cx="609601" cy="3134063"/>
          </a:xfrm>
          <a:prstGeom prst="rect">
            <a:avLst/>
          </a:prstGeom>
        </p:spPr>
      </p:pic>
      <p:sp>
        <p:nvSpPr>
          <p:cNvPr id="8" name="Téglalap 7"/>
          <p:cNvSpPr/>
          <p:nvPr/>
        </p:nvSpPr>
        <p:spPr>
          <a:xfrm>
            <a:off x="-1" y="6035040"/>
            <a:ext cx="9459885" cy="8229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7" name="Kép 6"/>
          <p:cNvPicPr>
            <a:picLocks noChangeAspect="1"/>
          </p:cNvPicPr>
          <p:nvPr/>
        </p:nvPicPr>
        <p:blipFill>
          <a:blip r:embed="rId4"/>
          <a:stretch>
            <a:fillRect/>
          </a:stretch>
        </p:blipFill>
        <p:spPr>
          <a:xfrm>
            <a:off x="-1" y="5874129"/>
            <a:ext cx="9044247" cy="983871"/>
          </a:xfrm>
          <a:prstGeom prst="rect">
            <a:avLst/>
          </a:prstGeom>
        </p:spPr>
      </p:pic>
      <p:sp>
        <p:nvSpPr>
          <p:cNvPr id="10" name="Title 1"/>
          <p:cNvSpPr txBox="1">
            <a:spLocks/>
          </p:cNvSpPr>
          <p:nvPr/>
        </p:nvSpPr>
        <p:spPr>
          <a:xfrm>
            <a:off x="1097280" y="2953136"/>
            <a:ext cx="10058400" cy="1371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de-AT" sz="2800" dirty="0" smtClean="0"/>
              <a:t>Die Graphikvorlagen wurden erstellt von: </a:t>
            </a:r>
            <a:endParaRPr lang="en-US" sz="2800" dirty="0"/>
          </a:p>
        </p:txBody>
      </p:sp>
      <p:sp>
        <p:nvSpPr>
          <p:cNvPr id="11" name="Text Placeholder 2"/>
          <p:cNvSpPr txBox="1">
            <a:spLocks/>
          </p:cNvSpPr>
          <p:nvPr/>
        </p:nvSpPr>
        <p:spPr>
          <a:xfrm>
            <a:off x="6675600" y="4466335"/>
            <a:ext cx="4737291" cy="5832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hu-HU" dirty="0"/>
              <a:t>Zsolt Lengyel, </a:t>
            </a:r>
            <a:r>
              <a:rPr lang="hu-HU" dirty="0" err="1"/>
              <a:t>jános</a:t>
            </a:r>
            <a:r>
              <a:rPr lang="hu-HU" dirty="0"/>
              <a:t> szabó</a:t>
            </a:r>
            <a:endParaRPr 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244" y="1388661"/>
            <a:ext cx="5199647" cy="2661838"/>
          </a:xfrm>
          <a:prstGeom prst="rect">
            <a:avLst/>
          </a:prstGeom>
        </p:spPr>
      </p:pic>
    </p:spTree>
    <p:extLst>
      <p:ext uri="{BB962C8B-B14F-4D97-AF65-F5344CB8AC3E}">
        <p14:creationId xmlns:p14="http://schemas.microsoft.com/office/powerpoint/2010/main" val="108324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Einführung</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4154984"/>
          </a:xfrm>
          <a:prstGeom prst="rect">
            <a:avLst/>
          </a:prstGeom>
          <a:noFill/>
        </p:spPr>
        <p:txBody>
          <a:bodyPr wrap="square" rtlCol="0">
            <a:spAutoFit/>
          </a:bodyPr>
          <a:lstStyle/>
          <a:p>
            <a:r>
              <a:rPr lang="de-AT" sz="2400" dirty="0" smtClean="0"/>
              <a:t>U1.E2 Erzeugung und Evaluation von Ideen</a:t>
            </a:r>
          </a:p>
          <a:p>
            <a:endParaRPr lang="hu-HU" sz="2000" dirty="0"/>
          </a:p>
          <a:p>
            <a:r>
              <a:rPr lang="en-US" sz="2000" dirty="0" smtClean="0"/>
              <a:t>In </a:t>
            </a:r>
            <a:r>
              <a:rPr lang="en-US" sz="2000" dirty="0" err="1" smtClean="0"/>
              <a:t>diesem</a:t>
            </a:r>
            <a:r>
              <a:rPr lang="en-US" sz="2000" dirty="0" smtClean="0"/>
              <a:t> </a:t>
            </a:r>
            <a:r>
              <a:rPr lang="en-US" sz="2000" dirty="0" err="1" smtClean="0"/>
              <a:t>Abschnitt</a:t>
            </a:r>
            <a:r>
              <a:rPr lang="en-US" sz="2000" dirty="0" smtClean="0"/>
              <a:t> </a:t>
            </a:r>
            <a:r>
              <a:rPr lang="en-US" sz="2000" dirty="0" err="1" smtClean="0"/>
              <a:t>geht</a:t>
            </a:r>
            <a:r>
              <a:rPr lang="en-US" sz="2000" dirty="0" smtClean="0"/>
              <a:t> </a:t>
            </a:r>
            <a:r>
              <a:rPr lang="en-US" sz="2000" dirty="0" err="1" smtClean="0"/>
              <a:t>es</a:t>
            </a:r>
            <a:r>
              <a:rPr lang="en-US" sz="2000" dirty="0" smtClean="0"/>
              <a:t> um </a:t>
            </a:r>
            <a:r>
              <a:rPr lang="en-US" sz="2000" dirty="0" err="1" smtClean="0"/>
              <a:t>Methoden</a:t>
            </a:r>
            <a:r>
              <a:rPr lang="en-US" sz="2000" dirty="0" smtClean="0"/>
              <a:t> </a:t>
            </a:r>
            <a:r>
              <a:rPr lang="en-US" sz="2000" dirty="0" err="1" smtClean="0"/>
              <a:t>zur</a:t>
            </a:r>
            <a:r>
              <a:rPr lang="en-US" sz="2000" dirty="0" smtClean="0"/>
              <a:t> </a:t>
            </a:r>
            <a:r>
              <a:rPr lang="en-US" sz="2000" dirty="0" err="1" smtClean="0"/>
              <a:t>Erzeugung</a:t>
            </a:r>
            <a:r>
              <a:rPr lang="en-US" sz="2000" dirty="0" smtClean="0"/>
              <a:t> und </a:t>
            </a:r>
            <a:r>
              <a:rPr lang="en-US" sz="2000" dirty="0" err="1" smtClean="0"/>
              <a:t>Auswertung</a:t>
            </a:r>
            <a:r>
              <a:rPr lang="en-US" sz="2000" dirty="0" smtClean="0"/>
              <a:t> von </a:t>
            </a:r>
            <a:r>
              <a:rPr lang="en-US" sz="2000" dirty="0" err="1" smtClean="0"/>
              <a:t>Ideen</a:t>
            </a:r>
            <a:r>
              <a:rPr lang="en-US" sz="2000" dirty="0" smtClean="0"/>
              <a:t>. </a:t>
            </a:r>
            <a:endParaRPr lang="en-US" sz="2000" dirty="0"/>
          </a:p>
          <a:p>
            <a:r>
              <a:rPr lang="en-US" sz="2000" dirty="0" smtClean="0"/>
              <a:t>In </a:t>
            </a:r>
            <a:r>
              <a:rPr lang="en-US" sz="2000" dirty="0" err="1" smtClean="0"/>
              <a:t>diesem</a:t>
            </a:r>
            <a:r>
              <a:rPr lang="en-US" sz="2000" dirty="0" smtClean="0"/>
              <a:t> Element </a:t>
            </a:r>
            <a:r>
              <a:rPr lang="en-US" sz="2000" dirty="0" err="1" smtClean="0"/>
              <a:t>werden</a:t>
            </a:r>
            <a:r>
              <a:rPr lang="en-US" sz="2000" dirty="0" smtClean="0"/>
              <a:t> Lehrer und </a:t>
            </a:r>
            <a:r>
              <a:rPr lang="en-US" sz="2000" dirty="0" err="1" smtClean="0"/>
              <a:t>Lehrerinnen</a:t>
            </a:r>
            <a:r>
              <a:rPr lang="en-US" sz="2000" dirty="0" smtClean="0"/>
              <a:t> </a:t>
            </a:r>
            <a:r>
              <a:rPr lang="en-US" sz="2000" dirty="0" err="1" smtClean="0"/>
              <a:t>mit</a:t>
            </a:r>
            <a:r>
              <a:rPr lang="en-US" sz="2000" dirty="0" smtClean="0"/>
              <a:t> den </a:t>
            </a:r>
            <a:r>
              <a:rPr lang="en-US" sz="2000" dirty="0" err="1" smtClean="0"/>
              <a:t>Methoden</a:t>
            </a:r>
            <a:r>
              <a:rPr lang="en-US" sz="2000" dirty="0" smtClean="0"/>
              <a:t> der </a:t>
            </a:r>
            <a:r>
              <a:rPr lang="en-US" sz="2000" dirty="0" err="1" smtClean="0"/>
              <a:t>Problemanalyse</a:t>
            </a:r>
            <a:r>
              <a:rPr lang="en-US" sz="2000" dirty="0" smtClean="0"/>
              <a:t> und von </a:t>
            </a:r>
            <a:r>
              <a:rPr lang="en-US" sz="2000" dirty="0" err="1" smtClean="0"/>
              <a:t>Verbesserungsmöglichkeiten</a:t>
            </a:r>
            <a:r>
              <a:rPr lang="en-US" sz="2000" dirty="0" smtClean="0"/>
              <a:t> </a:t>
            </a:r>
            <a:r>
              <a:rPr lang="en-US" sz="2000" dirty="0" err="1" smtClean="0"/>
              <a:t>vertraut</a:t>
            </a:r>
            <a:r>
              <a:rPr lang="en-US" sz="2000" dirty="0" smtClean="0"/>
              <a:t> </a:t>
            </a:r>
            <a:r>
              <a:rPr lang="en-US" sz="2000" dirty="0" err="1" smtClean="0"/>
              <a:t>gemacht</a:t>
            </a:r>
            <a:r>
              <a:rPr lang="en-US" sz="2000" dirty="0" smtClean="0"/>
              <a:t>. </a:t>
            </a:r>
            <a:r>
              <a:rPr lang="en-US" sz="2000" dirty="0" err="1" smtClean="0"/>
              <a:t>Dazu</a:t>
            </a:r>
            <a:r>
              <a:rPr lang="en-US" sz="2000" dirty="0" smtClean="0"/>
              <a:t> </a:t>
            </a:r>
            <a:r>
              <a:rPr lang="en-US" sz="2000" dirty="0" err="1" smtClean="0"/>
              <a:t>gehören</a:t>
            </a:r>
            <a:r>
              <a:rPr lang="en-US" sz="2000" dirty="0" smtClean="0"/>
              <a:t> </a:t>
            </a:r>
            <a:r>
              <a:rPr lang="en-US" sz="2000" dirty="0" err="1" smtClean="0"/>
              <a:t>beispielsweise</a:t>
            </a:r>
            <a:r>
              <a:rPr lang="en-US" sz="2000" dirty="0" smtClean="0"/>
              <a:t> </a:t>
            </a:r>
            <a:r>
              <a:rPr lang="en-US" sz="2000" dirty="0" err="1" smtClean="0"/>
              <a:t>folgende</a:t>
            </a:r>
            <a:r>
              <a:rPr lang="en-US" sz="2000" dirty="0" smtClean="0"/>
              <a:t> </a:t>
            </a:r>
            <a:r>
              <a:rPr lang="en-US" sz="2000" dirty="0" err="1" smtClean="0"/>
              <a:t>Methoden</a:t>
            </a:r>
            <a:r>
              <a:rPr lang="en-US" sz="2000" dirty="0" smtClean="0"/>
              <a:t>:</a:t>
            </a:r>
            <a:endParaRPr lang="en-US" sz="2000" dirty="0"/>
          </a:p>
          <a:p>
            <a:r>
              <a:rPr lang="en-US" sz="2000" dirty="0"/>
              <a:t>•	</a:t>
            </a:r>
            <a:r>
              <a:rPr lang="en-US" sz="2000" dirty="0" smtClean="0"/>
              <a:t>Brainstorming </a:t>
            </a:r>
            <a:endParaRPr lang="en-US" sz="2000" dirty="0"/>
          </a:p>
          <a:p>
            <a:r>
              <a:rPr lang="en-US" sz="2000" dirty="0"/>
              <a:t>•	</a:t>
            </a:r>
            <a:r>
              <a:rPr lang="en-US" sz="2000" dirty="0" err="1"/>
              <a:t>B</a:t>
            </a:r>
            <a:r>
              <a:rPr lang="en-US" sz="2000" dirty="0" err="1" smtClean="0"/>
              <a:t>rainwriting</a:t>
            </a:r>
            <a:endParaRPr lang="en-US" sz="2000" dirty="0"/>
          </a:p>
          <a:p>
            <a:r>
              <a:rPr lang="en-US" sz="2000" dirty="0"/>
              <a:t>•	</a:t>
            </a:r>
            <a:r>
              <a:rPr lang="en-US" sz="2000" dirty="0" err="1" smtClean="0"/>
              <a:t>Methode</a:t>
            </a:r>
            <a:r>
              <a:rPr lang="en-US" sz="2000" dirty="0" smtClean="0"/>
              <a:t> der </a:t>
            </a:r>
            <a:r>
              <a:rPr lang="en-US" sz="2000" dirty="0" err="1" smtClean="0"/>
              <a:t>Schlüsselfaktoren</a:t>
            </a:r>
            <a:endParaRPr lang="en-US" sz="2000" dirty="0"/>
          </a:p>
          <a:p>
            <a:r>
              <a:rPr lang="en-US" sz="2000" dirty="0"/>
              <a:t>•	SWOT </a:t>
            </a:r>
            <a:r>
              <a:rPr lang="en-US" sz="2000" dirty="0" err="1" smtClean="0"/>
              <a:t>Analyse</a:t>
            </a:r>
            <a:endParaRPr lang="en-US" sz="2000" dirty="0"/>
          </a:p>
          <a:p>
            <a:r>
              <a:rPr lang="en-US" sz="2000" dirty="0"/>
              <a:t>•	+/- </a:t>
            </a:r>
            <a:r>
              <a:rPr lang="en-US" sz="2000" dirty="0" err="1" smtClean="0"/>
              <a:t>Technik</a:t>
            </a:r>
            <a:endParaRPr lang="en-US" sz="2400" dirty="0" smtClean="0"/>
          </a:p>
          <a:p>
            <a:r>
              <a:rPr lang="en-US" sz="2000" dirty="0"/>
              <a:t>•	</a:t>
            </a:r>
            <a:r>
              <a:rPr lang="en-US" sz="2000" dirty="0" smtClean="0"/>
              <a:t>etc.</a:t>
            </a:r>
            <a:endParaRPr lang="en-US" sz="2400" dirty="0"/>
          </a:p>
          <a:p>
            <a:endParaRPr lang="en-US" sz="2000" dirty="0" smtClean="0"/>
          </a:p>
        </p:txBody>
      </p:sp>
    </p:spTree>
    <p:extLst>
      <p:ext uri="{BB962C8B-B14F-4D97-AF65-F5344CB8AC3E}">
        <p14:creationId xmlns:p14="http://schemas.microsoft.com/office/powerpoint/2010/main" val="187209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Überblick</a:t>
            </a:r>
            <a:r>
              <a:rPr lang="en-GB" dirty="0" smtClean="0"/>
              <a:t> </a:t>
            </a:r>
            <a:r>
              <a:rPr lang="en-GB" dirty="0" err="1" smtClean="0"/>
              <a:t>über</a:t>
            </a:r>
            <a:r>
              <a:rPr lang="en-GB" dirty="0" smtClean="0"/>
              <a:t> die </a:t>
            </a:r>
            <a:r>
              <a:rPr lang="en-GB" dirty="0" err="1" smtClean="0"/>
              <a:t>Methoden</a:t>
            </a:r>
            <a:endParaRPr lang="en-GB" dirty="0"/>
          </a:p>
        </p:txBody>
      </p:sp>
      <p:pic>
        <p:nvPicPr>
          <p:cNvPr id="7" name="Kép 6"/>
          <p:cNvPicPr>
            <a:picLocks noChangeAspect="1"/>
          </p:cNvPicPr>
          <p:nvPr/>
        </p:nvPicPr>
        <p:blipFill rotWithShape="1">
          <a:blip r:embed="rId3"/>
          <a:srcRect r="85412"/>
          <a:stretch/>
        </p:blipFill>
        <p:spPr>
          <a:xfrm>
            <a:off x="11582399" y="3723937"/>
            <a:ext cx="609601" cy="3134063"/>
          </a:xfrm>
          <a:prstGeom prst="rect">
            <a:avLst/>
          </a:prstGeom>
        </p:spPr>
      </p:pic>
      <p:sp>
        <p:nvSpPr>
          <p:cNvPr id="8" name="Szövegdoboz 7"/>
          <p:cNvSpPr txBox="1"/>
          <p:nvPr/>
        </p:nvSpPr>
        <p:spPr>
          <a:xfrm>
            <a:off x="1320800" y="2133600"/>
            <a:ext cx="9550400" cy="3354765"/>
          </a:xfrm>
          <a:prstGeom prst="rect">
            <a:avLst/>
          </a:prstGeom>
          <a:noFill/>
        </p:spPr>
        <p:txBody>
          <a:bodyPr wrap="square" rtlCol="0">
            <a:spAutoFit/>
          </a:bodyPr>
          <a:lstStyle/>
          <a:p>
            <a:r>
              <a:rPr lang="en-GB" sz="2400" dirty="0" err="1" smtClean="0"/>
              <a:t>Methoden</a:t>
            </a:r>
            <a:r>
              <a:rPr lang="en-GB" sz="2400" dirty="0" smtClean="0"/>
              <a:t> </a:t>
            </a:r>
            <a:r>
              <a:rPr lang="en-GB" sz="2400" dirty="0" err="1" smtClean="0"/>
              <a:t>zu</a:t>
            </a:r>
            <a:r>
              <a:rPr lang="en-GB" sz="2400" dirty="0" smtClean="0"/>
              <a:t> </a:t>
            </a:r>
            <a:r>
              <a:rPr lang="en-GB" sz="2400" dirty="0" err="1" smtClean="0"/>
              <a:t>Beginn</a:t>
            </a:r>
            <a:r>
              <a:rPr lang="en-GB" sz="2400" dirty="0" smtClean="0"/>
              <a:t> </a:t>
            </a:r>
            <a:r>
              <a:rPr lang="en-GB" sz="2400" dirty="0" err="1" smtClean="0"/>
              <a:t>einer</a:t>
            </a:r>
            <a:r>
              <a:rPr lang="en-GB" sz="2400" dirty="0" smtClean="0"/>
              <a:t> Innovation / </a:t>
            </a:r>
            <a:r>
              <a:rPr lang="en-GB" sz="2400" dirty="0" err="1" smtClean="0"/>
              <a:t>Identifizierung</a:t>
            </a:r>
            <a:r>
              <a:rPr lang="en-GB" sz="2400" dirty="0" smtClean="0"/>
              <a:t> von </a:t>
            </a:r>
            <a:r>
              <a:rPr lang="en-GB" sz="2400" dirty="0" err="1" smtClean="0"/>
              <a:t>Problemen</a:t>
            </a:r>
            <a:r>
              <a:rPr lang="en-GB" sz="2400" dirty="0" smtClean="0"/>
              <a:t>, die </a:t>
            </a:r>
            <a:r>
              <a:rPr lang="en-GB" sz="2400" dirty="0" err="1" smtClean="0"/>
              <a:t>gelöst</a:t>
            </a:r>
            <a:r>
              <a:rPr lang="en-GB" sz="2400" dirty="0" smtClean="0"/>
              <a:t> </a:t>
            </a:r>
            <a:r>
              <a:rPr lang="en-GB" sz="2400" dirty="0" err="1" smtClean="0"/>
              <a:t>werden</a:t>
            </a:r>
            <a:r>
              <a:rPr lang="en-GB" sz="2400" dirty="0" smtClean="0"/>
              <a:t> </a:t>
            </a:r>
            <a:r>
              <a:rPr lang="en-GB" sz="2400" dirty="0" err="1" smtClean="0"/>
              <a:t>müssen</a:t>
            </a:r>
            <a:endParaRPr lang="en-GB" sz="2400" dirty="0" smtClean="0"/>
          </a:p>
          <a:p>
            <a:endParaRPr lang="en-GB" sz="2000" dirty="0" smtClean="0"/>
          </a:p>
          <a:p>
            <a:r>
              <a:rPr lang="en-US" sz="2000" dirty="0"/>
              <a:t>•	B</a:t>
            </a:r>
            <a:r>
              <a:rPr lang="en-US" sz="2000" dirty="0" smtClean="0"/>
              <a:t>rainstorming </a:t>
            </a:r>
            <a:endParaRPr lang="en-US" sz="2000" dirty="0"/>
          </a:p>
          <a:p>
            <a:r>
              <a:rPr lang="en-US" sz="2000" dirty="0"/>
              <a:t>•	</a:t>
            </a:r>
            <a:r>
              <a:rPr lang="en-US" sz="2000" dirty="0" err="1" smtClean="0"/>
              <a:t>Brainwriting</a:t>
            </a:r>
            <a:endParaRPr lang="en-US" sz="2000" dirty="0"/>
          </a:p>
          <a:p>
            <a:r>
              <a:rPr lang="en-US" sz="2000" dirty="0"/>
              <a:t>•	</a:t>
            </a:r>
            <a:r>
              <a:rPr lang="en-US" sz="2000" dirty="0" err="1" smtClean="0"/>
              <a:t>Methode</a:t>
            </a:r>
            <a:r>
              <a:rPr lang="en-US" sz="2000" dirty="0" smtClean="0"/>
              <a:t> der </a:t>
            </a:r>
            <a:r>
              <a:rPr lang="en-US" sz="2000" dirty="0" err="1" smtClean="0"/>
              <a:t>Schlüsselfaktoren</a:t>
            </a:r>
            <a:endParaRPr lang="en-US" sz="2000" dirty="0" smtClean="0"/>
          </a:p>
          <a:p>
            <a:r>
              <a:rPr lang="en-US" sz="2000" dirty="0"/>
              <a:t>• 	SWOT </a:t>
            </a:r>
            <a:r>
              <a:rPr lang="en-US" sz="2000" dirty="0" err="1" smtClean="0"/>
              <a:t>Analyse</a:t>
            </a:r>
            <a:endParaRPr lang="en-US" sz="2000" dirty="0"/>
          </a:p>
          <a:p>
            <a:r>
              <a:rPr lang="en-US" sz="2000" dirty="0"/>
              <a:t>•	+/- </a:t>
            </a:r>
            <a:r>
              <a:rPr lang="en-US" sz="2000" dirty="0" err="1" smtClean="0"/>
              <a:t>Technik</a:t>
            </a:r>
            <a:endParaRPr lang="en-US" sz="2400" dirty="0"/>
          </a:p>
          <a:p>
            <a:r>
              <a:rPr lang="en-US" sz="2000" dirty="0"/>
              <a:t>•	etc</a:t>
            </a:r>
            <a:r>
              <a:rPr lang="en-US" sz="2000" dirty="0" smtClean="0"/>
              <a:t>.</a:t>
            </a:r>
            <a:endParaRPr lang="en-GB" sz="2000" dirty="0" smtClean="0"/>
          </a:p>
          <a:p>
            <a:pPr marL="342900" indent="-342900">
              <a:buFont typeface="Arial" panose="020B0604020202020204" pitchFamily="34" charset="0"/>
              <a:buChar char="•"/>
            </a:pPr>
            <a:endParaRPr lang="hu-HU" sz="2400" dirty="0"/>
          </a:p>
        </p:txBody>
      </p:sp>
    </p:spTree>
    <p:extLst>
      <p:ext uri="{BB962C8B-B14F-4D97-AF65-F5344CB8AC3E}">
        <p14:creationId xmlns:p14="http://schemas.microsoft.com/office/powerpoint/2010/main" val="116594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76169" y="0"/>
            <a:ext cx="10663380" cy="2000548"/>
          </a:xfrm>
          <a:prstGeom prst="rect">
            <a:avLst/>
          </a:prstGeom>
          <a:noFill/>
        </p:spPr>
        <p:txBody>
          <a:bodyPr wrap="square" rtlCol="0">
            <a:spAutoFit/>
          </a:bodyPr>
          <a:lstStyle/>
          <a:p>
            <a:r>
              <a:rPr lang="en-GB" sz="2400" dirty="0" smtClean="0"/>
              <a:t>Brainstorming</a:t>
            </a:r>
          </a:p>
          <a:p>
            <a:pPr marL="342900" indent="-342900">
              <a:buFont typeface="Calibri" panose="020F0502020204030204" pitchFamily="34" charset="0"/>
              <a:buChar char="–"/>
            </a:pPr>
            <a:r>
              <a:rPr lang="en-GB" sz="2000" dirty="0" err="1" smtClean="0"/>
              <a:t>Ideen</a:t>
            </a:r>
            <a:r>
              <a:rPr lang="en-GB" sz="2000" dirty="0" smtClean="0"/>
              <a:t> </a:t>
            </a:r>
            <a:r>
              <a:rPr lang="en-GB" sz="2000" dirty="0" err="1" smtClean="0"/>
              <a:t>sollen</a:t>
            </a:r>
            <a:r>
              <a:rPr lang="en-GB" sz="2000" dirty="0" smtClean="0"/>
              <a:t> </a:t>
            </a:r>
            <a:r>
              <a:rPr lang="en-GB" sz="2000" dirty="0" err="1" smtClean="0"/>
              <a:t>nicht</a:t>
            </a:r>
            <a:r>
              <a:rPr lang="en-GB" sz="2000" dirty="0" smtClean="0"/>
              <a:t> </a:t>
            </a:r>
            <a:r>
              <a:rPr lang="en-GB" sz="2000" dirty="0" err="1" smtClean="0"/>
              <a:t>bewertet</a:t>
            </a:r>
            <a:r>
              <a:rPr lang="en-GB" sz="2000" dirty="0" smtClean="0"/>
              <a:t> </a:t>
            </a:r>
            <a:r>
              <a:rPr lang="en-GB" sz="2000" dirty="0" err="1" smtClean="0"/>
              <a:t>werden</a:t>
            </a:r>
            <a:endParaRPr lang="en-GB" sz="2000" dirty="0" smtClean="0"/>
          </a:p>
          <a:p>
            <a:pPr marL="342900" indent="-342900">
              <a:buFont typeface="Calibri" panose="020F0502020204030204" pitchFamily="34" charset="0"/>
              <a:buChar char="–"/>
            </a:pPr>
            <a:r>
              <a:rPr lang="en-GB" sz="2000" dirty="0" err="1" smtClean="0"/>
              <a:t>Verrückte</a:t>
            </a:r>
            <a:r>
              <a:rPr lang="en-GB" sz="2000" dirty="0" smtClean="0"/>
              <a:t> und </a:t>
            </a:r>
            <a:r>
              <a:rPr lang="en-GB" sz="2000" dirty="0" err="1" smtClean="0"/>
              <a:t>übertriebene</a:t>
            </a:r>
            <a:r>
              <a:rPr lang="en-GB" sz="2000" dirty="0" smtClean="0"/>
              <a:t> </a:t>
            </a:r>
            <a:r>
              <a:rPr lang="en-GB" sz="2000" dirty="0" err="1" smtClean="0"/>
              <a:t>Ideen</a:t>
            </a:r>
            <a:r>
              <a:rPr lang="en-GB" sz="2000" dirty="0" smtClean="0"/>
              <a:t> </a:t>
            </a:r>
            <a:r>
              <a:rPr lang="en-GB" sz="2000" dirty="0" err="1" smtClean="0"/>
              <a:t>sollen</a:t>
            </a:r>
            <a:r>
              <a:rPr lang="en-GB" sz="2000" dirty="0" smtClean="0"/>
              <a:t> </a:t>
            </a:r>
            <a:r>
              <a:rPr lang="en-GB" sz="2000" dirty="0" err="1" smtClean="0"/>
              <a:t>ausdrücklich</a:t>
            </a:r>
            <a:r>
              <a:rPr lang="en-GB" sz="2000" dirty="0" smtClean="0"/>
              <a:t> </a:t>
            </a:r>
            <a:r>
              <a:rPr lang="en-GB" sz="2000" dirty="0" err="1" smtClean="0"/>
              <a:t>begrüßt</a:t>
            </a:r>
            <a:r>
              <a:rPr lang="en-GB" sz="2000" dirty="0" smtClean="0"/>
              <a:t> </a:t>
            </a:r>
            <a:r>
              <a:rPr lang="en-GB" sz="2000" dirty="0" err="1" smtClean="0"/>
              <a:t>werden</a:t>
            </a:r>
            <a:r>
              <a:rPr lang="en-GB" sz="2000" dirty="0" smtClean="0"/>
              <a:t> </a:t>
            </a:r>
          </a:p>
          <a:p>
            <a:pPr marL="342900" indent="-342900">
              <a:buFont typeface="Calibri" panose="020F0502020204030204" pitchFamily="34" charset="0"/>
              <a:buChar char="–"/>
            </a:pPr>
            <a:r>
              <a:rPr lang="en-GB" sz="2000" dirty="0" err="1" smtClean="0"/>
              <a:t>Gegenseitige</a:t>
            </a:r>
            <a:r>
              <a:rPr lang="en-GB" sz="2000" dirty="0" smtClean="0"/>
              <a:t> Inspiration</a:t>
            </a:r>
          </a:p>
          <a:p>
            <a:pPr marL="342900" indent="-342900">
              <a:buFont typeface="Calibri" panose="020F0502020204030204" pitchFamily="34" charset="0"/>
              <a:buChar char="–"/>
            </a:pPr>
            <a:r>
              <a:rPr lang="en-GB" sz="2000" dirty="0" err="1" smtClean="0"/>
              <a:t>Quantität</a:t>
            </a:r>
            <a:r>
              <a:rPr lang="en-GB" sz="2000" dirty="0" smtClean="0"/>
              <a:t>, </a:t>
            </a:r>
            <a:r>
              <a:rPr lang="en-GB" sz="2000" dirty="0" err="1" smtClean="0"/>
              <a:t>nicht</a:t>
            </a:r>
            <a:r>
              <a:rPr lang="en-GB" sz="2000" dirty="0" smtClean="0"/>
              <a:t> </a:t>
            </a:r>
            <a:r>
              <a:rPr lang="en-GB" sz="2000" dirty="0" err="1" smtClean="0"/>
              <a:t>Qualität</a:t>
            </a:r>
            <a:r>
              <a:rPr lang="en-GB" sz="2000" dirty="0" smtClean="0"/>
              <a:t> </a:t>
            </a:r>
            <a:r>
              <a:rPr lang="en-GB" sz="2000" dirty="0" err="1" smtClean="0"/>
              <a:t>zählt</a:t>
            </a:r>
            <a:r>
              <a:rPr lang="en-GB" sz="2000" dirty="0" smtClean="0"/>
              <a:t> </a:t>
            </a:r>
            <a:r>
              <a:rPr lang="en-GB" sz="2000" dirty="0" err="1" smtClean="0"/>
              <a:t>zu</a:t>
            </a:r>
            <a:r>
              <a:rPr lang="en-GB" sz="2000" dirty="0" smtClean="0"/>
              <a:t> </a:t>
            </a:r>
            <a:r>
              <a:rPr lang="en-GB" sz="2000" dirty="0" err="1" smtClean="0"/>
              <a:t>diesem</a:t>
            </a:r>
            <a:r>
              <a:rPr lang="en-GB" sz="2000" dirty="0" smtClean="0"/>
              <a:t> </a:t>
            </a:r>
            <a:r>
              <a:rPr lang="en-GB" sz="2000" dirty="0" err="1" smtClean="0"/>
              <a:t>Zeitpunkt</a:t>
            </a:r>
            <a:r>
              <a:rPr lang="en-GB" sz="2000" dirty="0" smtClean="0"/>
              <a:t> </a:t>
            </a:r>
          </a:p>
          <a:p>
            <a:pPr marL="342900" indent="-342900">
              <a:buFont typeface="Calibri" panose="020F0502020204030204" pitchFamily="34" charset="0"/>
              <a:buChar char="–"/>
            </a:pPr>
            <a:r>
              <a:rPr lang="en-GB" sz="2000" dirty="0" err="1" smtClean="0"/>
              <a:t>Jede</a:t>
            </a:r>
            <a:r>
              <a:rPr lang="en-GB" sz="2000" dirty="0" smtClean="0"/>
              <a:t> Person und </a:t>
            </a:r>
            <a:r>
              <a:rPr lang="en-GB" sz="2000" dirty="0" err="1" smtClean="0"/>
              <a:t>jede</a:t>
            </a:r>
            <a:r>
              <a:rPr lang="en-GB" sz="2000" dirty="0" smtClean="0"/>
              <a:t> </a:t>
            </a:r>
            <a:r>
              <a:rPr lang="en-GB" sz="2000" dirty="0" err="1" smtClean="0"/>
              <a:t>Idee</a:t>
            </a:r>
            <a:r>
              <a:rPr lang="en-GB" sz="2000" dirty="0" smtClean="0"/>
              <a:t> </a:t>
            </a:r>
            <a:r>
              <a:rPr lang="en-GB" sz="2000" dirty="0" err="1" smtClean="0"/>
              <a:t>ist</a:t>
            </a:r>
            <a:r>
              <a:rPr lang="en-GB" sz="2000" dirty="0" smtClean="0"/>
              <a:t> </a:t>
            </a:r>
            <a:r>
              <a:rPr lang="en-GB" sz="2000" dirty="0" err="1" smtClean="0"/>
              <a:t>gleich</a:t>
            </a:r>
            <a:r>
              <a:rPr lang="en-GB" sz="2000" dirty="0" smtClean="0"/>
              <a:t> </a:t>
            </a:r>
            <a:r>
              <a:rPr lang="en-GB" sz="2000" dirty="0" err="1" smtClean="0"/>
              <a:t>viel</a:t>
            </a:r>
            <a:r>
              <a:rPr lang="en-GB" sz="2000" dirty="0" smtClean="0"/>
              <a:t> Wert</a:t>
            </a:r>
            <a:endParaRPr lang="en-GB" sz="2000" dirty="0"/>
          </a:p>
        </p:txBody>
      </p:sp>
      <p:sp>
        <p:nvSpPr>
          <p:cNvPr id="9" name="Szövegdoboz 3"/>
          <p:cNvSpPr txBox="1"/>
          <p:nvPr/>
        </p:nvSpPr>
        <p:spPr>
          <a:xfrm>
            <a:off x="176169" y="2216912"/>
            <a:ext cx="6167729" cy="4216539"/>
          </a:xfrm>
          <a:prstGeom prst="rect">
            <a:avLst/>
          </a:prstGeom>
          <a:noFill/>
        </p:spPr>
        <p:txBody>
          <a:bodyPr wrap="square" rtlCol="0">
            <a:spAutoFit/>
          </a:bodyPr>
          <a:lstStyle/>
          <a:p>
            <a:r>
              <a:rPr lang="en-GB" sz="2400" dirty="0" err="1" smtClean="0"/>
              <a:t>Erweiterung</a:t>
            </a:r>
            <a:r>
              <a:rPr lang="en-GB" sz="2400" dirty="0" smtClean="0"/>
              <a:t> </a:t>
            </a:r>
            <a:r>
              <a:rPr lang="en-GB" sz="2400" dirty="0" smtClean="0"/>
              <a:t>des </a:t>
            </a:r>
            <a:r>
              <a:rPr lang="en-GB" sz="2400" dirty="0" err="1" smtClean="0"/>
              <a:t>Brainstormings</a:t>
            </a:r>
            <a:r>
              <a:rPr lang="en-GB" sz="2400" dirty="0" smtClean="0"/>
              <a:t> </a:t>
            </a:r>
            <a:r>
              <a:rPr lang="en-GB" sz="2400" dirty="0" err="1" smtClean="0"/>
              <a:t>zur</a:t>
            </a:r>
            <a:r>
              <a:rPr lang="en-GB" sz="2400" dirty="0" smtClean="0"/>
              <a:t> </a:t>
            </a:r>
            <a:r>
              <a:rPr lang="en-GB" sz="2400" dirty="0" err="1" smtClean="0"/>
              <a:t>Erhöhung</a:t>
            </a:r>
            <a:r>
              <a:rPr lang="en-GB" sz="2400" dirty="0" smtClean="0"/>
              <a:t> der </a:t>
            </a:r>
            <a:r>
              <a:rPr lang="en-GB" sz="2400" dirty="0" err="1" smtClean="0"/>
              <a:t>Wahrscheinlichkeit</a:t>
            </a:r>
            <a:r>
              <a:rPr lang="en-GB" sz="2400" dirty="0" smtClean="0"/>
              <a:t> auf </a:t>
            </a:r>
            <a:r>
              <a:rPr lang="en-GB" sz="2400" dirty="0" err="1" smtClean="0"/>
              <a:t>Umsetzung</a:t>
            </a:r>
            <a:endParaRPr lang="en-GB" sz="2400" dirty="0" smtClean="0"/>
          </a:p>
          <a:p>
            <a:r>
              <a:rPr lang="en-GB" sz="2000" dirty="0" err="1" smtClean="0"/>
              <a:t>Nach</a:t>
            </a:r>
            <a:r>
              <a:rPr lang="en-GB" sz="2000" dirty="0" smtClean="0"/>
              <a:t> </a:t>
            </a:r>
            <a:r>
              <a:rPr lang="en-GB" sz="2000" dirty="0" err="1" smtClean="0"/>
              <a:t>dem</a:t>
            </a:r>
            <a:r>
              <a:rPr lang="en-GB" sz="2000" dirty="0" smtClean="0"/>
              <a:t> Brainstorming </a:t>
            </a:r>
            <a:r>
              <a:rPr lang="en-GB" sz="2000" dirty="0" err="1" smtClean="0"/>
              <a:t>macht</a:t>
            </a:r>
            <a:r>
              <a:rPr lang="en-GB" sz="2000" dirty="0" smtClean="0"/>
              <a:t> </a:t>
            </a:r>
            <a:r>
              <a:rPr lang="en-GB" sz="2000" dirty="0" err="1" smtClean="0"/>
              <a:t>ein</a:t>
            </a:r>
            <a:r>
              <a:rPr lang="en-GB" sz="2000" dirty="0" smtClean="0"/>
              <a:t> </a:t>
            </a:r>
            <a:r>
              <a:rPr lang="en-GB" sz="2000" dirty="0" err="1" smtClean="0"/>
              <a:t>Moderatorenteam</a:t>
            </a:r>
            <a:r>
              <a:rPr lang="en-GB" sz="2000" dirty="0" smtClean="0"/>
              <a:t> </a:t>
            </a:r>
            <a:r>
              <a:rPr lang="en-GB" sz="2000" dirty="0" err="1" smtClean="0"/>
              <a:t>weiter</a:t>
            </a:r>
            <a:r>
              <a:rPr lang="en-GB" sz="2000" dirty="0" smtClean="0"/>
              <a:t>:  </a:t>
            </a:r>
          </a:p>
          <a:p>
            <a:pPr marL="342900" indent="-342900">
              <a:buFont typeface="Calibri" panose="020F0502020204030204" pitchFamily="34" charset="0"/>
              <a:buChar char="–"/>
            </a:pPr>
            <a:r>
              <a:rPr lang="en-GB" sz="2000" dirty="0" err="1" smtClean="0"/>
              <a:t>Ideen</a:t>
            </a:r>
            <a:r>
              <a:rPr lang="en-GB" sz="2000" dirty="0" smtClean="0"/>
              <a:t> </a:t>
            </a:r>
            <a:r>
              <a:rPr lang="en-GB" sz="2000" dirty="0" err="1" smtClean="0"/>
              <a:t>werden</a:t>
            </a:r>
            <a:r>
              <a:rPr lang="en-GB" sz="2000" dirty="0" smtClean="0"/>
              <a:t> </a:t>
            </a:r>
            <a:r>
              <a:rPr lang="en-GB" sz="2000" dirty="0" err="1" smtClean="0"/>
              <a:t>bewertet</a:t>
            </a:r>
            <a:r>
              <a:rPr lang="en-GB" sz="2000" dirty="0" smtClean="0"/>
              <a:t>: </a:t>
            </a:r>
            <a:r>
              <a:rPr lang="en-GB" sz="2000" dirty="0" err="1" smtClean="0"/>
              <a:t>mit</a:t>
            </a:r>
            <a:r>
              <a:rPr lang="en-GB" sz="2000" dirty="0" smtClean="0"/>
              <a:t> H (</a:t>
            </a:r>
            <a:r>
              <a:rPr lang="en-GB" sz="2000" dirty="0" err="1" smtClean="0"/>
              <a:t>hoch</a:t>
            </a:r>
            <a:r>
              <a:rPr lang="en-GB" sz="2000" dirty="0" smtClean="0"/>
              <a:t>) und N (</a:t>
            </a:r>
            <a:r>
              <a:rPr lang="en-GB" sz="2000" dirty="0" err="1" smtClean="0"/>
              <a:t>niedrig</a:t>
            </a:r>
            <a:r>
              <a:rPr lang="en-GB" sz="2000" dirty="0" smtClean="0"/>
              <a:t>) </a:t>
            </a:r>
            <a:r>
              <a:rPr lang="en-GB" sz="2000" dirty="0" err="1" smtClean="0"/>
              <a:t>erreichbar</a:t>
            </a:r>
            <a:endParaRPr lang="en-GB" sz="2000" dirty="0" smtClean="0"/>
          </a:p>
          <a:p>
            <a:pPr marL="342900" indent="-342900">
              <a:buFont typeface="Calibri" panose="020F0502020204030204" pitchFamily="34" charset="0"/>
              <a:buChar char="–"/>
            </a:pPr>
            <a:r>
              <a:rPr lang="en-GB" sz="2000" dirty="0" err="1" smtClean="0"/>
              <a:t>Ideen</a:t>
            </a:r>
            <a:r>
              <a:rPr lang="en-GB" sz="2000" dirty="0" smtClean="0"/>
              <a:t> </a:t>
            </a:r>
            <a:r>
              <a:rPr lang="en-GB" sz="2000" dirty="0" err="1" smtClean="0"/>
              <a:t>werden</a:t>
            </a:r>
            <a:r>
              <a:rPr lang="en-GB" sz="2000" dirty="0" smtClean="0"/>
              <a:t> </a:t>
            </a:r>
            <a:r>
              <a:rPr lang="en-GB" sz="2000" dirty="0" err="1" smtClean="0"/>
              <a:t>bewertet</a:t>
            </a:r>
            <a:r>
              <a:rPr lang="en-GB" sz="2000" dirty="0" smtClean="0"/>
              <a:t>, je </a:t>
            </a:r>
            <a:r>
              <a:rPr lang="en-GB" sz="2000" dirty="0" err="1" smtClean="0"/>
              <a:t>nachdem</a:t>
            </a:r>
            <a:r>
              <a:rPr lang="en-GB" sz="2000" dirty="0" smtClean="0"/>
              <a:t>, </a:t>
            </a:r>
            <a:r>
              <a:rPr lang="en-GB" sz="2000" dirty="0" err="1" smtClean="0"/>
              <a:t>ob</a:t>
            </a:r>
            <a:r>
              <a:rPr lang="en-GB" sz="2000" dirty="0" smtClean="0"/>
              <a:t> das Team </a:t>
            </a:r>
            <a:r>
              <a:rPr lang="en-GB" sz="2000" dirty="0" err="1" smtClean="0"/>
              <a:t>zu</a:t>
            </a:r>
            <a:r>
              <a:rPr lang="en-GB" sz="2000" dirty="0" smtClean="0"/>
              <a:t> den </a:t>
            </a:r>
            <a:r>
              <a:rPr lang="en-GB" sz="2000" dirty="0" err="1" smtClean="0"/>
              <a:t>Hauptbetroffenen</a:t>
            </a:r>
            <a:r>
              <a:rPr lang="en-GB" sz="2000" dirty="0" smtClean="0"/>
              <a:t> </a:t>
            </a:r>
            <a:r>
              <a:rPr lang="en-GB" sz="2000" dirty="0" err="1" smtClean="0"/>
              <a:t>Zugang</a:t>
            </a:r>
            <a:r>
              <a:rPr lang="en-GB" sz="2000" dirty="0" smtClean="0"/>
              <a:t> hat</a:t>
            </a:r>
          </a:p>
          <a:p>
            <a:pPr marL="342900" indent="-342900">
              <a:buFont typeface="Calibri" panose="020F0502020204030204" pitchFamily="34" charset="0"/>
              <a:buChar char="–"/>
            </a:pPr>
            <a:r>
              <a:rPr lang="en-GB" sz="2000" dirty="0" err="1" smtClean="0"/>
              <a:t>Nicht</a:t>
            </a:r>
            <a:r>
              <a:rPr lang="en-GB" sz="2000" dirty="0" smtClean="0"/>
              <a:t> </a:t>
            </a:r>
            <a:r>
              <a:rPr lang="en-GB" sz="2000" dirty="0" err="1" smtClean="0"/>
              <a:t>jede</a:t>
            </a:r>
            <a:r>
              <a:rPr lang="en-GB" sz="2000" dirty="0" smtClean="0"/>
              <a:t> </a:t>
            </a:r>
            <a:r>
              <a:rPr lang="en-GB" sz="2000" dirty="0" err="1" smtClean="0"/>
              <a:t>Idee</a:t>
            </a:r>
            <a:r>
              <a:rPr lang="en-GB" sz="2000" dirty="0" smtClean="0"/>
              <a:t> </a:t>
            </a:r>
            <a:r>
              <a:rPr lang="en-GB" sz="2000" dirty="0" err="1" smtClean="0"/>
              <a:t>kann</a:t>
            </a:r>
            <a:r>
              <a:rPr lang="en-GB" sz="2000" dirty="0" smtClean="0"/>
              <a:t> von </a:t>
            </a:r>
            <a:r>
              <a:rPr lang="en-GB" sz="2000" dirty="0" err="1" smtClean="0"/>
              <a:t>dem</a:t>
            </a:r>
            <a:r>
              <a:rPr lang="en-GB" sz="2000" dirty="0" smtClean="0"/>
              <a:t> Team </a:t>
            </a:r>
            <a:r>
              <a:rPr lang="en-GB" sz="2000" dirty="0" err="1" smtClean="0"/>
              <a:t>umgesetzt</a:t>
            </a:r>
            <a:r>
              <a:rPr lang="en-GB" sz="2000" dirty="0" smtClean="0"/>
              <a:t> </a:t>
            </a:r>
            <a:r>
              <a:rPr lang="en-GB" sz="2000" dirty="0" err="1" smtClean="0"/>
              <a:t>werden</a:t>
            </a:r>
            <a:endParaRPr lang="en-GB" sz="2000" dirty="0" smtClean="0"/>
          </a:p>
          <a:p>
            <a:pPr marL="342900" indent="-342900">
              <a:buFont typeface="Calibri" panose="020F0502020204030204" pitchFamily="34" charset="0"/>
              <a:buChar char="–"/>
            </a:pPr>
            <a:r>
              <a:rPr lang="en-GB" sz="2000" dirty="0" err="1" smtClean="0"/>
              <a:t>Weitermachen</a:t>
            </a:r>
            <a:r>
              <a:rPr lang="en-GB" sz="2000" dirty="0" smtClean="0"/>
              <a:t> </a:t>
            </a:r>
            <a:r>
              <a:rPr lang="en-GB" sz="2000" dirty="0" err="1" smtClean="0"/>
              <a:t>mit</a:t>
            </a:r>
            <a:r>
              <a:rPr lang="en-GB" sz="2000" dirty="0" smtClean="0"/>
              <a:t> den </a:t>
            </a:r>
            <a:r>
              <a:rPr lang="en-GB" sz="2000" dirty="0" err="1" smtClean="0"/>
              <a:t>Ideen</a:t>
            </a:r>
            <a:r>
              <a:rPr lang="en-GB" sz="2000" dirty="0" smtClean="0"/>
              <a:t> </a:t>
            </a:r>
            <a:r>
              <a:rPr lang="en-GB" sz="2000" dirty="0" err="1" smtClean="0"/>
              <a:t>mit</a:t>
            </a:r>
            <a:r>
              <a:rPr lang="en-GB" sz="2000" dirty="0" smtClean="0"/>
              <a:t> </a:t>
            </a:r>
            <a:r>
              <a:rPr lang="en-GB" sz="2000" dirty="0" err="1" smtClean="0"/>
              <a:t>niedriger</a:t>
            </a:r>
            <a:r>
              <a:rPr lang="en-GB" sz="2000" dirty="0" smtClean="0"/>
              <a:t> und </a:t>
            </a:r>
            <a:r>
              <a:rPr lang="en-GB" sz="2000" dirty="0" err="1" smtClean="0"/>
              <a:t>hoher</a:t>
            </a:r>
            <a:r>
              <a:rPr lang="en-GB" sz="2000" dirty="0" smtClean="0"/>
              <a:t> </a:t>
            </a:r>
            <a:r>
              <a:rPr lang="en-GB" sz="2000" dirty="0" err="1" smtClean="0"/>
              <a:t>Erreichbarkeit</a:t>
            </a:r>
            <a:r>
              <a:rPr lang="en-GB" sz="2000" dirty="0" smtClean="0"/>
              <a:t> und </a:t>
            </a:r>
            <a:r>
              <a:rPr lang="en-GB" sz="2000" dirty="0" err="1" smtClean="0"/>
              <a:t>bei</a:t>
            </a:r>
            <a:r>
              <a:rPr lang="en-GB" sz="2000" dirty="0" smtClean="0"/>
              <a:t> </a:t>
            </a:r>
            <a:r>
              <a:rPr lang="en-GB" sz="2000" dirty="0" err="1" smtClean="0"/>
              <a:t>denen</a:t>
            </a:r>
            <a:r>
              <a:rPr lang="en-GB" sz="2000" dirty="0" smtClean="0"/>
              <a:t> man </a:t>
            </a:r>
            <a:r>
              <a:rPr lang="en-GB" sz="2000" dirty="0" err="1" smtClean="0"/>
              <a:t>Interessenten</a:t>
            </a:r>
            <a:r>
              <a:rPr lang="en-GB" sz="2000" dirty="0" smtClean="0"/>
              <a:t> </a:t>
            </a:r>
            <a:r>
              <a:rPr lang="en-GB" sz="2000" dirty="0" err="1" smtClean="0"/>
              <a:t>involvieren</a:t>
            </a:r>
            <a:r>
              <a:rPr lang="en-GB" sz="2000" dirty="0" smtClean="0"/>
              <a:t> </a:t>
            </a:r>
            <a:r>
              <a:rPr lang="en-GB" sz="2000" dirty="0" err="1" smtClean="0"/>
              <a:t>kann</a:t>
            </a:r>
            <a:endParaRPr lang="en-GB"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69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505090" y="68613"/>
            <a:ext cx="11181820" cy="2000548"/>
          </a:xfrm>
          <a:prstGeom prst="rect">
            <a:avLst/>
          </a:prstGeom>
          <a:noFill/>
        </p:spPr>
        <p:txBody>
          <a:bodyPr wrap="square" rtlCol="0">
            <a:spAutoFit/>
          </a:bodyPr>
          <a:lstStyle/>
          <a:p>
            <a:r>
              <a:rPr lang="en-GB" sz="2400" dirty="0" err="1" smtClean="0"/>
              <a:t>Übung</a:t>
            </a:r>
            <a:r>
              <a:rPr lang="en-GB" sz="2400" dirty="0" smtClean="0"/>
              <a:t> </a:t>
            </a:r>
            <a:r>
              <a:rPr lang="en-GB" sz="2400" dirty="0" err="1" smtClean="0"/>
              <a:t>zum</a:t>
            </a:r>
            <a:r>
              <a:rPr lang="en-GB" sz="2400" dirty="0" smtClean="0"/>
              <a:t> Brainstorming</a:t>
            </a:r>
          </a:p>
          <a:p>
            <a:pPr marL="342900" indent="-342900">
              <a:buFont typeface="Calibri" panose="020F0502020204030204" pitchFamily="34" charset="0"/>
              <a:buChar char="–"/>
            </a:pPr>
            <a:r>
              <a:rPr lang="en-GB" sz="2000" dirty="0" err="1" smtClean="0"/>
              <a:t>Verwenden</a:t>
            </a:r>
            <a:r>
              <a:rPr lang="en-GB" sz="2000" dirty="0" smtClean="0"/>
              <a:t> </a:t>
            </a:r>
            <a:r>
              <a:rPr lang="en-GB" sz="2000" dirty="0" err="1" smtClean="0"/>
              <a:t>Sie</a:t>
            </a:r>
            <a:r>
              <a:rPr lang="en-GB" sz="2000" dirty="0" smtClean="0"/>
              <a:t> </a:t>
            </a:r>
            <a:r>
              <a:rPr lang="en-GB" sz="2000" dirty="0" err="1" smtClean="0"/>
              <a:t>eine</a:t>
            </a:r>
            <a:r>
              <a:rPr lang="en-GB" sz="2000" dirty="0" smtClean="0"/>
              <a:t> </a:t>
            </a:r>
            <a:r>
              <a:rPr lang="en-GB" sz="2000" dirty="0" err="1" smtClean="0"/>
              <a:t>weiße</a:t>
            </a:r>
            <a:r>
              <a:rPr lang="en-GB" sz="2000" dirty="0" smtClean="0"/>
              <a:t> </a:t>
            </a:r>
            <a:r>
              <a:rPr lang="en-GB" sz="2000" dirty="0" err="1" smtClean="0"/>
              <a:t>Tafel</a:t>
            </a:r>
            <a:endParaRPr lang="en-GB" sz="2000" dirty="0" smtClean="0"/>
          </a:p>
          <a:p>
            <a:pPr marL="342900" indent="-342900">
              <a:buFont typeface="Calibri" panose="020F0502020204030204" pitchFamily="34" charset="0"/>
              <a:buChar char="–"/>
            </a:pPr>
            <a:r>
              <a:rPr lang="en-GB" sz="2000" dirty="0" err="1" smtClean="0"/>
              <a:t>Stellen</a:t>
            </a:r>
            <a:r>
              <a:rPr lang="en-GB" sz="2000" dirty="0" smtClean="0"/>
              <a:t> </a:t>
            </a:r>
            <a:r>
              <a:rPr lang="en-GB" sz="2000" dirty="0" err="1" smtClean="0"/>
              <a:t>Sie</a:t>
            </a:r>
            <a:r>
              <a:rPr lang="en-GB" sz="2000" dirty="0" smtClean="0"/>
              <a:t> die Innovation, das in U1.E1 </a:t>
            </a:r>
            <a:r>
              <a:rPr lang="en-GB" sz="2000" dirty="0" err="1" smtClean="0"/>
              <a:t>identifizierte</a:t>
            </a:r>
            <a:r>
              <a:rPr lang="en-GB" sz="2000" dirty="0" smtClean="0"/>
              <a:t> Problem in die </a:t>
            </a:r>
            <a:r>
              <a:rPr lang="en-GB" sz="2000" dirty="0" err="1" smtClean="0"/>
              <a:t>Mitte</a:t>
            </a:r>
            <a:endParaRPr lang="en-GB" sz="2000" dirty="0" smtClean="0"/>
          </a:p>
          <a:p>
            <a:pPr marL="342900" indent="-342900">
              <a:buFont typeface="Calibri" panose="020F0502020204030204" pitchFamily="34" charset="0"/>
              <a:buChar char="–"/>
            </a:pPr>
            <a:r>
              <a:rPr lang="en-GB" sz="2000" dirty="0" err="1" smtClean="0"/>
              <a:t>Forden</a:t>
            </a:r>
            <a:r>
              <a:rPr lang="en-GB" sz="2000" dirty="0" smtClean="0"/>
              <a:t> </a:t>
            </a:r>
            <a:r>
              <a:rPr lang="en-GB" sz="2000" dirty="0" err="1" smtClean="0"/>
              <a:t>Sie</a:t>
            </a:r>
            <a:r>
              <a:rPr lang="en-GB" sz="2000" dirty="0" smtClean="0"/>
              <a:t> </a:t>
            </a:r>
            <a:r>
              <a:rPr lang="en-GB" sz="2000" dirty="0" err="1" smtClean="0"/>
              <a:t>alle</a:t>
            </a:r>
            <a:r>
              <a:rPr lang="en-GB" sz="2000" dirty="0" smtClean="0"/>
              <a:t> auf, </a:t>
            </a:r>
            <a:r>
              <a:rPr lang="en-GB" sz="2000" dirty="0" err="1" smtClean="0"/>
              <a:t>ihre</a:t>
            </a:r>
            <a:r>
              <a:rPr lang="en-GB" sz="2000" dirty="0" smtClean="0"/>
              <a:t> </a:t>
            </a:r>
            <a:r>
              <a:rPr lang="en-GB" sz="2000" dirty="0" err="1" smtClean="0"/>
              <a:t>Ideen</a:t>
            </a:r>
            <a:r>
              <a:rPr lang="en-GB" sz="2000" dirty="0" smtClean="0"/>
              <a:t> </a:t>
            </a:r>
            <a:r>
              <a:rPr lang="en-GB" sz="2000" dirty="0" err="1" smtClean="0"/>
              <a:t>zur</a:t>
            </a:r>
            <a:r>
              <a:rPr lang="en-GB" sz="2000" dirty="0" smtClean="0"/>
              <a:t> </a:t>
            </a:r>
            <a:r>
              <a:rPr lang="en-GB" sz="2000" dirty="0" err="1" smtClean="0"/>
              <a:t>Problemlösung</a:t>
            </a:r>
            <a:r>
              <a:rPr lang="en-GB" sz="2000" dirty="0" smtClean="0"/>
              <a:t> </a:t>
            </a:r>
            <a:r>
              <a:rPr lang="en-GB" sz="2000" dirty="0" err="1" smtClean="0"/>
              <a:t>zu</a:t>
            </a:r>
            <a:r>
              <a:rPr lang="en-GB" sz="2000" dirty="0" smtClean="0"/>
              <a:t> </a:t>
            </a:r>
            <a:r>
              <a:rPr lang="en-GB" sz="2000" dirty="0" err="1" smtClean="0"/>
              <a:t>nennen</a:t>
            </a:r>
            <a:r>
              <a:rPr lang="en-GB" sz="2000" dirty="0" smtClean="0"/>
              <a:t> (</a:t>
            </a:r>
            <a:r>
              <a:rPr lang="en-GB" sz="2000" dirty="0"/>
              <a:t>2</a:t>
            </a:r>
            <a:r>
              <a:rPr lang="en-GB" sz="2000" dirty="0" smtClean="0"/>
              <a:t>0 </a:t>
            </a:r>
            <a:r>
              <a:rPr lang="en-GB" sz="2000" dirty="0" err="1" smtClean="0"/>
              <a:t>Minuten</a:t>
            </a:r>
            <a:r>
              <a:rPr lang="en-GB" sz="2000" dirty="0" smtClean="0"/>
              <a:t>)</a:t>
            </a:r>
          </a:p>
          <a:p>
            <a:pPr marL="342900" indent="-342900">
              <a:buFont typeface="Calibri" panose="020F0502020204030204" pitchFamily="34" charset="0"/>
              <a:buChar char="–"/>
            </a:pPr>
            <a:r>
              <a:rPr lang="en-GB" sz="2000" dirty="0" err="1" smtClean="0"/>
              <a:t>Stellen</a:t>
            </a:r>
            <a:r>
              <a:rPr lang="en-GB" sz="2000" dirty="0" smtClean="0"/>
              <a:t> </a:t>
            </a:r>
            <a:r>
              <a:rPr lang="en-GB" sz="2000" dirty="0" err="1" smtClean="0"/>
              <a:t>Sie</a:t>
            </a:r>
            <a:r>
              <a:rPr lang="en-GB" sz="2000" dirty="0" smtClean="0"/>
              <a:t> </a:t>
            </a:r>
            <a:r>
              <a:rPr lang="en-GB" sz="2000" dirty="0" err="1" smtClean="0"/>
              <a:t>ein</a:t>
            </a:r>
            <a:r>
              <a:rPr lang="en-GB" sz="2000" dirty="0" smtClean="0"/>
              <a:t> </a:t>
            </a:r>
            <a:r>
              <a:rPr lang="en-GB" sz="2000" dirty="0" err="1" smtClean="0"/>
              <a:t>Bewertungsschema</a:t>
            </a:r>
            <a:r>
              <a:rPr lang="en-GB" sz="2000" dirty="0" smtClean="0"/>
              <a:t> auf und </a:t>
            </a:r>
            <a:r>
              <a:rPr lang="en-GB" sz="2000" dirty="0" err="1" smtClean="0"/>
              <a:t>weisen</a:t>
            </a:r>
            <a:r>
              <a:rPr lang="en-GB" sz="2000" dirty="0" smtClean="0"/>
              <a:t> </a:t>
            </a:r>
            <a:r>
              <a:rPr lang="en-GB" sz="2000" dirty="0" err="1" smtClean="0"/>
              <a:t>Sie</a:t>
            </a:r>
            <a:r>
              <a:rPr lang="en-GB" sz="2000" dirty="0" smtClean="0"/>
              <a:t> </a:t>
            </a:r>
            <a:r>
              <a:rPr lang="en-GB" sz="2000" dirty="0" err="1" smtClean="0"/>
              <a:t>Moderatorenteams</a:t>
            </a:r>
            <a:r>
              <a:rPr lang="en-GB" sz="2000" dirty="0" smtClean="0"/>
              <a:t> </a:t>
            </a:r>
            <a:r>
              <a:rPr lang="en-GB" sz="2000" dirty="0" err="1" smtClean="0"/>
              <a:t>zu</a:t>
            </a:r>
            <a:r>
              <a:rPr lang="en-GB" sz="2000" dirty="0" smtClean="0"/>
              <a:t> (Brainstorming, 60 </a:t>
            </a:r>
            <a:r>
              <a:rPr lang="en-GB" sz="2000" dirty="0" err="1" smtClean="0"/>
              <a:t>Minuten</a:t>
            </a:r>
            <a:r>
              <a:rPr lang="en-GB" sz="2000" dirty="0" smtClean="0"/>
              <a:t>):</a:t>
            </a:r>
          </a:p>
        </p:txBody>
      </p:sp>
      <p:sp>
        <p:nvSpPr>
          <p:cNvPr id="9" name="Szövegdoboz 3"/>
          <p:cNvSpPr txBox="1"/>
          <p:nvPr/>
        </p:nvSpPr>
        <p:spPr>
          <a:xfrm>
            <a:off x="660647" y="2192812"/>
            <a:ext cx="5716157" cy="4093428"/>
          </a:xfrm>
          <a:prstGeom prst="rect">
            <a:avLst/>
          </a:prstGeom>
          <a:noFill/>
        </p:spPr>
        <p:txBody>
          <a:bodyPr wrap="square" rtlCol="0">
            <a:spAutoFit/>
          </a:bodyPr>
          <a:lstStyle/>
          <a:p>
            <a:pPr marL="800100" lvl="1" indent="-342900">
              <a:buFont typeface="Calibri" panose="020F0502020204030204" pitchFamily="34" charset="0"/>
              <a:buChar char="–"/>
            </a:pPr>
            <a:r>
              <a:rPr lang="en-GB" sz="2000" dirty="0" smtClean="0"/>
              <a:t>H (</a:t>
            </a:r>
            <a:r>
              <a:rPr lang="en-GB" sz="2000" dirty="0" err="1" smtClean="0"/>
              <a:t>hoch</a:t>
            </a:r>
            <a:r>
              <a:rPr lang="en-GB" sz="2000" dirty="0" smtClean="0"/>
              <a:t>) </a:t>
            </a:r>
            <a:r>
              <a:rPr lang="en-GB" sz="2000" dirty="0"/>
              <a:t>u</a:t>
            </a:r>
            <a:r>
              <a:rPr lang="en-GB" sz="2000" dirty="0" smtClean="0"/>
              <a:t>nd </a:t>
            </a:r>
            <a:r>
              <a:rPr lang="en-GB" sz="2000" dirty="0"/>
              <a:t>N</a:t>
            </a:r>
            <a:r>
              <a:rPr lang="en-GB" sz="2000" dirty="0" smtClean="0"/>
              <a:t> (</a:t>
            </a:r>
            <a:r>
              <a:rPr lang="en-GB" sz="2000" dirty="0" err="1" smtClean="0"/>
              <a:t>niedrig</a:t>
            </a:r>
            <a:r>
              <a:rPr lang="en-GB" sz="2000" dirty="0" smtClean="0"/>
              <a:t>) “</a:t>
            </a:r>
            <a:r>
              <a:rPr lang="en-GB" sz="2000" dirty="0" err="1" smtClean="0"/>
              <a:t>hängende</a:t>
            </a:r>
            <a:r>
              <a:rPr lang="en-GB" sz="2000" dirty="0" smtClean="0"/>
              <a:t> </a:t>
            </a:r>
            <a:r>
              <a:rPr lang="en-GB" sz="2000" dirty="0" err="1" smtClean="0"/>
              <a:t>Früchte</a:t>
            </a:r>
            <a:r>
              <a:rPr lang="en-GB" sz="2000" dirty="0" smtClean="0"/>
              <a:t>”</a:t>
            </a:r>
            <a:endParaRPr lang="en-GB" sz="2000" dirty="0"/>
          </a:p>
          <a:p>
            <a:pPr marL="800100" lvl="1" indent="-342900">
              <a:buFont typeface="Calibri" panose="020F0502020204030204" pitchFamily="34" charset="0"/>
              <a:buChar char="–"/>
            </a:pPr>
            <a:r>
              <a:rPr lang="en-GB" sz="2000" dirty="0"/>
              <a:t>S </a:t>
            </a:r>
            <a:r>
              <a:rPr lang="en-GB" sz="2000" dirty="0" smtClean="0"/>
              <a:t>(Stakeholder/</a:t>
            </a:r>
            <a:r>
              <a:rPr lang="en-GB" sz="2000" dirty="0" err="1" smtClean="0"/>
              <a:t>Interessent</a:t>
            </a:r>
            <a:r>
              <a:rPr lang="en-GB" sz="2000" dirty="0" smtClean="0"/>
              <a:t>) </a:t>
            </a:r>
            <a:r>
              <a:rPr lang="en-GB" sz="2000" dirty="0" err="1" smtClean="0"/>
              <a:t>kann</a:t>
            </a:r>
            <a:r>
              <a:rPr lang="en-GB" sz="2000" dirty="0" smtClean="0"/>
              <a:t> </a:t>
            </a:r>
            <a:r>
              <a:rPr lang="en-GB" sz="2000" dirty="0" err="1" smtClean="0"/>
              <a:t>involviert</a:t>
            </a:r>
            <a:r>
              <a:rPr lang="en-GB" sz="2000" dirty="0" smtClean="0"/>
              <a:t> </a:t>
            </a:r>
            <a:r>
              <a:rPr lang="en-GB" sz="2000" dirty="0" err="1" smtClean="0"/>
              <a:t>werden</a:t>
            </a:r>
            <a:r>
              <a:rPr lang="en-GB" sz="2000" dirty="0" smtClean="0"/>
              <a:t>, </a:t>
            </a:r>
            <a:r>
              <a:rPr lang="en-GB" sz="2000" dirty="0" err="1" smtClean="0"/>
              <a:t>oder</a:t>
            </a:r>
            <a:r>
              <a:rPr lang="en-GB" sz="2000" dirty="0" smtClean="0"/>
              <a:t> L (</a:t>
            </a:r>
            <a:r>
              <a:rPr lang="en-GB" sz="2000" dirty="0" err="1" smtClean="0"/>
              <a:t>lang</a:t>
            </a:r>
            <a:r>
              <a:rPr lang="en-GB" sz="2000" dirty="0" smtClean="0"/>
              <a:t>)</a:t>
            </a:r>
            <a:r>
              <a:rPr lang="en-GB" sz="2000" dirty="0" err="1" smtClean="0"/>
              <a:t>fristig</a:t>
            </a:r>
            <a:r>
              <a:rPr lang="en-GB" sz="2000" dirty="0" smtClean="0"/>
              <a:t> </a:t>
            </a:r>
            <a:r>
              <a:rPr lang="en-GB" sz="2000" dirty="0" err="1" smtClean="0"/>
              <a:t>gebrauchtes</a:t>
            </a:r>
            <a:r>
              <a:rPr lang="en-GB" sz="2000" dirty="0" smtClean="0"/>
              <a:t> </a:t>
            </a:r>
            <a:r>
              <a:rPr lang="en-GB" sz="2000" dirty="0" err="1" smtClean="0"/>
              <a:t>oder</a:t>
            </a:r>
            <a:r>
              <a:rPr lang="en-GB" sz="2000" dirty="0" smtClean="0"/>
              <a:t> </a:t>
            </a:r>
            <a:r>
              <a:rPr lang="en-GB" sz="2000" dirty="0" err="1" smtClean="0"/>
              <a:t>weiteres</a:t>
            </a:r>
            <a:r>
              <a:rPr lang="en-GB" sz="2000" dirty="0" smtClean="0"/>
              <a:t> </a:t>
            </a:r>
            <a:r>
              <a:rPr lang="en-GB" sz="2000" dirty="0" err="1" smtClean="0"/>
              <a:t>Netzwerk</a:t>
            </a:r>
            <a:r>
              <a:rPr lang="en-GB" sz="2000" dirty="0" smtClean="0"/>
              <a:t>, das </a:t>
            </a:r>
            <a:r>
              <a:rPr lang="en-GB" sz="2000" dirty="0" err="1" smtClean="0"/>
              <a:t>nötig</a:t>
            </a:r>
            <a:r>
              <a:rPr lang="en-GB" sz="2000" dirty="0" smtClean="0"/>
              <a:t> </a:t>
            </a:r>
            <a:r>
              <a:rPr lang="en-GB" sz="2000" dirty="0" err="1" smtClean="0"/>
              <a:t>ist</a:t>
            </a:r>
            <a:r>
              <a:rPr lang="en-GB" sz="2000" dirty="0" smtClean="0"/>
              <a:t>, </a:t>
            </a:r>
            <a:r>
              <a:rPr lang="en-GB" sz="2000" dirty="0" err="1" smtClean="0"/>
              <a:t>diese</a:t>
            </a:r>
            <a:r>
              <a:rPr lang="en-GB" sz="2000" dirty="0" smtClean="0"/>
              <a:t> </a:t>
            </a:r>
            <a:r>
              <a:rPr lang="en-GB" sz="2000" dirty="0" err="1" smtClean="0"/>
              <a:t>Idee</a:t>
            </a:r>
            <a:r>
              <a:rPr lang="en-GB" sz="2000" dirty="0" smtClean="0"/>
              <a:t> </a:t>
            </a:r>
            <a:r>
              <a:rPr lang="en-GB" sz="2000" dirty="0" err="1" smtClean="0"/>
              <a:t>zu</a:t>
            </a:r>
            <a:r>
              <a:rPr lang="en-GB" sz="2000" dirty="0" smtClean="0"/>
              <a:t> </a:t>
            </a:r>
            <a:r>
              <a:rPr lang="en-GB" sz="2000" dirty="0" err="1" smtClean="0"/>
              <a:t>verwirklichen</a:t>
            </a:r>
            <a:r>
              <a:rPr lang="en-GB" sz="2000" dirty="0" smtClean="0"/>
              <a:t>, </a:t>
            </a:r>
            <a:r>
              <a:rPr lang="en-GB" sz="2000" dirty="0" err="1" smtClean="0"/>
              <a:t>wenn</a:t>
            </a:r>
            <a:r>
              <a:rPr lang="en-GB" sz="2000" dirty="0" smtClean="0"/>
              <a:t> </a:t>
            </a:r>
            <a:r>
              <a:rPr lang="en-GB" sz="2000" dirty="0" err="1" smtClean="0"/>
              <a:t>kein</a:t>
            </a:r>
            <a:r>
              <a:rPr lang="en-GB" sz="2000" dirty="0" smtClean="0"/>
              <a:t> </a:t>
            </a:r>
            <a:r>
              <a:rPr lang="en-GB" sz="2000" dirty="0" err="1" smtClean="0"/>
              <a:t>direkter</a:t>
            </a:r>
            <a:r>
              <a:rPr lang="en-GB" sz="2000" dirty="0" smtClean="0"/>
              <a:t> </a:t>
            </a:r>
            <a:r>
              <a:rPr lang="en-GB" sz="2000" dirty="0" err="1" smtClean="0"/>
              <a:t>Zugang</a:t>
            </a:r>
            <a:r>
              <a:rPr lang="en-GB" sz="2000" dirty="0" smtClean="0"/>
              <a:t> </a:t>
            </a:r>
            <a:r>
              <a:rPr lang="en-GB" sz="2000" dirty="0" err="1" smtClean="0"/>
              <a:t>zu</a:t>
            </a:r>
            <a:r>
              <a:rPr lang="en-GB" sz="2000" dirty="0" smtClean="0"/>
              <a:t> den </a:t>
            </a:r>
            <a:r>
              <a:rPr lang="en-GB" sz="2000" dirty="0" err="1" smtClean="0"/>
              <a:t>Interessenten</a:t>
            </a:r>
            <a:r>
              <a:rPr lang="en-GB" sz="2000" dirty="0" smtClean="0"/>
              <a:t> da </a:t>
            </a:r>
            <a:r>
              <a:rPr lang="en-GB" sz="2000" dirty="0" err="1" smtClean="0"/>
              <a:t>ist</a:t>
            </a:r>
            <a:r>
              <a:rPr lang="en-GB" sz="2000" dirty="0" smtClean="0"/>
              <a:t>.</a:t>
            </a:r>
          </a:p>
          <a:p>
            <a:pPr marL="800100" lvl="1" indent="-342900">
              <a:buFont typeface="Calibri" panose="020F0502020204030204" pitchFamily="34" charset="0"/>
              <a:buChar char="–"/>
            </a:pPr>
            <a:r>
              <a:rPr lang="en-GB" sz="2000" dirty="0" smtClean="0"/>
              <a:t>R (</a:t>
            </a:r>
            <a:r>
              <a:rPr lang="en-GB" sz="2000" dirty="0" err="1" smtClean="0"/>
              <a:t>Rahmenbedingungen</a:t>
            </a:r>
            <a:r>
              <a:rPr lang="en-GB" sz="2000" dirty="0" smtClean="0"/>
              <a:t>) und </a:t>
            </a:r>
            <a:r>
              <a:rPr lang="en-GB" sz="2000" dirty="0" err="1" smtClean="0"/>
              <a:t>Gesetze</a:t>
            </a:r>
            <a:r>
              <a:rPr lang="en-GB" sz="2000" dirty="0" smtClean="0"/>
              <a:t>, die </a:t>
            </a:r>
            <a:r>
              <a:rPr lang="en-GB" sz="2000" dirty="0" err="1" smtClean="0"/>
              <a:t>nicht</a:t>
            </a:r>
            <a:r>
              <a:rPr lang="en-GB" sz="2000" dirty="0" smtClean="0"/>
              <a:t> </a:t>
            </a:r>
            <a:r>
              <a:rPr lang="en-GB" sz="2000" dirty="0" err="1" smtClean="0"/>
              <a:t>abgeändert</a:t>
            </a:r>
            <a:r>
              <a:rPr lang="en-GB" sz="2000" dirty="0" smtClean="0"/>
              <a:t> </a:t>
            </a:r>
            <a:r>
              <a:rPr lang="en-GB" sz="2000" dirty="0" err="1" smtClean="0"/>
              <a:t>werden</a:t>
            </a:r>
            <a:r>
              <a:rPr lang="en-GB" sz="2000" dirty="0" smtClean="0"/>
              <a:t> </a:t>
            </a:r>
            <a:r>
              <a:rPr lang="en-GB" sz="2000" dirty="0" err="1" smtClean="0"/>
              <a:t>können</a:t>
            </a:r>
            <a:r>
              <a:rPr lang="en-GB" sz="2000" dirty="0" smtClean="0"/>
              <a:t>. </a:t>
            </a:r>
          </a:p>
          <a:p>
            <a:pPr marL="800100" lvl="1" indent="-342900">
              <a:buFont typeface="Calibri" panose="020F0502020204030204" pitchFamily="34" charset="0"/>
              <a:buChar char="–"/>
            </a:pPr>
            <a:endParaRPr lang="en-GB" sz="2000" dirty="0"/>
          </a:p>
          <a:p>
            <a:r>
              <a:rPr lang="en-GB" sz="2000" dirty="0" smtClean="0"/>
              <a:t>Machen </a:t>
            </a:r>
            <a:r>
              <a:rPr lang="en-GB" sz="2000" dirty="0" err="1" smtClean="0"/>
              <a:t>Sie</a:t>
            </a:r>
            <a:r>
              <a:rPr lang="en-GB" sz="2000" dirty="0" smtClean="0"/>
              <a:t> </a:t>
            </a:r>
            <a:r>
              <a:rPr lang="en-GB" sz="2000" dirty="0" err="1" smtClean="0"/>
              <a:t>bei</a:t>
            </a:r>
            <a:r>
              <a:rPr lang="en-GB" sz="2000" dirty="0" smtClean="0"/>
              <a:t> den </a:t>
            </a:r>
            <a:r>
              <a:rPr lang="en-GB" sz="2000" dirty="0" err="1" smtClean="0"/>
              <a:t>Ideen</a:t>
            </a:r>
            <a:r>
              <a:rPr lang="en-GB" sz="2000" dirty="0" smtClean="0"/>
              <a:t> </a:t>
            </a:r>
            <a:r>
              <a:rPr lang="en-GB" sz="2000" dirty="0" err="1" smtClean="0"/>
              <a:t>weiter</a:t>
            </a:r>
            <a:r>
              <a:rPr lang="en-GB" sz="2000" dirty="0" smtClean="0"/>
              <a:t>, die </a:t>
            </a:r>
            <a:r>
              <a:rPr lang="en-GB" sz="2000" dirty="0" err="1" smtClean="0"/>
              <a:t>mit</a:t>
            </a:r>
            <a:r>
              <a:rPr lang="en-GB" sz="2000" dirty="0" smtClean="0"/>
              <a:t> L, S, </a:t>
            </a:r>
            <a:r>
              <a:rPr lang="en-GB" sz="2000" dirty="0" err="1" smtClean="0"/>
              <a:t>aber</a:t>
            </a:r>
            <a:r>
              <a:rPr lang="en-GB" sz="2000" dirty="0" smtClean="0"/>
              <a:t> </a:t>
            </a:r>
            <a:r>
              <a:rPr lang="en-GB" sz="2000" dirty="0" err="1" smtClean="0"/>
              <a:t>nicht</a:t>
            </a:r>
            <a:r>
              <a:rPr lang="en-GB" sz="2000" dirty="0" smtClean="0"/>
              <a:t> </a:t>
            </a:r>
            <a:r>
              <a:rPr lang="en-GB" sz="2000" dirty="0" err="1" smtClean="0"/>
              <a:t>mit</a:t>
            </a:r>
            <a:r>
              <a:rPr lang="en-GB" sz="2000" dirty="0" smtClean="0"/>
              <a:t> F </a:t>
            </a:r>
            <a:r>
              <a:rPr lang="en-GB" sz="2000" dirty="0" err="1" smtClean="0"/>
              <a:t>gekennzeichnet</a:t>
            </a:r>
            <a:r>
              <a:rPr lang="en-GB" sz="2000" dirty="0" smtClean="0"/>
              <a:t> </a:t>
            </a:r>
            <a:r>
              <a:rPr lang="en-GB" sz="2000" dirty="0" err="1" smtClean="0"/>
              <a:t>sind</a:t>
            </a:r>
            <a:r>
              <a:rPr lang="en-GB" sz="2000" dirty="0" smtClean="0"/>
              <a:t>. </a:t>
            </a:r>
            <a:r>
              <a:rPr lang="en-GB" sz="2000" dirty="0" err="1" smtClean="0"/>
              <a:t>Trauen</a:t>
            </a:r>
            <a:r>
              <a:rPr lang="en-GB" sz="2000" dirty="0" smtClean="0"/>
              <a:t> </a:t>
            </a:r>
            <a:r>
              <a:rPr lang="en-GB" sz="2000" dirty="0" err="1" smtClean="0"/>
              <a:t>Sie</a:t>
            </a:r>
            <a:r>
              <a:rPr lang="en-GB" sz="2000" dirty="0" smtClean="0"/>
              <a:t> </a:t>
            </a:r>
            <a:r>
              <a:rPr lang="en-GB" sz="2000" dirty="0" err="1" smtClean="0"/>
              <a:t>sich</a:t>
            </a:r>
            <a:r>
              <a:rPr lang="en-GB" sz="2000" dirty="0" smtClean="0"/>
              <a:t> </a:t>
            </a:r>
            <a:r>
              <a:rPr lang="en-GB" sz="2000" dirty="0" err="1" smtClean="0"/>
              <a:t>ruhig</a:t>
            </a:r>
            <a:r>
              <a:rPr lang="en-GB" sz="2000" dirty="0" smtClean="0"/>
              <a:t> </a:t>
            </a:r>
            <a:r>
              <a:rPr lang="en-GB" sz="2000" dirty="0" err="1" smtClean="0"/>
              <a:t>weitere</a:t>
            </a:r>
            <a:r>
              <a:rPr lang="en-GB" sz="2000" dirty="0" smtClean="0"/>
              <a:t> </a:t>
            </a:r>
            <a:r>
              <a:rPr lang="en-GB" sz="2000" dirty="0" err="1" smtClean="0"/>
              <a:t>Konzepte</a:t>
            </a:r>
            <a:r>
              <a:rPr lang="en-GB" sz="2000" dirty="0" smtClean="0"/>
              <a:t> </a:t>
            </a:r>
            <a:r>
              <a:rPr lang="en-GB" sz="2000" dirty="0" err="1" smtClean="0"/>
              <a:t>zu</a:t>
            </a:r>
            <a:r>
              <a:rPr lang="en-GB" sz="2000" dirty="0" smtClean="0"/>
              <a:t> </a:t>
            </a:r>
            <a:r>
              <a:rPr lang="en-GB" sz="2000" dirty="0" err="1" smtClean="0"/>
              <a:t>entwickeln</a:t>
            </a:r>
            <a:r>
              <a:rPr lang="en-GB" sz="2000" dirty="0" smtClean="0"/>
              <a:t>, </a:t>
            </a:r>
            <a:r>
              <a:rPr lang="en-GB" sz="2000" dirty="0" err="1" smtClean="0"/>
              <a:t>indem</a:t>
            </a:r>
            <a:r>
              <a:rPr lang="en-GB" sz="2000" dirty="0" smtClean="0"/>
              <a:t> </a:t>
            </a:r>
            <a:r>
              <a:rPr lang="en-GB" sz="2000" dirty="0" err="1" smtClean="0"/>
              <a:t>Sie</a:t>
            </a:r>
            <a:r>
              <a:rPr lang="en-GB" sz="2000" dirty="0" smtClean="0"/>
              <a:t> </a:t>
            </a:r>
            <a:r>
              <a:rPr lang="en-GB" sz="2000" dirty="0" err="1" smtClean="0"/>
              <a:t>aus</a:t>
            </a:r>
            <a:r>
              <a:rPr lang="en-GB" sz="2000" dirty="0" smtClean="0"/>
              <a:t> </a:t>
            </a:r>
            <a:r>
              <a:rPr lang="en-GB" sz="2000" dirty="0" err="1" smtClean="0"/>
              <a:t>dem</a:t>
            </a:r>
            <a:r>
              <a:rPr lang="en-GB" sz="2000" dirty="0" smtClean="0"/>
              <a:t> </a:t>
            </a:r>
            <a:r>
              <a:rPr lang="en-GB" sz="2000" dirty="0" err="1" smtClean="0"/>
              <a:t>Ideenpool</a:t>
            </a:r>
            <a:r>
              <a:rPr lang="en-GB" sz="2000" dirty="0" smtClean="0"/>
              <a:t> die </a:t>
            </a:r>
            <a:r>
              <a:rPr lang="en-GB" sz="2000" dirty="0" err="1" smtClean="0"/>
              <a:t>richtigen</a:t>
            </a:r>
            <a:r>
              <a:rPr lang="en-GB" sz="2000" dirty="0" smtClean="0"/>
              <a:t> </a:t>
            </a:r>
            <a:r>
              <a:rPr lang="en-GB" sz="2000" dirty="0" err="1" smtClean="0"/>
              <a:t>Ideen</a:t>
            </a:r>
            <a:r>
              <a:rPr lang="en-GB" sz="2000" dirty="0" smtClean="0"/>
              <a:t> </a:t>
            </a:r>
            <a:r>
              <a:rPr lang="en-GB" sz="2000" dirty="0" err="1" smtClean="0"/>
              <a:t>herausfiltern</a:t>
            </a:r>
            <a:r>
              <a:rPr lang="en-GB" sz="2000" dirty="0" smtClean="0"/>
              <a:t>. </a:t>
            </a:r>
            <a:endParaRPr lang="en-GB"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43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166255" y="212950"/>
            <a:ext cx="10663380" cy="2308324"/>
          </a:xfrm>
          <a:prstGeom prst="rect">
            <a:avLst/>
          </a:prstGeom>
          <a:noFill/>
        </p:spPr>
        <p:txBody>
          <a:bodyPr wrap="square" rtlCol="0">
            <a:spAutoFit/>
          </a:bodyPr>
          <a:lstStyle/>
          <a:p>
            <a:r>
              <a:rPr lang="en-GB" sz="2400" dirty="0" err="1" smtClean="0"/>
              <a:t>Brainwriting</a:t>
            </a:r>
            <a:endParaRPr lang="en-GB" sz="2400" dirty="0" smtClean="0"/>
          </a:p>
          <a:p>
            <a:pPr marL="342900" indent="-342900">
              <a:buFont typeface="Calibri" panose="020F0502020204030204" pitchFamily="34" charset="0"/>
              <a:buChar char="–"/>
            </a:pPr>
            <a:r>
              <a:rPr lang="en-GB" sz="2000" dirty="0" err="1" smtClean="0"/>
              <a:t>Bewerten</a:t>
            </a:r>
            <a:r>
              <a:rPr lang="en-GB" sz="2000" dirty="0" smtClean="0"/>
              <a:t> </a:t>
            </a:r>
            <a:r>
              <a:rPr lang="en-GB" sz="2000" dirty="0" err="1" smtClean="0"/>
              <a:t>Sie</a:t>
            </a:r>
            <a:r>
              <a:rPr lang="en-GB" sz="2000" dirty="0" smtClean="0"/>
              <a:t> die </a:t>
            </a:r>
            <a:r>
              <a:rPr lang="en-GB" sz="2000" dirty="0" err="1" smtClean="0"/>
              <a:t>Ideen</a:t>
            </a:r>
            <a:r>
              <a:rPr lang="en-GB" sz="2000" dirty="0" smtClean="0"/>
              <a:t> </a:t>
            </a:r>
            <a:r>
              <a:rPr lang="en-GB" sz="2000" dirty="0" err="1" smtClean="0"/>
              <a:t>nicht</a:t>
            </a:r>
            <a:r>
              <a:rPr lang="en-GB" sz="2000" dirty="0" smtClean="0"/>
              <a:t>.</a:t>
            </a:r>
          </a:p>
          <a:p>
            <a:pPr marL="342900" indent="-342900">
              <a:buFont typeface="Calibri" panose="020F0502020204030204" pitchFamily="34" charset="0"/>
              <a:buChar char="–"/>
            </a:pPr>
            <a:r>
              <a:rPr lang="en-US" sz="2000" dirty="0" err="1" smtClean="0"/>
              <a:t>Jeder</a:t>
            </a:r>
            <a:r>
              <a:rPr lang="en-US" sz="2000" dirty="0" smtClean="0"/>
              <a:t> </a:t>
            </a:r>
            <a:r>
              <a:rPr lang="en-US" sz="2000" dirty="0" err="1" smtClean="0"/>
              <a:t>Teilnehmer</a:t>
            </a:r>
            <a:r>
              <a:rPr lang="en-US" sz="2000" dirty="0" smtClean="0"/>
              <a:t> </a:t>
            </a:r>
            <a:r>
              <a:rPr lang="en-US" sz="2000" dirty="0" err="1" smtClean="0"/>
              <a:t>soll</a:t>
            </a:r>
            <a:r>
              <a:rPr lang="en-US" sz="2000" dirty="0" smtClean="0"/>
              <a:t> </a:t>
            </a:r>
            <a:r>
              <a:rPr lang="en-US" sz="2000" dirty="0" err="1" smtClean="0"/>
              <a:t>drei</a:t>
            </a:r>
            <a:r>
              <a:rPr lang="en-US" sz="2000" dirty="0" smtClean="0"/>
              <a:t> </a:t>
            </a:r>
            <a:r>
              <a:rPr lang="en-US" sz="2000" dirty="0" err="1" smtClean="0"/>
              <a:t>Vorschläge</a:t>
            </a:r>
            <a:r>
              <a:rPr lang="en-US" sz="2000" dirty="0" smtClean="0"/>
              <a:t> </a:t>
            </a:r>
            <a:r>
              <a:rPr lang="en-US" sz="2000" dirty="0" err="1" smtClean="0"/>
              <a:t>machen</a:t>
            </a:r>
            <a:r>
              <a:rPr lang="en-US" sz="2000" dirty="0" smtClean="0"/>
              <a:t>.</a:t>
            </a:r>
            <a:endParaRPr lang="en-US" sz="2000" dirty="0"/>
          </a:p>
          <a:p>
            <a:pPr marL="342900" indent="-342900">
              <a:buFont typeface="Calibri" panose="020F0502020204030204" pitchFamily="34" charset="0"/>
              <a:buChar char="–"/>
            </a:pPr>
            <a:r>
              <a:rPr lang="en-US" sz="2000" dirty="0" err="1" smtClean="0"/>
              <a:t>Dauer</a:t>
            </a:r>
            <a:r>
              <a:rPr lang="en-US" sz="2000" dirty="0" smtClean="0"/>
              <a:t>: 10 </a:t>
            </a:r>
            <a:r>
              <a:rPr lang="en-US" sz="2000" dirty="0" err="1" smtClean="0"/>
              <a:t>Minuten</a:t>
            </a:r>
            <a:endParaRPr lang="en-US" sz="2000" dirty="0"/>
          </a:p>
          <a:p>
            <a:pPr marL="342900" indent="-342900">
              <a:buFont typeface="Calibri" panose="020F0502020204030204" pitchFamily="34" charset="0"/>
              <a:buChar char="–"/>
            </a:pPr>
            <a:r>
              <a:rPr lang="en-US" sz="2000" dirty="0" err="1" smtClean="0"/>
              <a:t>Alles</a:t>
            </a:r>
            <a:r>
              <a:rPr lang="en-US" sz="2000" dirty="0" smtClean="0"/>
              <a:t> </a:t>
            </a:r>
            <a:r>
              <a:rPr lang="en-US" sz="2000" dirty="0" err="1" smtClean="0"/>
              <a:t>aufschreiben</a:t>
            </a:r>
            <a:r>
              <a:rPr lang="en-US" sz="2000" dirty="0" smtClean="0"/>
              <a:t> </a:t>
            </a:r>
            <a:r>
              <a:rPr lang="en-US" sz="2000" dirty="0" err="1" smtClean="0"/>
              <a:t>bitte</a:t>
            </a:r>
            <a:r>
              <a:rPr lang="en-US" sz="2000" dirty="0" smtClean="0"/>
              <a:t>!</a:t>
            </a:r>
            <a:endParaRPr lang="en-US" sz="2000" dirty="0"/>
          </a:p>
          <a:p>
            <a:pPr marL="342900" indent="-342900">
              <a:buFont typeface="Calibri" panose="020F0502020204030204" pitchFamily="34" charset="0"/>
              <a:buChar char="–"/>
            </a:pPr>
            <a:r>
              <a:rPr lang="en-US" sz="2000" dirty="0" err="1" smtClean="0"/>
              <a:t>Teilnehmer</a:t>
            </a:r>
            <a:r>
              <a:rPr lang="en-US" sz="2000" dirty="0" smtClean="0"/>
              <a:t> </a:t>
            </a:r>
            <a:r>
              <a:rPr lang="en-US" sz="2000" dirty="0" err="1" smtClean="0"/>
              <a:t>dürfen</a:t>
            </a:r>
            <a:r>
              <a:rPr lang="en-US" sz="2000" dirty="0" smtClean="0"/>
              <a:t> anonym </a:t>
            </a:r>
            <a:r>
              <a:rPr lang="en-US" sz="2000" dirty="0" err="1" smtClean="0"/>
              <a:t>schreiben</a:t>
            </a:r>
            <a:r>
              <a:rPr lang="en-US" sz="2000" dirty="0" smtClean="0"/>
              <a:t>.</a:t>
            </a:r>
            <a:endParaRPr lang="en-US" sz="2000" dirty="0"/>
          </a:p>
          <a:p>
            <a:pPr marL="342900" indent="-342900">
              <a:buFont typeface="Calibri" panose="020F0502020204030204" pitchFamily="34" charset="0"/>
              <a:buChar char="–"/>
            </a:pPr>
            <a:endParaRPr lang="en-GB" sz="2000" dirty="0" smtClean="0"/>
          </a:p>
        </p:txBody>
      </p:sp>
      <p:sp>
        <p:nvSpPr>
          <p:cNvPr id="9" name="Szövegdoboz 3"/>
          <p:cNvSpPr txBox="1"/>
          <p:nvPr/>
        </p:nvSpPr>
        <p:spPr>
          <a:xfrm>
            <a:off x="166255" y="2247536"/>
            <a:ext cx="6177644" cy="4216539"/>
          </a:xfrm>
          <a:prstGeom prst="rect">
            <a:avLst/>
          </a:prstGeom>
          <a:noFill/>
        </p:spPr>
        <p:txBody>
          <a:bodyPr wrap="square" rtlCol="0">
            <a:spAutoFit/>
          </a:bodyPr>
          <a:lstStyle/>
          <a:p>
            <a:r>
              <a:rPr lang="en-GB" sz="2400" dirty="0" err="1" smtClean="0"/>
              <a:t>Erweiterung</a:t>
            </a:r>
            <a:r>
              <a:rPr lang="en-GB" sz="2400" dirty="0" smtClean="0"/>
              <a:t> </a:t>
            </a:r>
            <a:r>
              <a:rPr lang="en-GB" sz="2400" dirty="0" smtClean="0"/>
              <a:t>des </a:t>
            </a:r>
            <a:r>
              <a:rPr lang="en-GB" sz="2400" dirty="0" err="1" smtClean="0"/>
              <a:t>Brainwritings</a:t>
            </a:r>
            <a:r>
              <a:rPr lang="en-GB" sz="2400" dirty="0" smtClean="0"/>
              <a:t>, um die </a:t>
            </a:r>
            <a:r>
              <a:rPr lang="en-GB" sz="2400" dirty="0" err="1" smtClean="0"/>
              <a:t>Wahrscheinlichkeit</a:t>
            </a:r>
            <a:r>
              <a:rPr lang="en-GB" sz="2400" dirty="0" smtClean="0"/>
              <a:t> </a:t>
            </a:r>
            <a:r>
              <a:rPr lang="en-GB" sz="2400" dirty="0" err="1" smtClean="0"/>
              <a:t>zur</a:t>
            </a:r>
            <a:r>
              <a:rPr lang="en-GB" sz="2400" dirty="0" smtClean="0"/>
              <a:t> </a:t>
            </a:r>
            <a:r>
              <a:rPr lang="en-GB" sz="2400" dirty="0" err="1" smtClean="0"/>
              <a:t>Umsetzung</a:t>
            </a:r>
            <a:r>
              <a:rPr lang="en-GB" sz="2400" dirty="0" smtClean="0"/>
              <a:t> </a:t>
            </a:r>
            <a:r>
              <a:rPr lang="en-GB" sz="2400" dirty="0" err="1" smtClean="0"/>
              <a:t>zu</a:t>
            </a:r>
            <a:r>
              <a:rPr lang="en-GB" sz="2400" dirty="0" smtClean="0"/>
              <a:t> </a:t>
            </a:r>
            <a:r>
              <a:rPr lang="en-GB" sz="2400" dirty="0" err="1" smtClean="0"/>
              <a:t>erhöhen</a:t>
            </a:r>
            <a:r>
              <a:rPr lang="en-GB" sz="2400" dirty="0" smtClean="0"/>
              <a:t>: </a:t>
            </a:r>
          </a:p>
          <a:p>
            <a:r>
              <a:rPr lang="en-GB" sz="2000" dirty="0" err="1" smtClean="0"/>
              <a:t>Nach</a:t>
            </a:r>
            <a:r>
              <a:rPr lang="en-GB" sz="2000" dirty="0" smtClean="0"/>
              <a:t> </a:t>
            </a:r>
            <a:r>
              <a:rPr lang="en-GB" sz="2000" dirty="0" err="1" smtClean="0"/>
              <a:t>dem</a:t>
            </a:r>
            <a:r>
              <a:rPr lang="en-GB" sz="2000" dirty="0" smtClean="0"/>
              <a:t> </a:t>
            </a:r>
            <a:r>
              <a:rPr lang="en-GB" sz="2000" dirty="0" err="1" smtClean="0"/>
              <a:t>Brainwriting</a:t>
            </a:r>
            <a:r>
              <a:rPr lang="en-GB" sz="2000" dirty="0" smtClean="0"/>
              <a:t> </a:t>
            </a:r>
            <a:r>
              <a:rPr lang="en-GB" sz="2000" dirty="0" err="1" smtClean="0"/>
              <a:t>macht</a:t>
            </a:r>
            <a:r>
              <a:rPr lang="en-GB" sz="2000" dirty="0" smtClean="0"/>
              <a:t> </a:t>
            </a:r>
            <a:r>
              <a:rPr lang="en-GB" sz="2000" dirty="0" err="1" smtClean="0"/>
              <a:t>ein</a:t>
            </a:r>
            <a:r>
              <a:rPr lang="en-GB" sz="2000" dirty="0" smtClean="0"/>
              <a:t> </a:t>
            </a:r>
            <a:r>
              <a:rPr lang="en-GB" sz="2000" dirty="0" err="1" smtClean="0"/>
              <a:t>Moderatorenteam</a:t>
            </a:r>
            <a:r>
              <a:rPr lang="en-GB" sz="2000" dirty="0" smtClean="0"/>
              <a:t> </a:t>
            </a:r>
            <a:r>
              <a:rPr lang="en-GB" sz="2000" dirty="0" err="1" smtClean="0"/>
              <a:t>weiter</a:t>
            </a:r>
            <a:r>
              <a:rPr lang="en-GB" sz="2000" dirty="0" smtClean="0"/>
              <a:t>: </a:t>
            </a:r>
          </a:p>
          <a:p>
            <a:pPr marL="342900" indent="-342900">
              <a:buFont typeface="Calibri" panose="020F0502020204030204" pitchFamily="34" charset="0"/>
              <a:buChar char="–"/>
            </a:pPr>
            <a:r>
              <a:rPr lang="en-GB" sz="2000" dirty="0" err="1" smtClean="0"/>
              <a:t>Vorschläge</a:t>
            </a:r>
            <a:r>
              <a:rPr lang="en-GB" sz="2000" dirty="0" smtClean="0"/>
              <a:t> </a:t>
            </a:r>
            <a:r>
              <a:rPr lang="en-GB" sz="2000" dirty="0" err="1" smtClean="0"/>
              <a:t>zu</a:t>
            </a:r>
            <a:r>
              <a:rPr lang="en-GB" sz="2000" dirty="0" smtClean="0"/>
              <a:t> </a:t>
            </a:r>
            <a:r>
              <a:rPr lang="en-GB" sz="2000" dirty="0" err="1" smtClean="0"/>
              <a:t>Themen</a:t>
            </a:r>
            <a:r>
              <a:rPr lang="en-GB" sz="2000" dirty="0" smtClean="0"/>
              <a:t> </a:t>
            </a:r>
            <a:r>
              <a:rPr lang="en-GB" sz="2000" dirty="0" err="1" smtClean="0"/>
              <a:t>zusammenstellen</a:t>
            </a:r>
            <a:endParaRPr lang="en-GB" sz="2000" dirty="0" smtClean="0"/>
          </a:p>
          <a:p>
            <a:pPr marL="342900" indent="-342900">
              <a:buFont typeface="Calibri" panose="020F0502020204030204" pitchFamily="34" charset="0"/>
              <a:buChar char="–"/>
            </a:pPr>
            <a:r>
              <a:rPr lang="en-GB" sz="2000" dirty="0" err="1" smtClean="0"/>
              <a:t>Vorschläge</a:t>
            </a:r>
            <a:r>
              <a:rPr lang="en-GB" sz="2000" dirty="0" smtClean="0"/>
              <a:t> </a:t>
            </a:r>
            <a:r>
              <a:rPr lang="en-GB" sz="2000" dirty="0" err="1" smtClean="0"/>
              <a:t>als</a:t>
            </a:r>
            <a:r>
              <a:rPr lang="en-GB" sz="2000" dirty="0" smtClean="0"/>
              <a:t> H (</a:t>
            </a:r>
            <a:r>
              <a:rPr lang="en-GB" sz="2000" dirty="0" err="1" smtClean="0"/>
              <a:t>hoch</a:t>
            </a:r>
            <a:r>
              <a:rPr lang="en-GB" sz="2000" dirty="0" smtClean="0"/>
              <a:t>) </a:t>
            </a:r>
            <a:r>
              <a:rPr lang="en-GB" sz="2000" dirty="0"/>
              <a:t>u</a:t>
            </a:r>
            <a:r>
              <a:rPr lang="en-GB" sz="2000" dirty="0" smtClean="0"/>
              <a:t>nd N (</a:t>
            </a:r>
            <a:r>
              <a:rPr lang="en-GB" sz="2000" dirty="0" err="1" smtClean="0"/>
              <a:t>niedrig</a:t>
            </a:r>
            <a:r>
              <a:rPr lang="en-GB" sz="2000" dirty="0" smtClean="0"/>
              <a:t>) “</a:t>
            </a:r>
            <a:r>
              <a:rPr lang="en-GB" sz="2000" dirty="0" err="1" smtClean="0"/>
              <a:t>hängende</a:t>
            </a:r>
            <a:r>
              <a:rPr lang="en-GB" sz="2000" dirty="0" smtClean="0"/>
              <a:t> </a:t>
            </a:r>
            <a:r>
              <a:rPr lang="en-GB" sz="2000" dirty="0" err="1" smtClean="0"/>
              <a:t>Früchte</a:t>
            </a:r>
            <a:r>
              <a:rPr lang="en-GB" sz="2000" dirty="0" smtClean="0"/>
              <a:t>” </a:t>
            </a:r>
            <a:r>
              <a:rPr lang="en-GB" sz="2000" dirty="0" err="1" smtClean="0"/>
              <a:t>klassifizieren</a:t>
            </a:r>
            <a:endParaRPr lang="en-GB" sz="2000" dirty="0" smtClean="0"/>
          </a:p>
          <a:p>
            <a:pPr marL="342900" indent="-342900">
              <a:buFont typeface="Calibri" panose="020F0502020204030204" pitchFamily="34" charset="0"/>
              <a:buChar char="–"/>
            </a:pPr>
            <a:r>
              <a:rPr lang="en-GB" sz="2000" dirty="0" err="1" smtClean="0"/>
              <a:t>Vorschläge</a:t>
            </a:r>
            <a:r>
              <a:rPr lang="en-GB" sz="2000" dirty="0" smtClean="0"/>
              <a:t> </a:t>
            </a:r>
            <a:r>
              <a:rPr lang="en-GB" sz="2000" dirty="0" err="1" smtClean="0"/>
              <a:t>werden</a:t>
            </a:r>
            <a:r>
              <a:rPr lang="en-GB" sz="2000" dirty="0" smtClean="0"/>
              <a:t> je </a:t>
            </a:r>
            <a:r>
              <a:rPr lang="en-GB" sz="2000" dirty="0" err="1" smtClean="0"/>
              <a:t>nach</a:t>
            </a:r>
            <a:r>
              <a:rPr lang="en-GB" sz="2000" dirty="0" smtClean="0"/>
              <a:t> </a:t>
            </a:r>
            <a:r>
              <a:rPr lang="en-GB" sz="2000" dirty="0" err="1" smtClean="0"/>
              <a:t>Zugänglichkeit</a:t>
            </a:r>
            <a:r>
              <a:rPr lang="en-GB" sz="2000" dirty="0" smtClean="0"/>
              <a:t> </a:t>
            </a:r>
            <a:r>
              <a:rPr lang="en-GB" sz="2000" dirty="0" err="1" smtClean="0"/>
              <a:t>zu</a:t>
            </a:r>
            <a:r>
              <a:rPr lang="en-GB" sz="2000" dirty="0" smtClean="0"/>
              <a:t> </a:t>
            </a:r>
            <a:r>
              <a:rPr lang="en-GB" sz="2000" dirty="0" err="1" smtClean="0"/>
              <a:t>Interessentengruppen</a:t>
            </a:r>
            <a:r>
              <a:rPr lang="en-GB" sz="2000" dirty="0" smtClean="0"/>
              <a:t> </a:t>
            </a:r>
            <a:r>
              <a:rPr lang="en-GB" sz="2000" dirty="0" err="1" smtClean="0"/>
              <a:t>bewertet</a:t>
            </a:r>
            <a:endParaRPr lang="en-GB" sz="2000" dirty="0" smtClean="0"/>
          </a:p>
          <a:p>
            <a:pPr marL="342900" indent="-342900">
              <a:buFont typeface="Calibri" panose="020F0502020204030204" pitchFamily="34" charset="0"/>
              <a:buChar char="–"/>
            </a:pPr>
            <a:r>
              <a:rPr lang="en-GB" sz="2000" dirty="0" err="1" smtClean="0"/>
              <a:t>Nicht</a:t>
            </a:r>
            <a:r>
              <a:rPr lang="en-GB" sz="2000" dirty="0" smtClean="0"/>
              <a:t> </a:t>
            </a:r>
            <a:r>
              <a:rPr lang="en-GB" sz="2000" dirty="0" err="1" smtClean="0"/>
              <a:t>jeder</a:t>
            </a:r>
            <a:r>
              <a:rPr lang="en-GB" sz="2000" dirty="0" smtClean="0"/>
              <a:t> </a:t>
            </a:r>
            <a:r>
              <a:rPr lang="en-GB" sz="2000" dirty="0" err="1" smtClean="0"/>
              <a:t>Vorschlag</a:t>
            </a:r>
            <a:r>
              <a:rPr lang="en-GB" sz="2000" dirty="0" smtClean="0"/>
              <a:t> </a:t>
            </a:r>
            <a:r>
              <a:rPr lang="en-GB" sz="2000" dirty="0" err="1" smtClean="0"/>
              <a:t>ist</a:t>
            </a:r>
            <a:r>
              <a:rPr lang="en-GB" sz="2000" dirty="0" smtClean="0"/>
              <a:t> </a:t>
            </a:r>
            <a:r>
              <a:rPr lang="en-GB" sz="2000" dirty="0" err="1" smtClean="0"/>
              <a:t>umsetzbar</a:t>
            </a:r>
            <a:r>
              <a:rPr lang="en-GB" sz="2000" dirty="0"/>
              <a:t> </a:t>
            </a:r>
            <a:r>
              <a:rPr lang="en-GB" sz="2000" dirty="0" err="1" smtClean="0"/>
              <a:t>vom</a:t>
            </a:r>
            <a:r>
              <a:rPr lang="en-GB" sz="2000" dirty="0" smtClean="0"/>
              <a:t> Team.</a:t>
            </a:r>
          </a:p>
          <a:p>
            <a:r>
              <a:rPr lang="en-GB" sz="2000" dirty="0" smtClean="0"/>
              <a:t>	</a:t>
            </a:r>
            <a:r>
              <a:rPr lang="en-GB" sz="2000" dirty="0" err="1" smtClean="0"/>
              <a:t>Weitermachen</a:t>
            </a:r>
            <a:r>
              <a:rPr lang="en-GB" sz="2000" dirty="0" smtClean="0"/>
              <a:t> </a:t>
            </a:r>
            <a:r>
              <a:rPr lang="en-GB" sz="2000" dirty="0" err="1" smtClean="0"/>
              <a:t>mit</a:t>
            </a:r>
            <a:r>
              <a:rPr lang="en-GB" sz="2000" dirty="0" smtClean="0"/>
              <a:t> den </a:t>
            </a:r>
            <a:r>
              <a:rPr lang="en-GB" sz="2000" dirty="0" err="1" smtClean="0"/>
              <a:t>Ideen</a:t>
            </a:r>
            <a:r>
              <a:rPr lang="en-GB" sz="2000" dirty="0" smtClean="0"/>
              <a:t> die “</a:t>
            </a:r>
            <a:r>
              <a:rPr lang="en-GB" sz="2000" dirty="0" err="1" smtClean="0"/>
              <a:t>niedrig</a:t>
            </a:r>
            <a:r>
              <a:rPr lang="en-GB" sz="2000" dirty="0" smtClean="0"/>
              <a:t> </a:t>
            </a:r>
            <a:r>
              <a:rPr lang="en-GB" sz="2000" dirty="0" err="1" smtClean="0"/>
              <a:t>hängende</a:t>
            </a:r>
            <a:r>
              <a:rPr lang="en-GB" sz="2000" dirty="0" smtClean="0"/>
              <a:t> </a:t>
            </a:r>
            <a:r>
              <a:rPr lang="en-GB" sz="2000" dirty="0" err="1" smtClean="0"/>
              <a:t>Früchte</a:t>
            </a:r>
            <a:r>
              <a:rPr lang="en-GB" sz="2000" dirty="0" smtClean="0"/>
              <a:t>” </a:t>
            </a:r>
            <a:r>
              <a:rPr lang="en-GB" sz="2000" dirty="0" err="1" smtClean="0"/>
              <a:t>sind</a:t>
            </a:r>
            <a:r>
              <a:rPr lang="en-GB" sz="2000" dirty="0" smtClean="0"/>
              <a:t> und </a:t>
            </a:r>
            <a:r>
              <a:rPr lang="en-GB" sz="2000" dirty="0" err="1" smtClean="0"/>
              <a:t>bei</a:t>
            </a:r>
            <a:r>
              <a:rPr lang="en-GB" sz="2000" dirty="0" smtClean="0"/>
              <a:t> </a:t>
            </a:r>
            <a:r>
              <a:rPr lang="en-GB" sz="2000" dirty="0" err="1" smtClean="0"/>
              <a:t>denen</a:t>
            </a:r>
            <a:r>
              <a:rPr lang="en-GB" sz="2000" dirty="0" smtClean="0"/>
              <a:t> man </a:t>
            </a:r>
            <a:r>
              <a:rPr lang="en-GB" sz="2000" dirty="0" err="1" smtClean="0"/>
              <a:t>Interessenten</a:t>
            </a:r>
            <a:r>
              <a:rPr lang="en-GB" sz="2000" dirty="0" smtClean="0"/>
              <a:t> </a:t>
            </a:r>
            <a:r>
              <a:rPr lang="en-GB" sz="2000" dirty="0" err="1" smtClean="0"/>
              <a:t>begeistern</a:t>
            </a:r>
            <a:r>
              <a:rPr lang="en-GB" sz="2000" dirty="0" smtClean="0"/>
              <a:t> </a:t>
            </a:r>
            <a:r>
              <a:rPr lang="en-GB" sz="2000" dirty="0" err="1" smtClean="0"/>
              <a:t>kann</a:t>
            </a:r>
            <a:r>
              <a:rPr lang="en-GB" sz="2000" dirty="0" smtClean="0"/>
              <a:t>.</a:t>
            </a:r>
            <a:endParaRPr lang="en-GB" sz="2000" dirty="0"/>
          </a:p>
        </p:txBody>
      </p:sp>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0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pic>
        <p:nvPicPr>
          <p:cNvPr id="7" name="Picture 2" descr="E:\übung-25.10.,2014\20141025_1445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709" y="2948890"/>
            <a:ext cx="2520535" cy="3360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übung-25.10.,2014\20141025_1445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6054" y="2948891"/>
            <a:ext cx="2520535" cy="3360713"/>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3"/>
          <p:cNvSpPr txBox="1"/>
          <p:nvPr/>
        </p:nvSpPr>
        <p:spPr>
          <a:xfrm>
            <a:off x="627742" y="188163"/>
            <a:ext cx="10663380" cy="2308324"/>
          </a:xfrm>
          <a:prstGeom prst="rect">
            <a:avLst/>
          </a:prstGeom>
          <a:noFill/>
        </p:spPr>
        <p:txBody>
          <a:bodyPr wrap="square" rtlCol="0">
            <a:spAutoFit/>
          </a:bodyPr>
          <a:lstStyle/>
          <a:p>
            <a:r>
              <a:rPr lang="en-GB" sz="2400" dirty="0" err="1" smtClean="0"/>
              <a:t>Übung</a:t>
            </a:r>
            <a:r>
              <a:rPr lang="en-GB" sz="2400" dirty="0" smtClean="0"/>
              <a:t> </a:t>
            </a:r>
            <a:r>
              <a:rPr lang="en-GB" sz="2400" dirty="0" err="1" smtClean="0"/>
              <a:t>zum</a:t>
            </a:r>
            <a:r>
              <a:rPr lang="en-GB" sz="2400" dirty="0" smtClean="0"/>
              <a:t> </a:t>
            </a:r>
            <a:r>
              <a:rPr lang="en-GB" sz="2400" dirty="0" err="1" smtClean="0"/>
              <a:t>Brainwriting</a:t>
            </a:r>
            <a:endParaRPr lang="en-GB" sz="2400" dirty="0" smtClean="0"/>
          </a:p>
          <a:p>
            <a:endParaRPr lang="en-GB" sz="2000" dirty="0" smtClean="0"/>
          </a:p>
          <a:p>
            <a:pPr marL="342900" indent="-342900">
              <a:buFont typeface="Calibri" panose="020F0502020204030204" pitchFamily="34" charset="0"/>
              <a:buChar char="–"/>
            </a:pPr>
            <a:r>
              <a:rPr lang="en-GB" sz="2000" dirty="0" err="1" smtClean="0"/>
              <a:t>Verwenden</a:t>
            </a:r>
            <a:r>
              <a:rPr lang="en-GB" sz="2000" dirty="0" smtClean="0"/>
              <a:t> </a:t>
            </a:r>
            <a:r>
              <a:rPr lang="en-GB" sz="2000" dirty="0" err="1" smtClean="0"/>
              <a:t>Sie</a:t>
            </a:r>
            <a:r>
              <a:rPr lang="en-GB" sz="2000" dirty="0" smtClean="0"/>
              <a:t> </a:t>
            </a:r>
            <a:r>
              <a:rPr lang="en-GB" sz="2000" dirty="0" err="1" smtClean="0"/>
              <a:t>eine</a:t>
            </a:r>
            <a:r>
              <a:rPr lang="en-GB" sz="2000" dirty="0" smtClean="0"/>
              <a:t> </a:t>
            </a:r>
            <a:r>
              <a:rPr lang="en-GB" sz="2000" dirty="0" err="1" smtClean="0"/>
              <a:t>weiße</a:t>
            </a:r>
            <a:r>
              <a:rPr lang="en-GB" sz="2000" dirty="0" smtClean="0"/>
              <a:t> </a:t>
            </a:r>
            <a:r>
              <a:rPr lang="en-GB" sz="2000" dirty="0" err="1" smtClean="0"/>
              <a:t>Tafel</a:t>
            </a:r>
            <a:endParaRPr lang="en-GB" sz="2000" dirty="0" smtClean="0"/>
          </a:p>
          <a:p>
            <a:pPr marL="342900" indent="-342900">
              <a:buFont typeface="Calibri" panose="020F0502020204030204" pitchFamily="34" charset="0"/>
              <a:buChar char="–"/>
            </a:pPr>
            <a:r>
              <a:rPr lang="en-GB" sz="2000" dirty="0" err="1" smtClean="0"/>
              <a:t>Stellen</a:t>
            </a:r>
            <a:r>
              <a:rPr lang="en-GB" sz="2000" dirty="0" smtClean="0"/>
              <a:t> </a:t>
            </a:r>
            <a:r>
              <a:rPr lang="en-GB" sz="2000" dirty="0" err="1" smtClean="0"/>
              <a:t>Sie</a:t>
            </a:r>
            <a:r>
              <a:rPr lang="en-GB" sz="2000" dirty="0" smtClean="0"/>
              <a:t> die Innovation </a:t>
            </a:r>
            <a:r>
              <a:rPr lang="en-GB" sz="2000" dirty="0" err="1" smtClean="0"/>
              <a:t>oder</a:t>
            </a:r>
            <a:r>
              <a:rPr lang="en-GB" sz="2000" dirty="0" smtClean="0"/>
              <a:t> das in U1.E1 </a:t>
            </a:r>
            <a:r>
              <a:rPr lang="en-GB" sz="2000" dirty="0" err="1" smtClean="0"/>
              <a:t>identifizierte</a:t>
            </a:r>
            <a:r>
              <a:rPr lang="en-GB" sz="2000" dirty="0" smtClean="0"/>
              <a:t> Problem in die </a:t>
            </a:r>
            <a:r>
              <a:rPr lang="en-GB" sz="2000" dirty="0" err="1" smtClean="0"/>
              <a:t>Mitte</a:t>
            </a:r>
            <a:endParaRPr lang="en-GB" sz="2000" dirty="0" smtClean="0"/>
          </a:p>
          <a:p>
            <a:pPr marL="342900" indent="-342900">
              <a:buFont typeface="Calibri" panose="020F0502020204030204" pitchFamily="34" charset="0"/>
              <a:buChar char="–"/>
            </a:pPr>
            <a:r>
              <a:rPr lang="en-GB" sz="2000" dirty="0" err="1" smtClean="0"/>
              <a:t>Ermuntern</a:t>
            </a:r>
            <a:r>
              <a:rPr lang="en-GB" sz="2000" dirty="0" smtClean="0"/>
              <a:t> </a:t>
            </a:r>
            <a:r>
              <a:rPr lang="en-GB" sz="2000" dirty="0" err="1" smtClean="0"/>
              <a:t>Sie</a:t>
            </a:r>
            <a:r>
              <a:rPr lang="en-GB" sz="2000" dirty="0" smtClean="0"/>
              <a:t> </a:t>
            </a:r>
            <a:r>
              <a:rPr lang="en-GB" sz="2000" dirty="0" err="1" smtClean="0"/>
              <a:t>alle</a:t>
            </a:r>
            <a:r>
              <a:rPr lang="en-GB" sz="2000" dirty="0" smtClean="0"/>
              <a:t>, </a:t>
            </a:r>
            <a:r>
              <a:rPr lang="en-GB" sz="2000" dirty="0" err="1" smtClean="0"/>
              <a:t>Ideen</a:t>
            </a:r>
            <a:r>
              <a:rPr lang="en-GB" sz="2000" dirty="0" smtClean="0"/>
              <a:t> </a:t>
            </a:r>
            <a:r>
              <a:rPr lang="en-GB" sz="2000" dirty="0" err="1" smtClean="0"/>
              <a:t>zur</a:t>
            </a:r>
            <a:r>
              <a:rPr lang="en-GB" sz="2000" dirty="0" smtClean="0"/>
              <a:t> </a:t>
            </a:r>
            <a:r>
              <a:rPr lang="en-GB" sz="2000" dirty="0" err="1" smtClean="0"/>
              <a:t>Problemlösung</a:t>
            </a:r>
            <a:r>
              <a:rPr lang="en-GB" sz="2000" dirty="0" smtClean="0"/>
              <a:t> </a:t>
            </a:r>
            <a:r>
              <a:rPr lang="en-GB" sz="2000" dirty="0" err="1" smtClean="0"/>
              <a:t>zu</a:t>
            </a:r>
            <a:r>
              <a:rPr lang="en-GB" sz="2000" dirty="0" smtClean="0"/>
              <a:t> </a:t>
            </a:r>
            <a:r>
              <a:rPr lang="en-GB" sz="2000" dirty="0" err="1" smtClean="0"/>
              <a:t>äußern</a:t>
            </a:r>
            <a:r>
              <a:rPr lang="en-GB" sz="2000" dirty="0" smtClean="0"/>
              <a:t> (</a:t>
            </a:r>
            <a:r>
              <a:rPr lang="en-GB" sz="2000" dirty="0"/>
              <a:t>2</a:t>
            </a:r>
            <a:r>
              <a:rPr lang="en-GB" sz="2000" dirty="0" smtClean="0"/>
              <a:t>0 </a:t>
            </a:r>
            <a:r>
              <a:rPr lang="en-GB" sz="2000" dirty="0" err="1" smtClean="0"/>
              <a:t>Minuten</a:t>
            </a:r>
            <a:r>
              <a:rPr lang="en-GB" sz="2000" dirty="0" smtClean="0"/>
              <a:t>)</a:t>
            </a:r>
          </a:p>
          <a:p>
            <a:pPr marL="342900" indent="-342900">
              <a:buFont typeface="Calibri" panose="020F0502020204030204" pitchFamily="34" charset="0"/>
              <a:buChar char="–"/>
            </a:pPr>
            <a:r>
              <a:rPr lang="en-GB" sz="2000" dirty="0" err="1" smtClean="0"/>
              <a:t>Stellen</a:t>
            </a:r>
            <a:r>
              <a:rPr lang="en-GB" sz="2000" dirty="0" smtClean="0"/>
              <a:t> </a:t>
            </a:r>
            <a:r>
              <a:rPr lang="en-GB" sz="2000" dirty="0" err="1" smtClean="0"/>
              <a:t>Sie</a:t>
            </a:r>
            <a:r>
              <a:rPr lang="en-GB" sz="2000" dirty="0" smtClean="0"/>
              <a:t> </a:t>
            </a:r>
            <a:r>
              <a:rPr lang="en-GB" sz="2000" dirty="0" err="1" smtClean="0"/>
              <a:t>ein</a:t>
            </a:r>
            <a:r>
              <a:rPr lang="en-GB" sz="2000" dirty="0" smtClean="0"/>
              <a:t> </a:t>
            </a:r>
            <a:r>
              <a:rPr lang="en-GB" sz="2000" dirty="0" err="1" smtClean="0"/>
              <a:t>Bewertungsschema</a:t>
            </a:r>
            <a:r>
              <a:rPr lang="en-GB" sz="2000" dirty="0" smtClean="0"/>
              <a:t> und </a:t>
            </a:r>
            <a:r>
              <a:rPr lang="en-GB" sz="2000" dirty="0" err="1" smtClean="0"/>
              <a:t>Moderatorenteams</a:t>
            </a:r>
            <a:r>
              <a:rPr lang="en-GB" sz="2000" dirty="0" smtClean="0"/>
              <a:t> auf (</a:t>
            </a:r>
            <a:r>
              <a:rPr lang="en-GB" sz="2000" dirty="0" err="1" smtClean="0"/>
              <a:t>Erweiterung</a:t>
            </a:r>
            <a:r>
              <a:rPr lang="en-GB" sz="2000" dirty="0" smtClean="0"/>
              <a:t> des Brainstorming , 60 </a:t>
            </a:r>
            <a:r>
              <a:rPr lang="en-GB" sz="2000" dirty="0" err="1" smtClean="0"/>
              <a:t>Minuten</a:t>
            </a:r>
            <a:r>
              <a:rPr lang="en-GB" sz="2000" dirty="0" smtClean="0"/>
              <a:t>):</a:t>
            </a:r>
          </a:p>
        </p:txBody>
      </p:sp>
      <p:sp>
        <p:nvSpPr>
          <p:cNvPr id="11" name="Szövegdoboz 3"/>
          <p:cNvSpPr txBox="1"/>
          <p:nvPr/>
        </p:nvSpPr>
        <p:spPr>
          <a:xfrm>
            <a:off x="604982" y="2376937"/>
            <a:ext cx="5716157" cy="4401205"/>
          </a:xfrm>
          <a:prstGeom prst="rect">
            <a:avLst/>
          </a:prstGeom>
          <a:noFill/>
        </p:spPr>
        <p:txBody>
          <a:bodyPr wrap="square" rtlCol="0">
            <a:spAutoFit/>
          </a:bodyPr>
          <a:lstStyle/>
          <a:p>
            <a:pPr marL="800100" lvl="1" indent="-342900">
              <a:buFont typeface="Calibri" panose="020F0502020204030204" pitchFamily="34" charset="0"/>
              <a:buChar char="–"/>
            </a:pPr>
            <a:r>
              <a:rPr lang="en-GB" sz="2000" dirty="0"/>
              <a:t>H (</a:t>
            </a:r>
            <a:r>
              <a:rPr lang="en-GB" sz="2000" dirty="0" err="1"/>
              <a:t>hoch</a:t>
            </a:r>
            <a:r>
              <a:rPr lang="en-GB" sz="2000" dirty="0"/>
              <a:t>) und N (</a:t>
            </a:r>
            <a:r>
              <a:rPr lang="en-GB" sz="2000" dirty="0" err="1"/>
              <a:t>niedrig</a:t>
            </a:r>
            <a:r>
              <a:rPr lang="en-GB" sz="2000" dirty="0"/>
              <a:t>) “</a:t>
            </a:r>
            <a:r>
              <a:rPr lang="en-GB" sz="2000" dirty="0" err="1"/>
              <a:t>hängende</a:t>
            </a:r>
            <a:r>
              <a:rPr lang="en-GB" sz="2000" dirty="0"/>
              <a:t> </a:t>
            </a:r>
            <a:r>
              <a:rPr lang="en-GB" sz="2000" dirty="0" err="1"/>
              <a:t>Früchte</a:t>
            </a:r>
            <a:r>
              <a:rPr lang="en-GB" sz="2000" dirty="0"/>
              <a:t>”</a:t>
            </a:r>
          </a:p>
          <a:p>
            <a:pPr marL="800100" lvl="1" indent="-342900">
              <a:buFont typeface="Calibri" panose="020F0502020204030204" pitchFamily="34" charset="0"/>
              <a:buChar char="–"/>
            </a:pPr>
            <a:r>
              <a:rPr lang="en-GB" sz="2000" dirty="0"/>
              <a:t>S (Stakeholder/</a:t>
            </a:r>
            <a:r>
              <a:rPr lang="en-GB" sz="2000" dirty="0" err="1"/>
              <a:t>Interessent</a:t>
            </a:r>
            <a:r>
              <a:rPr lang="en-GB" sz="2000" dirty="0"/>
              <a:t>) </a:t>
            </a:r>
            <a:r>
              <a:rPr lang="en-GB" sz="2000" dirty="0" err="1"/>
              <a:t>kann</a:t>
            </a:r>
            <a:r>
              <a:rPr lang="en-GB" sz="2000" dirty="0"/>
              <a:t> </a:t>
            </a:r>
            <a:r>
              <a:rPr lang="en-GB" sz="2000" dirty="0" err="1"/>
              <a:t>involviert</a:t>
            </a:r>
            <a:r>
              <a:rPr lang="en-GB" sz="2000" dirty="0"/>
              <a:t> </a:t>
            </a:r>
            <a:r>
              <a:rPr lang="en-GB" sz="2000" dirty="0" err="1"/>
              <a:t>werden</a:t>
            </a:r>
            <a:r>
              <a:rPr lang="en-GB" sz="2000" dirty="0"/>
              <a:t>, </a:t>
            </a:r>
            <a:r>
              <a:rPr lang="en-GB" sz="2000" dirty="0" err="1"/>
              <a:t>oder</a:t>
            </a:r>
            <a:r>
              <a:rPr lang="en-GB" sz="2000" dirty="0"/>
              <a:t> L (</a:t>
            </a:r>
            <a:r>
              <a:rPr lang="en-GB" sz="2000" dirty="0" err="1"/>
              <a:t>lang</a:t>
            </a:r>
            <a:r>
              <a:rPr lang="en-GB" sz="2000" dirty="0"/>
              <a:t>)</a:t>
            </a:r>
            <a:r>
              <a:rPr lang="en-GB" sz="2000" dirty="0" err="1"/>
              <a:t>fristig</a:t>
            </a:r>
            <a:r>
              <a:rPr lang="en-GB" sz="2000" dirty="0"/>
              <a:t> </a:t>
            </a:r>
            <a:r>
              <a:rPr lang="en-GB" sz="2000" dirty="0" err="1"/>
              <a:t>gebrauchtes</a:t>
            </a:r>
            <a:r>
              <a:rPr lang="en-GB" sz="2000" dirty="0"/>
              <a:t> </a:t>
            </a:r>
            <a:r>
              <a:rPr lang="en-GB" sz="2000" dirty="0" err="1"/>
              <a:t>oder</a:t>
            </a:r>
            <a:r>
              <a:rPr lang="en-GB" sz="2000" dirty="0"/>
              <a:t> </a:t>
            </a:r>
            <a:r>
              <a:rPr lang="en-GB" sz="2000" dirty="0" err="1"/>
              <a:t>weiteres</a:t>
            </a:r>
            <a:r>
              <a:rPr lang="en-GB" sz="2000" dirty="0"/>
              <a:t> </a:t>
            </a:r>
            <a:r>
              <a:rPr lang="en-GB" sz="2000" dirty="0" err="1"/>
              <a:t>Netzwerk</a:t>
            </a:r>
            <a:r>
              <a:rPr lang="en-GB" sz="2000" dirty="0"/>
              <a:t>, das </a:t>
            </a:r>
            <a:r>
              <a:rPr lang="en-GB" sz="2000" dirty="0" err="1"/>
              <a:t>nötig</a:t>
            </a:r>
            <a:r>
              <a:rPr lang="en-GB" sz="2000" dirty="0"/>
              <a:t> </a:t>
            </a:r>
            <a:r>
              <a:rPr lang="en-GB" sz="2000" dirty="0" err="1"/>
              <a:t>ist</a:t>
            </a:r>
            <a:r>
              <a:rPr lang="en-GB" sz="2000" dirty="0"/>
              <a:t>, </a:t>
            </a:r>
            <a:r>
              <a:rPr lang="en-GB" sz="2000" dirty="0" err="1"/>
              <a:t>diese</a:t>
            </a:r>
            <a:r>
              <a:rPr lang="en-GB" sz="2000" dirty="0"/>
              <a:t> </a:t>
            </a:r>
            <a:r>
              <a:rPr lang="en-GB" sz="2000" dirty="0" err="1"/>
              <a:t>Idee</a:t>
            </a:r>
            <a:r>
              <a:rPr lang="en-GB" sz="2000" dirty="0"/>
              <a:t> </a:t>
            </a:r>
            <a:r>
              <a:rPr lang="en-GB" sz="2000" dirty="0" err="1"/>
              <a:t>zu</a:t>
            </a:r>
            <a:r>
              <a:rPr lang="en-GB" sz="2000" dirty="0"/>
              <a:t> </a:t>
            </a:r>
            <a:r>
              <a:rPr lang="en-GB" sz="2000" dirty="0" err="1"/>
              <a:t>verwirklichen</a:t>
            </a:r>
            <a:r>
              <a:rPr lang="en-GB" sz="2000" dirty="0"/>
              <a:t>, </a:t>
            </a:r>
            <a:r>
              <a:rPr lang="en-GB" sz="2000" dirty="0" err="1"/>
              <a:t>wenn</a:t>
            </a:r>
            <a:r>
              <a:rPr lang="en-GB" sz="2000" dirty="0"/>
              <a:t> </a:t>
            </a:r>
            <a:r>
              <a:rPr lang="en-GB" sz="2000" dirty="0" err="1"/>
              <a:t>kein</a:t>
            </a:r>
            <a:r>
              <a:rPr lang="en-GB" sz="2000" dirty="0"/>
              <a:t> </a:t>
            </a:r>
            <a:r>
              <a:rPr lang="en-GB" sz="2000" dirty="0" err="1"/>
              <a:t>direkter</a:t>
            </a:r>
            <a:r>
              <a:rPr lang="en-GB" sz="2000" dirty="0"/>
              <a:t> </a:t>
            </a:r>
            <a:r>
              <a:rPr lang="en-GB" sz="2000" dirty="0" err="1"/>
              <a:t>Zugang</a:t>
            </a:r>
            <a:r>
              <a:rPr lang="en-GB" sz="2000" dirty="0"/>
              <a:t> </a:t>
            </a:r>
            <a:r>
              <a:rPr lang="en-GB" sz="2000" dirty="0" err="1"/>
              <a:t>zu</a:t>
            </a:r>
            <a:r>
              <a:rPr lang="en-GB" sz="2000" dirty="0"/>
              <a:t> den </a:t>
            </a:r>
            <a:r>
              <a:rPr lang="en-GB" sz="2000" dirty="0" err="1"/>
              <a:t>Interessenten</a:t>
            </a:r>
            <a:r>
              <a:rPr lang="en-GB" sz="2000" dirty="0"/>
              <a:t> da </a:t>
            </a:r>
            <a:r>
              <a:rPr lang="en-GB" sz="2000" dirty="0" err="1"/>
              <a:t>ist</a:t>
            </a:r>
            <a:r>
              <a:rPr lang="en-GB" sz="2000" dirty="0"/>
              <a:t>.</a:t>
            </a:r>
          </a:p>
          <a:p>
            <a:pPr marL="800100" lvl="1" indent="-342900">
              <a:buFont typeface="Calibri" panose="020F0502020204030204" pitchFamily="34" charset="0"/>
              <a:buChar char="–"/>
            </a:pPr>
            <a:r>
              <a:rPr lang="en-GB" sz="2000" dirty="0"/>
              <a:t>R (</a:t>
            </a:r>
            <a:r>
              <a:rPr lang="en-GB" sz="2000" dirty="0" err="1"/>
              <a:t>Rahmenbedingungen</a:t>
            </a:r>
            <a:r>
              <a:rPr lang="en-GB" sz="2000" dirty="0"/>
              <a:t>) und </a:t>
            </a:r>
            <a:r>
              <a:rPr lang="en-GB" sz="2000" dirty="0" err="1"/>
              <a:t>Gesetze</a:t>
            </a:r>
            <a:r>
              <a:rPr lang="en-GB" sz="2000" dirty="0"/>
              <a:t>, die </a:t>
            </a:r>
            <a:r>
              <a:rPr lang="en-GB" sz="2000" dirty="0" err="1"/>
              <a:t>nicht</a:t>
            </a:r>
            <a:r>
              <a:rPr lang="en-GB" sz="2000" dirty="0"/>
              <a:t> </a:t>
            </a:r>
            <a:r>
              <a:rPr lang="en-GB" sz="2000" dirty="0" err="1"/>
              <a:t>abgeändert</a:t>
            </a:r>
            <a:r>
              <a:rPr lang="en-GB" sz="2000" dirty="0"/>
              <a:t> </a:t>
            </a:r>
            <a:r>
              <a:rPr lang="en-GB" sz="2000" dirty="0" err="1"/>
              <a:t>werden</a:t>
            </a:r>
            <a:r>
              <a:rPr lang="en-GB" sz="2000" dirty="0"/>
              <a:t> </a:t>
            </a:r>
            <a:r>
              <a:rPr lang="en-GB" sz="2000" dirty="0" err="1"/>
              <a:t>können</a:t>
            </a:r>
            <a:r>
              <a:rPr lang="en-GB" sz="2000" dirty="0"/>
              <a:t>. </a:t>
            </a:r>
          </a:p>
          <a:p>
            <a:pPr marL="800100" lvl="1" indent="-342900">
              <a:buFont typeface="Calibri" panose="020F0502020204030204" pitchFamily="34" charset="0"/>
              <a:buChar char="–"/>
            </a:pPr>
            <a:endParaRPr lang="en-GB" sz="2000" dirty="0"/>
          </a:p>
          <a:p>
            <a:r>
              <a:rPr lang="en-GB" sz="2000" dirty="0"/>
              <a:t>Machen </a:t>
            </a:r>
            <a:r>
              <a:rPr lang="en-GB" sz="2000" dirty="0" err="1"/>
              <a:t>Sie</a:t>
            </a:r>
            <a:r>
              <a:rPr lang="en-GB" sz="2000" dirty="0"/>
              <a:t> </a:t>
            </a:r>
            <a:r>
              <a:rPr lang="en-GB" sz="2000" dirty="0" err="1"/>
              <a:t>bei</a:t>
            </a:r>
            <a:r>
              <a:rPr lang="en-GB" sz="2000" dirty="0"/>
              <a:t> den </a:t>
            </a:r>
            <a:r>
              <a:rPr lang="en-GB" sz="2000" dirty="0" err="1"/>
              <a:t>Ideen</a:t>
            </a:r>
            <a:r>
              <a:rPr lang="en-GB" sz="2000" dirty="0"/>
              <a:t> </a:t>
            </a:r>
            <a:r>
              <a:rPr lang="en-GB" sz="2000" dirty="0" err="1"/>
              <a:t>weiter</a:t>
            </a:r>
            <a:r>
              <a:rPr lang="en-GB" sz="2000" dirty="0"/>
              <a:t>, die </a:t>
            </a:r>
            <a:r>
              <a:rPr lang="en-GB" sz="2000" dirty="0" err="1"/>
              <a:t>mit</a:t>
            </a:r>
            <a:r>
              <a:rPr lang="en-GB" sz="2000" dirty="0"/>
              <a:t> L, S, </a:t>
            </a:r>
            <a:r>
              <a:rPr lang="en-GB" sz="2000" dirty="0" err="1"/>
              <a:t>aber</a:t>
            </a:r>
            <a:r>
              <a:rPr lang="en-GB" sz="2000" dirty="0"/>
              <a:t> </a:t>
            </a:r>
            <a:r>
              <a:rPr lang="en-GB" sz="2000" dirty="0" err="1"/>
              <a:t>nicht</a:t>
            </a:r>
            <a:r>
              <a:rPr lang="en-GB" sz="2000" dirty="0"/>
              <a:t> </a:t>
            </a:r>
            <a:r>
              <a:rPr lang="en-GB" sz="2000" dirty="0" err="1"/>
              <a:t>mit</a:t>
            </a:r>
            <a:r>
              <a:rPr lang="en-GB" sz="2000" dirty="0"/>
              <a:t> F </a:t>
            </a:r>
            <a:r>
              <a:rPr lang="en-GB" sz="2000" dirty="0" err="1"/>
              <a:t>gekennzeichnet</a:t>
            </a:r>
            <a:r>
              <a:rPr lang="en-GB" sz="2000" dirty="0"/>
              <a:t> </a:t>
            </a:r>
            <a:r>
              <a:rPr lang="en-GB" sz="2000" dirty="0" err="1"/>
              <a:t>sind</a:t>
            </a:r>
            <a:r>
              <a:rPr lang="en-GB" sz="2000" dirty="0"/>
              <a:t>. </a:t>
            </a:r>
            <a:r>
              <a:rPr lang="en-GB" sz="2000" dirty="0" err="1"/>
              <a:t>Trauen</a:t>
            </a:r>
            <a:r>
              <a:rPr lang="en-GB" sz="2000" dirty="0"/>
              <a:t> </a:t>
            </a:r>
            <a:r>
              <a:rPr lang="en-GB" sz="2000" dirty="0" err="1"/>
              <a:t>Sie</a:t>
            </a:r>
            <a:r>
              <a:rPr lang="en-GB" sz="2000" dirty="0"/>
              <a:t> </a:t>
            </a:r>
            <a:r>
              <a:rPr lang="en-GB" sz="2000" dirty="0" err="1"/>
              <a:t>sich</a:t>
            </a:r>
            <a:r>
              <a:rPr lang="en-GB" sz="2000" dirty="0"/>
              <a:t> </a:t>
            </a:r>
            <a:r>
              <a:rPr lang="en-GB" sz="2000" dirty="0" err="1"/>
              <a:t>ruhig</a:t>
            </a:r>
            <a:r>
              <a:rPr lang="en-GB" sz="2000" dirty="0"/>
              <a:t> </a:t>
            </a:r>
            <a:r>
              <a:rPr lang="en-GB" sz="2000" dirty="0" err="1"/>
              <a:t>weitere</a:t>
            </a:r>
            <a:r>
              <a:rPr lang="en-GB" sz="2000" dirty="0"/>
              <a:t> </a:t>
            </a:r>
            <a:r>
              <a:rPr lang="en-GB" sz="2000" dirty="0" err="1"/>
              <a:t>Konzepte</a:t>
            </a:r>
            <a:r>
              <a:rPr lang="en-GB" sz="2000" dirty="0"/>
              <a:t> </a:t>
            </a:r>
            <a:r>
              <a:rPr lang="en-GB" sz="2000" dirty="0" err="1"/>
              <a:t>zu</a:t>
            </a:r>
            <a:r>
              <a:rPr lang="en-GB" sz="2000" dirty="0"/>
              <a:t> </a:t>
            </a:r>
            <a:r>
              <a:rPr lang="en-GB" sz="2000" dirty="0" err="1"/>
              <a:t>entwickeln</a:t>
            </a:r>
            <a:r>
              <a:rPr lang="en-GB" sz="2000" dirty="0"/>
              <a:t>, </a:t>
            </a:r>
            <a:r>
              <a:rPr lang="en-GB" sz="2000" dirty="0" err="1"/>
              <a:t>indem</a:t>
            </a:r>
            <a:r>
              <a:rPr lang="en-GB" sz="2000" dirty="0"/>
              <a:t> </a:t>
            </a:r>
            <a:r>
              <a:rPr lang="en-GB" sz="2000" dirty="0" err="1"/>
              <a:t>Sie</a:t>
            </a:r>
            <a:r>
              <a:rPr lang="en-GB" sz="2000" dirty="0"/>
              <a:t> </a:t>
            </a:r>
            <a:r>
              <a:rPr lang="en-GB" sz="2000" dirty="0" err="1"/>
              <a:t>aus</a:t>
            </a:r>
            <a:r>
              <a:rPr lang="en-GB" sz="2000" dirty="0"/>
              <a:t> </a:t>
            </a:r>
            <a:r>
              <a:rPr lang="en-GB" sz="2000" dirty="0" err="1"/>
              <a:t>dem</a:t>
            </a:r>
            <a:r>
              <a:rPr lang="en-GB" sz="2000" dirty="0"/>
              <a:t> </a:t>
            </a:r>
            <a:r>
              <a:rPr lang="en-GB" sz="2000" dirty="0" err="1"/>
              <a:t>Ideenpool</a:t>
            </a:r>
            <a:r>
              <a:rPr lang="en-GB" sz="2000" dirty="0"/>
              <a:t> die </a:t>
            </a:r>
            <a:r>
              <a:rPr lang="en-GB" sz="2000" dirty="0" err="1"/>
              <a:t>richtigen</a:t>
            </a:r>
            <a:r>
              <a:rPr lang="en-GB" sz="2000" dirty="0"/>
              <a:t> </a:t>
            </a:r>
            <a:r>
              <a:rPr lang="en-GB" sz="2000" dirty="0" err="1"/>
              <a:t>Ideen</a:t>
            </a:r>
            <a:r>
              <a:rPr lang="en-GB" sz="2000" dirty="0"/>
              <a:t> </a:t>
            </a:r>
            <a:r>
              <a:rPr lang="en-GB" sz="2000" dirty="0" err="1"/>
              <a:t>herausfiltern</a:t>
            </a:r>
            <a:r>
              <a:rPr lang="en-GB" sz="2000" dirty="0"/>
              <a:t>. </a:t>
            </a:r>
          </a:p>
          <a:p>
            <a:r>
              <a:rPr lang="en-GB" sz="2000" dirty="0" smtClean="0"/>
              <a:t>.  </a:t>
            </a:r>
            <a:endParaRPr lang="en-GB" sz="2000" dirty="0"/>
          </a:p>
        </p:txBody>
      </p:sp>
    </p:spTree>
    <p:extLst>
      <p:ext uri="{BB962C8B-B14F-4D97-AF65-F5344CB8AC3E}">
        <p14:creationId xmlns:p14="http://schemas.microsoft.com/office/powerpoint/2010/main" val="379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3"/>
          <a:srcRect r="85412"/>
          <a:stretch/>
        </p:blipFill>
        <p:spPr>
          <a:xfrm>
            <a:off x="11582399" y="3723937"/>
            <a:ext cx="609601" cy="3134063"/>
          </a:xfrm>
          <a:prstGeom prst="rect">
            <a:avLst/>
          </a:prstGeom>
        </p:spPr>
      </p:pic>
      <p:sp>
        <p:nvSpPr>
          <p:cNvPr id="4" name="Szövegdoboz 3"/>
          <p:cNvSpPr txBox="1"/>
          <p:nvPr/>
        </p:nvSpPr>
        <p:spPr>
          <a:xfrm>
            <a:off x="787400" y="1083256"/>
            <a:ext cx="10663380" cy="2923877"/>
          </a:xfrm>
          <a:prstGeom prst="rect">
            <a:avLst/>
          </a:prstGeom>
          <a:noFill/>
        </p:spPr>
        <p:txBody>
          <a:bodyPr wrap="square" rtlCol="0">
            <a:spAutoFit/>
          </a:bodyPr>
          <a:lstStyle/>
          <a:p>
            <a:r>
              <a:rPr lang="de-AT" sz="2400" dirty="0" smtClean="0"/>
              <a:t>Methode der Schlüsselfaktoren (Theorie)</a:t>
            </a:r>
            <a:endParaRPr lang="hu-HU" sz="2400" dirty="0"/>
          </a:p>
          <a:p>
            <a:endParaRPr lang="hu-HU" sz="2000" dirty="0"/>
          </a:p>
          <a:p>
            <a:pPr marL="342900" indent="-342900">
              <a:buFont typeface="Calibri" panose="020F0502020204030204" pitchFamily="34" charset="0"/>
              <a:buChar char="–"/>
            </a:pPr>
            <a:r>
              <a:rPr lang="en-US" sz="2000" dirty="0" err="1" smtClean="0"/>
              <a:t>Nachfrage</a:t>
            </a:r>
            <a:r>
              <a:rPr lang="en-US" sz="2000" dirty="0" smtClean="0"/>
              <a:t> der </a:t>
            </a:r>
            <a:r>
              <a:rPr lang="en-US" sz="2000" dirty="0" err="1" smtClean="0"/>
              <a:t>Industrie</a:t>
            </a:r>
            <a:endParaRPr lang="en-US" sz="2000" dirty="0" smtClean="0"/>
          </a:p>
          <a:p>
            <a:pPr marL="342900" indent="-342900">
              <a:buFont typeface="Calibri" panose="020F0502020204030204" pitchFamily="34" charset="0"/>
              <a:buChar char="–"/>
            </a:pPr>
            <a:r>
              <a:rPr lang="en-US" sz="2000" dirty="0" err="1" smtClean="0"/>
              <a:t>Wettbewerbsstrategie</a:t>
            </a:r>
            <a:r>
              <a:rPr lang="en-US" sz="2000" dirty="0" smtClean="0"/>
              <a:t> und Position der </a:t>
            </a:r>
            <a:r>
              <a:rPr lang="en-US" sz="2000" dirty="0" err="1" smtClean="0"/>
              <a:t>Industrie</a:t>
            </a:r>
            <a:endParaRPr lang="en-US" sz="2000" dirty="0" smtClean="0"/>
          </a:p>
          <a:p>
            <a:pPr marL="342900" indent="-342900">
              <a:buFont typeface="Calibri" panose="020F0502020204030204" pitchFamily="34" charset="0"/>
              <a:buChar char="–"/>
            </a:pPr>
            <a:r>
              <a:rPr lang="en-US" sz="2000" dirty="0" err="1" smtClean="0"/>
              <a:t>Umweltfaktoren</a:t>
            </a:r>
            <a:r>
              <a:rPr lang="en-US" sz="2000" dirty="0" smtClean="0"/>
              <a:t> </a:t>
            </a:r>
            <a:r>
              <a:rPr lang="en-US" sz="2000" dirty="0" err="1" smtClean="0"/>
              <a:t>sind</a:t>
            </a:r>
            <a:r>
              <a:rPr lang="en-US" sz="2000" dirty="0" smtClean="0"/>
              <a:t> </a:t>
            </a:r>
            <a:r>
              <a:rPr lang="en-US" sz="2000" dirty="0" err="1" smtClean="0"/>
              <a:t>makroökonomische</a:t>
            </a:r>
            <a:r>
              <a:rPr lang="en-US" sz="2000" dirty="0" smtClean="0"/>
              <a:t> </a:t>
            </a:r>
            <a:r>
              <a:rPr lang="en-US" sz="2000" dirty="0" err="1" smtClean="0"/>
              <a:t>Einflüsse</a:t>
            </a:r>
            <a:r>
              <a:rPr lang="en-US" sz="2000" dirty="0" smtClean="0"/>
              <a:t>, die </a:t>
            </a:r>
            <a:r>
              <a:rPr lang="en-US" sz="2000" dirty="0" err="1" smtClean="0"/>
              <a:t>alle</a:t>
            </a:r>
            <a:r>
              <a:rPr lang="en-US" sz="2000" dirty="0" smtClean="0"/>
              <a:t> </a:t>
            </a:r>
            <a:r>
              <a:rPr lang="en-US" sz="2000" dirty="0" err="1" smtClean="0"/>
              <a:t>Mitbewerber</a:t>
            </a:r>
            <a:r>
              <a:rPr lang="en-US" sz="2000" dirty="0" smtClean="0"/>
              <a:t> </a:t>
            </a:r>
            <a:r>
              <a:rPr lang="en-US" sz="2000" dirty="0" err="1" smtClean="0"/>
              <a:t>innerhalb</a:t>
            </a:r>
            <a:r>
              <a:rPr lang="en-US" sz="2000" dirty="0" smtClean="0"/>
              <a:t> </a:t>
            </a:r>
            <a:r>
              <a:rPr lang="en-US" sz="2000" dirty="0" err="1" smtClean="0"/>
              <a:t>derselben</a:t>
            </a:r>
            <a:r>
              <a:rPr lang="en-US" sz="2000" dirty="0" smtClean="0"/>
              <a:t> </a:t>
            </a:r>
            <a:r>
              <a:rPr lang="en-US" sz="2000" dirty="0" err="1" smtClean="0"/>
              <a:t>Industrie</a:t>
            </a:r>
            <a:r>
              <a:rPr lang="en-US" sz="2000" dirty="0" smtClean="0"/>
              <a:t> </a:t>
            </a:r>
            <a:r>
              <a:rPr lang="en-US" sz="2000" dirty="0" err="1" smtClean="0"/>
              <a:t>betreffen</a:t>
            </a:r>
            <a:endParaRPr lang="en-US" sz="2000" dirty="0" smtClean="0"/>
          </a:p>
          <a:p>
            <a:pPr marL="342900" indent="-342900">
              <a:buFont typeface="Calibri" panose="020F0502020204030204" pitchFamily="34" charset="0"/>
              <a:buChar char="–"/>
            </a:pPr>
            <a:r>
              <a:rPr lang="de-AT" sz="2000" dirty="0" smtClean="0"/>
              <a:t>Zeitfaktoren</a:t>
            </a:r>
          </a:p>
          <a:p>
            <a:pPr marL="342900" indent="-342900">
              <a:buFont typeface="Calibri" panose="020F0502020204030204" pitchFamily="34" charset="0"/>
              <a:buChar char="–"/>
            </a:pPr>
            <a:r>
              <a:rPr lang="de-AT" sz="2000" dirty="0" smtClean="0"/>
              <a:t>Haltung des Managements</a:t>
            </a:r>
            <a:endParaRPr lang="en-US" sz="2000" dirty="0" smtClean="0"/>
          </a:p>
          <a:p>
            <a:pPr marL="342900" indent="-342900">
              <a:buFont typeface="Calibri" panose="020F0502020204030204" pitchFamily="34" charset="0"/>
              <a:buChar char="–"/>
            </a:pPr>
            <a:endParaRPr lang="en-US" sz="2000" dirty="0"/>
          </a:p>
        </p:txBody>
      </p:sp>
    </p:spTree>
    <p:extLst>
      <p:ext uri="{BB962C8B-B14F-4D97-AF65-F5344CB8AC3E}">
        <p14:creationId xmlns:p14="http://schemas.microsoft.com/office/powerpoint/2010/main" val="210407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6026</Words>
  <Application>Microsoft Office PowerPoint</Application>
  <PresentationFormat>Breitbild</PresentationFormat>
  <Paragraphs>411</Paragraphs>
  <Slides>26</Slides>
  <Notes>26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MS PGothic</vt:lpstr>
      <vt:lpstr>Arial</vt:lpstr>
      <vt:lpstr>Calibri</vt:lpstr>
      <vt:lpstr>Calibri Light</vt:lpstr>
      <vt:lpstr>Times New Roman</vt:lpstr>
      <vt:lpstr>Retrospect</vt:lpstr>
      <vt:lpstr>PowerPoint-Präsentation</vt:lpstr>
      <vt:lpstr>Lernziele</vt:lpstr>
      <vt:lpstr>Einführung</vt:lpstr>
      <vt:lpstr>Überblick über die Methoden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Zusammenfassung</vt:lpstr>
      <vt:lpstr>Aufgaben, Zusammenarbeit</vt:lpstr>
      <vt:lpstr>Bibliographie</vt:lpstr>
      <vt:lpstr>Bibliographie</vt:lpstr>
      <vt:lpstr>Nützliche Internetseiten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Zsolt Lengyel</dc:creator>
  <cp:keywords/>
  <dc:description/>
  <cp:lastModifiedBy>Richard Messnarz</cp:lastModifiedBy>
  <cp:revision>202</cp:revision>
  <cp:lastPrinted>2017-06-11T15:03:59Z</cp:lastPrinted>
  <dcterms:created xsi:type="dcterms:W3CDTF">2017-02-15T07:18:39Z</dcterms:created>
  <dcterms:modified xsi:type="dcterms:W3CDTF">2017-10-05T14:25:35Z</dcterms:modified>
  <cp:category/>
</cp:coreProperties>
</file>