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59" r:id="rId6"/>
    <p:sldId id="278" r:id="rId7"/>
    <p:sldId id="273" r:id="rId8"/>
    <p:sldId id="271" r:id="rId9"/>
    <p:sldId id="276" r:id="rId10"/>
    <p:sldId id="281" r:id="rId11"/>
    <p:sldId id="283" r:id="rId12"/>
    <p:sldId id="277" r:id="rId13"/>
    <p:sldId id="286" r:id="rId14"/>
    <p:sldId id="284" r:id="rId15"/>
    <p:sldId id="285" r:id="rId16"/>
    <p:sldId id="279" r:id="rId17"/>
    <p:sldId id="280" r:id="rId18"/>
    <p:sldId id="289" r:id="rId19"/>
    <p:sldId id="287" r:id="rId20"/>
    <p:sldId id="288" r:id="rId21"/>
    <p:sldId id="267" r:id="rId22"/>
    <p:sldId id="268" r:id="rId23"/>
    <p:sldId id="269" r:id="rId24"/>
  </p:sldIdLst>
  <p:sldSz cx="12192000" cy="6858000"/>
  <p:notesSz cx="6858000" cy="9144000"/>
  <p:custDataLst>
    <p:tags r:id="rId2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2F5"/>
          </a:solidFill>
        </a:fill>
      </a:tcStyle>
    </a:wholeTbl>
    <a:band2H>
      <a:tcTxStyle/>
      <a:tcStyle>
        <a:tcBdr/>
        <a:fill>
          <a:solidFill>
            <a:srgbClr val="E7F1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AEC"/>
          </a:solidFill>
        </a:fill>
      </a:tcStyle>
    </a:wholeTbl>
    <a:band2H>
      <a:tcTxStyle/>
      <a:tcStyle>
        <a:tcBdr/>
        <a:fill>
          <a:solidFill>
            <a:srgbClr val="E7F5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E0DF"/>
          </a:solidFill>
        </a:fill>
      </a:tcStyle>
    </a:wholeTbl>
    <a:band2H>
      <a:tcTxStyle/>
      <a:tcStyle>
        <a:tcBdr/>
        <a:fill>
          <a:solidFill>
            <a:srgbClr val="EA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/>
    <p:restoredTop sz="75084"/>
  </p:normalViewPr>
  <p:slideViewPr>
    <p:cSldViewPr snapToGrid="0" snapToObjects="1">
      <p:cViewPr varScale="1">
        <p:scale>
          <a:sx n="94" d="100"/>
          <a:sy n="94" d="100"/>
        </p:scale>
        <p:origin x="11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glossary.org/stakeholder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web 2.0-ás </a:t>
            </a:r>
            <a:r>
              <a:rPr lang="en-GB" dirty="0" err="1"/>
              <a:t>eszközök</a:t>
            </a:r>
            <a:r>
              <a:rPr lang="en-GB" baseline="0" dirty="0"/>
              <a:t> </a:t>
            </a:r>
            <a:r>
              <a:rPr lang="en-GB" baseline="0" dirty="0" err="1"/>
              <a:t>sok</a:t>
            </a:r>
            <a:r>
              <a:rPr lang="en-GB" baseline="0" dirty="0"/>
              <a:t> </a:t>
            </a:r>
            <a:r>
              <a:rPr lang="en-GB" baseline="0" dirty="0" err="1"/>
              <a:t>olyan</a:t>
            </a:r>
            <a:r>
              <a:rPr lang="en-GB" baseline="0" dirty="0"/>
              <a:t> </a:t>
            </a:r>
            <a:r>
              <a:rPr lang="en-GB" baseline="0" dirty="0" err="1"/>
              <a:t>lehetőséget</a:t>
            </a:r>
            <a:r>
              <a:rPr lang="en-GB" baseline="0" dirty="0"/>
              <a:t> </a:t>
            </a:r>
            <a:r>
              <a:rPr lang="en-GB" baseline="0" dirty="0" err="1"/>
              <a:t>kínálnak</a:t>
            </a:r>
            <a:r>
              <a:rPr lang="en-GB" baseline="0" dirty="0"/>
              <a:t>, </a:t>
            </a:r>
            <a:r>
              <a:rPr lang="en-GB" baseline="0" dirty="0" err="1"/>
              <a:t>amelyek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érdekeltek</a:t>
            </a:r>
            <a:r>
              <a:rPr lang="en-GB" baseline="0" dirty="0"/>
              <a:t> </a:t>
            </a:r>
            <a:r>
              <a:rPr lang="en-GB" baseline="0" dirty="0" err="1"/>
              <a:t>tájékoztatását</a:t>
            </a:r>
            <a:r>
              <a:rPr lang="en-GB" baseline="0" dirty="0"/>
              <a:t> </a:t>
            </a:r>
            <a:r>
              <a:rPr lang="en-GB" baseline="0" dirty="0" err="1"/>
              <a:t>rugalmasabbá</a:t>
            </a:r>
            <a:r>
              <a:rPr lang="en-GB" baseline="0" dirty="0"/>
              <a:t>, a </a:t>
            </a:r>
            <a:r>
              <a:rPr lang="en-GB" baseline="0" dirty="0" err="1"/>
              <a:t>velük</a:t>
            </a:r>
            <a:r>
              <a:rPr lang="en-GB" baseline="0" dirty="0"/>
              <a:t> </a:t>
            </a:r>
            <a:r>
              <a:rPr lang="en-GB" baseline="0" dirty="0" err="1"/>
              <a:t>való</a:t>
            </a:r>
            <a:r>
              <a:rPr lang="en-GB" baseline="0" dirty="0"/>
              <a:t> </a:t>
            </a:r>
            <a:r>
              <a:rPr lang="en-GB" baseline="0" dirty="0" err="1"/>
              <a:t>együttműködést</a:t>
            </a:r>
            <a:r>
              <a:rPr lang="en-GB" baseline="0" dirty="0"/>
              <a:t> </a:t>
            </a:r>
            <a:r>
              <a:rPr lang="en-GB" baseline="0" dirty="0" err="1"/>
              <a:t>hatékonyabbá</a:t>
            </a:r>
            <a:r>
              <a:rPr lang="en-GB" baseline="0" dirty="0"/>
              <a:t> </a:t>
            </a:r>
            <a:r>
              <a:rPr lang="en-GB" baseline="0" dirty="0" err="1"/>
              <a:t>teszik</a:t>
            </a:r>
            <a:r>
              <a:rPr lang="en-GB" baseline="0" dirty="0"/>
              <a:t>. </a:t>
            </a:r>
            <a:r>
              <a:rPr lang="en-GB" baseline="0" dirty="0" err="1"/>
              <a:t>Használatuk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első</a:t>
            </a:r>
            <a:r>
              <a:rPr lang="en-GB" baseline="0" dirty="0"/>
              <a:t> </a:t>
            </a:r>
            <a:r>
              <a:rPr lang="en-GB" baseline="0" dirty="0" err="1"/>
              <a:t>ismerkedés</a:t>
            </a:r>
            <a:r>
              <a:rPr lang="en-GB" baseline="0" dirty="0"/>
              <a:t> </a:t>
            </a:r>
            <a:r>
              <a:rPr lang="en-GB" baseline="0" dirty="0" err="1"/>
              <a:t>után</a:t>
            </a:r>
            <a:r>
              <a:rPr lang="en-GB" baseline="0" dirty="0"/>
              <a:t> </a:t>
            </a:r>
            <a:r>
              <a:rPr lang="en-GB" baseline="0" dirty="0" err="1"/>
              <a:t>általában</a:t>
            </a:r>
            <a:r>
              <a:rPr lang="en-GB" baseline="0" dirty="0"/>
              <a:t> </a:t>
            </a:r>
            <a:r>
              <a:rPr lang="en-GB" baseline="0" dirty="0" err="1"/>
              <a:t>egyszerű</a:t>
            </a:r>
            <a:r>
              <a:rPr lang="en-GB" baseline="0" dirty="0"/>
              <a:t>, de </a:t>
            </a:r>
            <a:r>
              <a:rPr lang="en-GB" baseline="0" dirty="0" err="1"/>
              <a:t>eldönteni</a:t>
            </a:r>
            <a:r>
              <a:rPr lang="en-GB" baseline="0" dirty="0"/>
              <a:t>, </a:t>
            </a:r>
            <a:r>
              <a:rPr lang="en-GB" baseline="0" dirty="0" err="1"/>
              <a:t>hogy</a:t>
            </a:r>
            <a:r>
              <a:rPr lang="en-GB" baseline="0" dirty="0"/>
              <a:t> </a:t>
            </a:r>
            <a:r>
              <a:rPr lang="en-GB" baseline="0" dirty="0" err="1"/>
              <a:t>melyiket</a:t>
            </a:r>
            <a:r>
              <a:rPr lang="en-GB" baseline="0" dirty="0"/>
              <a:t> </a:t>
            </a:r>
            <a:r>
              <a:rPr lang="en-GB" baseline="0" dirty="0" err="1"/>
              <a:t>válasszuk</a:t>
            </a:r>
            <a:r>
              <a:rPr lang="en-GB" baseline="0" dirty="0"/>
              <a:t>, a </a:t>
            </a:r>
            <a:r>
              <a:rPr lang="en-GB" baseline="0" dirty="0" err="1"/>
              <a:t>kínálat</a:t>
            </a:r>
            <a:r>
              <a:rPr lang="en-GB" baseline="0" dirty="0"/>
              <a:t> </a:t>
            </a:r>
            <a:r>
              <a:rPr lang="en-GB" baseline="0" dirty="0" err="1"/>
              <a:t>gazdagsága</a:t>
            </a:r>
            <a:r>
              <a:rPr lang="en-GB" baseline="0" dirty="0"/>
              <a:t> </a:t>
            </a:r>
            <a:r>
              <a:rPr lang="en-GB" baseline="0" dirty="0" err="1"/>
              <a:t>miatt</a:t>
            </a:r>
            <a:r>
              <a:rPr lang="en-GB" baseline="0" dirty="0"/>
              <a:t> </a:t>
            </a:r>
            <a:r>
              <a:rPr lang="en-GB" baseline="0" dirty="0" err="1"/>
              <a:t>legtöbbször</a:t>
            </a:r>
            <a:r>
              <a:rPr lang="en-GB" baseline="0" dirty="0"/>
              <a:t> </a:t>
            </a:r>
            <a:r>
              <a:rPr lang="en-GB" baseline="0" dirty="0" err="1"/>
              <a:t>nem</a:t>
            </a:r>
            <a:r>
              <a:rPr lang="en-GB" baseline="0" dirty="0"/>
              <a:t> </a:t>
            </a:r>
            <a:r>
              <a:rPr lang="en-GB" baseline="0" dirty="0" err="1"/>
              <a:t>könnyű</a:t>
            </a:r>
            <a:r>
              <a:rPr lang="en-GB" baseline="0" dirty="0"/>
              <a:t>, </a:t>
            </a:r>
            <a:r>
              <a:rPr lang="en-GB" baseline="0" dirty="0" err="1"/>
              <a:t>ebben</a:t>
            </a:r>
            <a:r>
              <a:rPr lang="en-GB" baseline="0" dirty="0"/>
              <a:t> a </a:t>
            </a:r>
            <a:r>
              <a:rPr lang="en-GB" baseline="0" dirty="0" err="1"/>
              <a:t>kérdésben</a:t>
            </a:r>
            <a:r>
              <a:rPr lang="en-GB" baseline="0" dirty="0"/>
              <a:t> </a:t>
            </a:r>
            <a:r>
              <a:rPr lang="en-GB" baseline="0" dirty="0" err="1"/>
              <a:t>érdemes</a:t>
            </a:r>
            <a:r>
              <a:rPr lang="en-GB" baseline="0" dirty="0"/>
              <a:t> </a:t>
            </a:r>
            <a:r>
              <a:rPr lang="en-GB" baseline="0" dirty="0" err="1"/>
              <a:t>meghallgatni</a:t>
            </a:r>
            <a:r>
              <a:rPr lang="en-GB" baseline="0" dirty="0"/>
              <a:t> a </a:t>
            </a:r>
            <a:r>
              <a:rPr lang="en-GB" baseline="0" dirty="0" err="1"/>
              <a:t>tanulók</a:t>
            </a:r>
            <a:r>
              <a:rPr lang="en-GB" baseline="0" dirty="0"/>
              <a:t> </a:t>
            </a:r>
            <a:r>
              <a:rPr lang="en-GB" baseline="0" dirty="0" err="1"/>
              <a:t>véleményét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Sajnos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eszközök</a:t>
            </a:r>
            <a:r>
              <a:rPr lang="en-GB" baseline="0" dirty="0"/>
              <a:t> </a:t>
            </a:r>
            <a:r>
              <a:rPr lang="en-GB" baseline="0" dirty="0" err="1"/>
              <a:t>között</a:t>
            </a:r>
            <a:r>
              <a:rPr lang="en-GB" baseline="0" dirty="0"/>
              <a:t> ma </a:t>
            </a:r>
            <a:r>
              <a:rPr lang="en-GB" baseline="0" dirty="0" err="1"/>
              <a:t>már</a:t>
            </a:r>
            <a:r>
              <a:rPr lang="en-GB" baseline="0" dirty="0"/>
              <a:t> </a:t>
            </a:r>
            <a:r>
              <a:rPr lang="en-GB" baseline="0" dirty="0" err="1"/>
              <a:t>egyre</a:t>
            </a:r>
            <a:r>
              <a:rPr lang="en-GB" baseline="0" dirty="0"/>
              <a:t> </a:t>
            </a:r>
            <a:r>
              <a:rPr lang="en-GB" baseline="0" dirty="0" err="1"/>
              <a:t>több</a:t>
            </a:r>
            <a:r>
              <a:rPr lang="en-GB" baseline="0" dirty="0"/>
              <a:t> a </a:t>
            </a:r>
            <a:r>
              <a:rPr lang="en-GB" baseline="0" dirty="0" err="1"/>
              <a:t>fizetős</a:t>
            </a:r>
            <a:r>
              <a:rPr lang="en-GB" baseline="0" dirty="0"/>
              <a:t>, </a:t>
            </a:r>
            <a:r>
              <a:rPr lang="en-GB" baseline="0" dirty="0" err="1"/>
              <a:t>és</a:t>
            </a:r>
            <a:r>
              <a:rPr lang="en-GB" baseline="0" dirty="0"/>
              <a:t> ha </a:t>
            </a:r>
            <a:r>
              <a:rPr lang="en-GB" baseline="0" dirty="0" err="1"/>
              <a:t>találunk</a:t>
            </a:r>
            <a:r>
              <a:rPr lang="en-GB" baseline="0" dirty="0"/>
              <a:t> is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elképzelésünkhöz</a:t>
            </a:r>
            <a:r>
              <a:rPr lang="en-GB" baseline="0" dirty="0"/>
              <a:t> </a:t>
            </a:r>
            <a:r>
              <a:rPr lang="en-GB" baseline="0" dirty="0" err="1"/>
              <a:t>ingyenes</a:t>
            </a:r>
            <a:r>
              <a:rPr lang="en-GB" baseline="0" dirty="0"/>
              <a:t> </a:t>
            </a:r>
            <a:r>
              <a:rPr lang="en-GB" baseline="0" dirty="0" err="1"/>
              <a:t>megoldást</a:t>
            </a:r>
            <a:r>
              <a:rPr lang="en-GB" baseline="0" dirty="0"/>
              <a:t>,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alkalmazás</a:t>
            </a:r>
            <a:r>
              <a:rPr lang="en-GB" baseline="0" dirty="0"/>
              <a:t> </a:t>
            </a:r>
            <a:r>
              <a:rPr lang="en-GB" baseline="0" dirty="0" err="1"/>
              <a:t>haladó</a:t>
            </a:r>
            <a:r>
              <a:rPr lang="en-GB" baseline="0" dirty="0"/>
              <a:t> </a:t>
            </a:r>
            <a:r>
              <a:rPr lang="en-GB" baseline="0" dirty="0" err="1"/>
              <a:t>szolgáltatásaiért</a:t>
            </a:r>
            <a:r>
              <a:rPr lang="en-GB" baseline="0" dirty="0"/>
              <a:t> </a:t>
            </a:r>
            <a:r>
              <a:rPr lang="en-GB" baseline="0" dirty="0" err="1"/>
              <a:t>biztosan</a:t>
            </a:r>
            <a:r>
              <a:rPr lang="en-GB" baseline="0" dirty="0"/>
              <a:t> </a:t>
            </a:r>
            <a:r>
              <a:rPr lang="en-GB" baseline="0" dirty="0" err="1"/>
              <a:t>fizetni</a:t>
            </a:r>
            <a:r>
              <a:rPr lang="en-GB" baseline="0" dirty="0"/>
              <a:t> </a:t>
            </a:r>
            <a:r>
              <a:rPr lang="en-GB" baseline="0" dirty="0" err="1"/>
              <a:t>kell</a:t>
            </a:r>
            <a:r>
              <a:rPr lang="en-GB" baseline="0" dirty="0"/>
              <a:t>. </a:t>
            </a:r>
            <a:r>
              <a:rPr lang="en-GB" baseline="0" dirty="0" err="1"/>
              <a:t>Szerencsére</a:t>
            </a:r>
            <a:r>
              <a:rPr lang="en-GB" baseline="0" dirty="0"/>
              <a:t> </a:t>
            </a:r>
            <a:r>
              <a:rPr lang="en-GB" baseline="0" dirty="0" err="1"/>
              <a:t>azonban</a:t>
            </a:r>
            <a:r>
              <a:rPr lang="en-GB" baseline="0" dirty="0"/>
              <a:t> </a:t>
            </a:r>
            <a:r>
              <a:rPr lang="en-GB" baseline="0" dirty="0" err="1"/>
              <a:t>általában</a:t>
            </a:r>
            <a:r>
              <a:rPr lang="en-GB" baseline="0" dirty="0"/>
              <a:t> </a:t>
            </a:r>
            <a:r>
              <a:rPr lang="en-GB" baseline="0" dirty="0" err="1"/>
              <a:t>minden</a:t>
            </a:r>
            <a:r>
              <a:rPr lang="en-GB" baseline="0" dirty="0"/>
              <a:t> </a:t>
            </a:r>
            <a:r>
              <a:rPr lang="en-GB" baseline="0" dirty="0" err="1"/>
              <a:t>alkalmazásnak</a:t>
            </a:r>
            <a:r>
              <a:rPr lang="en-GB" baseline="0" dirty="0"/>
              <a:t> van </a:t>
            </a:r>
            <a:r>
              <a:rPr lang="en-GB" baseline="0" dirty="0" err="1"/>
              <a:t>oktatási</a:t>
            </a:r>
            <a:r>
              <a:rPr lang="en-GB" baseline="0" dirty="0"/>
              <a:t> </a:t>
            </a:r>
            <a:r>
              <a:rPr lang="en-GB" baseline="0" dirty="0" err="1"/>
              <a:t>verziója</a:t>
            </a:r>
            <a:r>
              <a:rPr lang="en-GB" baseline="0" dirty="0"/>
              <a:t>, </a:t>
            </a:r>
            <a:r>
              <a:rPr lang="en-GB" baseline="0" dirty="0" err="1"/>
              <a:t>amit</a:t>
            </a:r>
            <a:r>
              <a:rPr lang="en-GB" baseline="0" dirty="0"/>
              <a:t> </a:t>
            </a:r>
            <a:r>
              <a:rPr lang="en-GB" baseline="0" dirty="0" err="1"/>
              <a:t>általában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iskola</a:t>
            </a:r>
            <a:r>
              <a:rPr lang="en-GB" baseline="0" dirty="0"/>
              <a:t> </a:t>
            </a:r>
            <a:r>
              <a:rPr lang="en-GB" baseline="0" dirty="0" err="1"/>
              <a:t>számára</a:t>
            </a:r>
            <a:r>
              <a:rPr lang="en-GB" baseline="0" dirty="0"/>
              <a:t> is </a:t>
            </a:r>
            <a:r>
              <a:rPr lang="en-GB" baseline="0" dirty="0" err="1"/>
              <a:t>elfogadható</a:t>
            </a:r>
            <a:r>
              <a:rPr lang="en-GB" baseline="0" dirty="0"/>
              <a:t>, </a:t>
            </a:r>
            <a:r>
              <a:rPr lang="en-GB" baseline="0" dirty="0" err="1"/>
              <a:t>alacsony</a:t>
            </a:r>
            <a:r>
              <a:rPr lang="en-GB" baseline="0" dirty="0"/>
              <a:t> </a:t>
            </a:r>
            <a:r>
              <a:rPr lang="en-GB" baseline="0" dirty="0" err="1"/>
              <a:t>áron</a:t>
            </a:r>
            <a:r>
              <a:rPr lang="en-GB" baseline="0" dirty="0"/>
              <a:t> </a:t>
            </a:r>
            <a:r>
              <a:rPr lang="en-GB" baseline="0" dirty="0" err="1"/>
              <a:t>kínálnak</a:t>
            </a:r>
            <a:r>
              <a:rPr lang="en-GB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01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Számos</a:t>
            </a:r>
            <a:r>
              <a:rPr lang="en-GB" dirty="0"/>
              <a:t> </a:t>
            </a:r>
            <a:r>
              <a:rPr lang="en-GB" dirty="0" err="1"/>
              <a:t>olyan</a:t>
            </a:r>
            <a:r>
              <a:rPr lang="en-GB" dirty="0"/>
              <a:t> </a:t>
            </a:r>
            <a:r>
              <a:rPr lang="en-GB" dirty="0" err="1"/>
              <a:t>ingyenes</a:t>
            </a:r>
            <a:r>
              <a:rPr lang="en-GB" baseline="0" dirty="0"/>
              <a:t> </a:t>
            </a:r>
            <a:r>
              <a:rPr lang="en-GB" baseline="0" dirty="0" err="1"/>
              <a:t>alkalmazás</a:t>
            </a:r>
            <a:r>
              <a:rPr lang="en-GB" baseline="0" dirty="0"/>
              <a:t> </a:t>
            </a:r>
            <a:r>
              <a:rPr lang="en-GB" baseline="0" dirty="0" err="1"/>
              <a:t>létezik</a:t>
            </a:r>
            <a:r>
              <a:rPr lang="en-GB" baseline="0" dirty="0"/>
              <a:t>, </a:t>
            </a:r>
            <a:r>
              <a:rPr lang="en-GB" baseline="0" dirty="0" err="1"/>
              <a:t>amivel</a:t>
            </a:r>
            <a:r>
              <a:rPr lang="en-GB" baseline="0" dirty="0"/>
              <a:t> </a:t>
            </a:r>
            <a:r>
              <a:rPr lang="en-GB" baseline="0" dirty="0" err="1"/>
              <a:t>saját</a:t>
            </a:r>
            <a:r>
              <a:rPr lang="en-GB" baseline="0" dirty="0"/>
              <a:t> </a:t>
            </a:r>
            <a:r>
              <a:rPr lang="en-GB" baseline="0" dirty="0" err="1"/>
              <a:t>elképzelésünk</a:t>
            </a:r>
            <a:r>
              <a:rPr lang="en-GB" baseline="0" dirty="0"/>
              <a:t> </a:t>
            </a:r>
            <a:r>
              <a:rPr lang="en-GB" baseline="0" dirty="0" err="1"/>
              <a:t>szerint</a:t>
            </a:r>
            <a:r>
              <a:rPr lang="en-GB" baseline="0" dirty="0"/>
              <a:t> </a:t>
            </a:r>
            <a:r>
              <a:rPr lang="en-GB" baseline="0" dirty="0" err="1"/>
              <a:t>könnyen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gyorsan</a:t>
            </a:r>
            <a:r>
              <a:rPr lang="en-GB" baseline="0" dirty="0"/>
              <a:t> </a:t>
            </a:r>
            <a:r>
              <a:rPr lang="en-GB" baseline="0" dirty="0" err="1"/>
              <a:t>kialakíthatunk</a:t>
            </a:r>
            <a:r>
              <a:rPr lang="en-GB" baseline="0" dirty="0"/>
              <a:t> </a:t>
            </a:r>
            <a:r>
              <a:rPr lang="en-GB" baseline="0" dirty="0" err="1"/>
              <a:t>egy</a:t>
            </a:r>
            <a:r>
              <a:rPr lang="en-GB" baseline="0" dirty="0"/>
              <a:t> </a:t>
            </a:r>
            <a:r>
              <a:rPr lang="en-GB" baseline="0" dirty="0" err="1"/>
              <a:t>személyes</a:t>
            </a:r>
            <a:r>
              <a:rPr lang="en-GB" baseline="0" dirty="0"/>
              <a:t> </a:t>
            </a:r>
            <a:r>
              <a:rPr lang="en-GB" baseline="0" dirty="0" err="1"/>
              <a:t>weboldalt</a:t>
            </a:r>
            <a:r>
              <a:rPr lang="en-GB" baseline="0" dirty="0"/>
              <a:t>. A </a:t>
            </a:r>
            <a:r>
              <a:rPr lang="en-GB" baseline="0" dirty="0" err="1"/>
              <a:t>weboldalon</a:t>
            </a:r>
            <a:r>
              <a:rPr lang="en-GB" baseline="0" dirty="0"/>
              <a:t> </a:t>
            </a:r>
            <a:r>
              <a:rPr lang="en-GB" baseline="0" dirty="0" err="1"/>
              <a:t>szerkeszthetünk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publikálhatunk</a:t>
            </a:r>
            <a:r>
              <a:rPr lang="en-GB" baseline="0" dirty="0"/>
              <a:t> </a:t>
            </a:r>
            <a:r>
              <a:rPr lang="en-GB" baseline="0" dirty="0" err="1"/>
              <a:t>saját</a:t>
            </a:r>
            <a:r>
              <a:rPr lang="en-GB" baseline="0" dirty="0"/>
              <a:t> </a:t>
            </a:r>
            <a:r>
              <a:rPr lang="en-GB" baseline="0" dirty="0" err="1"/>
              <a:t>készítésű</a:t>
            </a:r>
            <a:r>
              <a:rPr lang="en-GB" baseline="0" dirty="0"/>
              <a:t> </a:t>
            </a:r>
            <a:r>
              <a:rPr lang="en-GB" baseline="0" dirty="0" err="1"/>
              <a:t>híreket</a:t>
            </a:r>
            <a:r>
              <a:rPr lang="en-GB" baseline="0" dirty="0"/>
              <a:t>, de </a:t>
            </a:r>
            <a:r>
              <a:rPr lang="en-GB" baseline="0" dirty="0" err="1"/>
              <a:t>könnyedén</a:t>
            </a:r>
            <a:r>
              <a:rPr lang="en-GB" baseline="0" dirty="0"/>
              <a:t> </a:t>
            </a:r>
            <a:r>
              <a:rPr lang="en-GB" baseline="0" dirty="0" err="1"/>
              <a:t>összeválogathatunk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“</a:t>
            </a:r>
            <a:r>
              <a:rPr lang="en-GB" baseline="0" dirty="0" err="1"/>
              <a:t>fogd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vidd</a:t>
            </a:r>
            <a:r>
              <a:rPr lang="en-GB" baseline="0" dirty="0"/>
              <a:t>” </a:t>
            </a:r>
            <a:r>
              <a:rPr lang="en-GB" baseline="0" dirty="0" err="1"/>
              <a:t>techikával</a:t>
            </a:r>
            <a:r>
              <a:rPr lang="en-GB" baseline="0" dirty="0"/>
              <a:t> </a:t>
            </a:r>
            <a:r>
              <a:rPr lang="en-GB" baseline="0" dirty="0" err="1"/>
              <a:t>átvehetünk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internetes</a:t>
            </a:r>
            <a:r>
              <a:rPr lang="en-GB" baseline="0" dirty="0"/>
              <a:t> </a:t>
            </a:r>
            <a:r>
              <a:rPr lang="en-GB" baseline="0" dirty="0" err="1"/>
              <a:t>hírforrásokból</a:t>
            </a:r>
            <a:r>
              <a:rPr lang="en-GB" baseline="0" dirty="0"/>
              <a:t> </a:t>
            </a:r>
            <a:r>
              <a:rPr lang="en-GB" baseline="0" dirty="0" err="1"/>
              <a:t>származó</a:t>
            </a:r>
            <a:r>
              <a:rPr lang="en-GB" baseline="0" dirty="0"/>
              <a:t> </a:t>
            </a:r>
            <a:r>
              <a:rPr lang="en-GB" baseline="0" dirty="0" err="1"/>
              <a:t>anyagokat</a:t>
            </a:r>
            <a:r>
              <a:rPr lang="en-GB" baseline="0" dirty="0"/>
              <a:t> is. </a:t>
            </a:r>
            <a:r>
              <a:rPr lang="en-GB" baseline="0" dirty="0" err="1"/>
              <a:t>Ilyen</a:t>
            </a:r>
            <a:r>
              <a:rPr lang="en-GB" baseline="0" dirty="0"/>
              <a:t> </a:t>
            </a:r>
            <a:r>
              <a:rPr lang="en-GB" baseline="0" dirty="0" err="1"/>
              <a:t>alkalmazás</a:t>
            </a:r>
            <a:r>
              <a:rPr lang="en-GB" baseline="0" dirty="0"/>
              <a:t> a </a:t>
            </a:r>
            <a:r>
              <a:rPr lang="en-GB" baseline="0" dirty="0" err="1"/>
              <a:t>Protopage</a:t>
            </a:r>
            <a:r>
              <a:rPr lang="en-GB" baseline="0" dirty="0"/>
              <a:t>, Netvibes, </a:t>
            </a:r>
            <a:r>
              <a:rPr lang="en-GB" baseline="0" dirty="0" err="1"/>
              <a:t>Widgami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a Google+.</a:t>
            </a:r>
          </a:p>
          <a:p>
            <a:endParaRPr lang="en-GB" baseline="0" dirty="0"/>
          </a:p>
          <a:p>
            <a:r>
              <a:rPr lang="en-GB" baseline="0" dirty="0" err="1"/>
              <a:t>Protopage</a:t>
            </a:r>
            <a:r>
              <a:rPr lang="en-GB" baseline="0" dirty="0"/>
              <a:t> </a:t>
            </a:r>
            <a:r>
              <a:rPr lang="en-GB" baseline="0" dirty="0" err="1"/>
              <a:t>alkalmazással</a:t>
            </a:r>
            <a:r>
              <a:rPr lang="en-GB" baseline="0" dirty="0"/>
              <a:t> </a:t>
            </a:r>
            <a:r>
              <a:rPr lang="en-GB" baseline="0" dirty="0" err="1"/>
              <a:t>működik</a:t>
            </a:r>
            <a:r>
              <a:rPr lang="en-GB" baseline="0" dirty="0"/>
              <a:t> </a:t>
            </a:r>
            <a:r>
              <a:rPr lang="en-GB" baseline="0" dirty="0" err="1"/>
              <a:t>évek</a:t>
            </a:r>
            <a:r>
              <a:rPr lang="en-GB" baseline="0" dirty="0"/>
              <a:t> </a:t>
            </a:r>
            <a:r>
              <a:rPr lang="en-GB" baseline="0" dirty="0" err="1"/>
              <a:t>óta</a:t>
            </a:r>
            <a:r>
              <a:rPr lang="en-GB" baseline="0" dirty="0"/>
              <a:t> a </a:t>
            </a:r>
            <a:r>
              <a:rPr lang="en-GB" baseline="0" dirty="0" err="1"/>
              <a:t>turai</a:t>
            </a:r>
            <a:r>
              <a:rPr lang="en-GB" baseline="0" dirty="0"/>
              <a:t> Hevesy </a:t>
            </a:r>
            <a:r>
              <a:rPr lang="en-GB" baseline="0" dirty="0" err="1"/>
              <a:t>Görgy</a:t>
            </a:r>
            <a:r>
              <a:rPr lang="en-GB" baseline="0" dirty="0"/>
              <a:t> </a:t>
            </a:r>
            <a:r>
              <a:rPr lang="en-GB" baseline="0" dirty="0" err="1"/>
              <a:t>Általános</a:t>
            </a:r>
            <a:r>
              <a:rPr lang="en-GB" baseline="0" dirty="0"/>
              <a:t> </a:t>
            </a:r>
            <a:r>
              <a:rPr lang="en-GB" baseline="0" dirty="0" err="1"/>
              <a:t>iskola</a:t>
            </a:r>
            <a:r>
              <a:rPr lang="en-GB" baseline="0" dirty="0"/>
              <a:t> </a:t>
            </a:r>
            <a:r>
              <a:rPr lang="en-GB" baseline="0" dirty="0" err="1"/>
              <a:t>információs</a:t>
            </a:r>
            <a:r>
              <a:rPr lang="en-GB" baseline="0" dirty="0"/>
              <a:t> </a:t>
            </a:r>
            <a:r>
              <a:rPr lang="en-GB" baseline="0" dirty="0" err="1"/>
              <a:t>weboldala</a:t>
            </a:r>
            <a:r>
              <a:rPr lang="en-GB" baseline="0" dirty="0"/>
              <a:t>, </a:t>
            </a:r>
            <a:r>
              <a:rPr lang="en-GB" baseline="0" dirty="0" err="1"/>
              <a:t>amit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iskola</a:t>
            </a:r>
            <a:r>
              <a:rPr lang="en-GB" baseline="0" dirty="0"/>
              <a:t> </a:t>
            </a:r>
            <a:r>
              <a:rPr lang="en-GB" baseline="0" dirty="0" err="1"/>
              <a:t>tanárai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diákjai</a:t>
            </a:r>
            <a:r>
              <a:rPr lang="en-GB" baseline="0" dirty="0"/>
              <a:t> </a:t>
            </a:r>
            <a:r>
              <a:rPr lang="en-GB" baseline="0" dirty="0" err="1"/>
              <a:t>közösen</a:t>
            </a:r>
            <a:r>
              <a:rPr lang="en-GB" baseline="0" dirty="0"/>
              <a:t> </a:t>
            </a:r>
            <a:r>
              <a:rPr lang="en-GB" baseline="0" dirty="0" err="1"/>
              <a:t>szerkesztenek</a:t>
            </a:r>
            <a:r>
              <a:rPr lang="en-GB" baseline="0" dirty="0"/>
              <a:t>. </a:t>
            </a:r>
            <a:r>
              <a:rPr lang="en-GB" baseline="0" dirty="0" err="1"/>
              <a:t>Ahogyan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a </a:t>
            </a:r>
            <a:r>
              <a:rPr lang="en-GB" baseline="0" dirty="0" err="1"/>
              <a:t>képen</a:t>
            </a:r>
            <a:r>
              <a:rPr lang="en-GB" baseline="0" dirty="0"/>
              <a:t> </a:t>
            </a:r>
            <a:r>
              <a:rPr lang="en-GB" baseline="0" dirty="0" err="1"/>
              <a:t>látható</a:t>
            </a:r>
            <a:r>
              <a:rPr lang="en-GB" baseline="0" dirty="0"/>
              <a:t>, a </a:t>
            </a:r>
            <a:r>
              <a:rPr lang="en-GB" baseline="0" dirty="0" err="1"/>
              <a:t>webes</a:t>
            </a:r>
            <a:r>
              <a:rPr lang="en-GB" baseline="0" dirty="0"/>
              <a:t> </a:t>
            </a:r>
            <a:r>
              <a:rPr lang="en-GB" baseline="0" dirty="0" err="1"/>
              <a:t>felületen</a:t>
            </a:r>
            <a:r>
              <a:rPr lang="en-GB" baseline="0" dirty="0"/>
              <a:t> </a:t>
            </a:r>
            <a:r>
              <a:rPr lang="en-GB" baseline="0" dirty="0" err="1"/>
              <a:t>minden</a:t>
            </a:r>
            <a:r>
              <a:rPr lang="en-GB" baseline="0" dirty="0"/>
              <a:t> </a:t>
            </a:r>
            <a:r>
              <a:rPr lang="en-GB" baseline="0" dirty="0" err="1"/>
              <a:t>tanévben</a:t>
            </a:r>
            <a:r>
              <a:rPr lang="en-GB" baseline="0" dirty="0"/>
              <a:t> </a:t>
            </a:r>
            <a:r>
              <a:rPr lang="en-GB" baseline="0" dirty="0" err="1"/>
              <a:t>egy</a:t>
            </a:r>
            <a:r>
              <a:rPr lang="en-GB" baseline="0" dirty="0"/>
              <a:t>  </a:t>
            </a:r>
            <a:r>
              <a:rPr lang="en-GB" baseline="0" dirty="0" err="1"/>
              <a:t>új</a:t>
            </a:r>
            <a:r>
              <a:rPr lang="en-GB" baseline="0" dirty="0"/>
              <a:t> </a:t>
            </a:r>
            <a:r>
              <a:rPr lang="en-GB" baseline="0" dirty="0" err="1"/>
              <a:t>lapot</a:t>
            </a:r>
            <a:r>
              <a:rPr lang="en-GB" baseline="0" dirty="0"/>
              <a:t> </a:t>
            </a:r>
            <a:r>
              <a:rPr lang="en-GB" baseline="0" dirty="0" err="1"/>
              <a:t>nyitnak</a:t>
            </a:r>
            <a:r>
              <a:rPr lang="en-GB" baseline="0" dirty="0"/>
              <a:t>,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egyes</a:t>
            </a:r>
            <a:r>
              <a:rPr lang="en-GB" baseline="0" dirty="0"/>
              <a:t> </a:t>
            </a:r>
            <a:r>
              <a:rPr lang="en-GB" baseline="0" dirty="0" err="1"/>
              <a:t>lapokon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adott</a:t>
            </a:r>
            <a:r>
              <a:rPr lang="en-GB" baseline="0" dirty="0"/>
              <a:t> </a:t>
            </a:r>
            <a:r>
              <a:rPr lang="en-GB" baseline="0" dirty="0" err="1"/>
              <a:t>év</a:t>
            </a:r>
            <a:r>
              <a:rPr lang="en-GB" baseline="0" dirty="0"/>
              <a:t> </a:t>
            </a:r>
            <a:r>
              <a:rPr lang="en-GB" baseline="0" dirty="0" err="1"/>
              <a:t>minden</a:t>
            </a:r>
            <a:r>
              <a:rPr lang="en-GB" baseline="0" dirty="0"/>
              <a:t> </a:t>
            </a:r>
            <a:r>
              <a:rPr lang="en-GB" baseline="0" dirty="0" err="1"/>
              <a:t>fontosabb</a:t>
            </a:r>
            <a:r>
              <a:rPr lang="en-GB" baseline="0" dirty="0"/>
              <a:t> </a:t>
            </a:r>
            <a:r>
              <a:rPr lang="en-GB" baseline="0" dirty="0" err="1"/>
              <a:t>iskolai</a:t>
            </a:r>
            <a:r>
              <a:rPr lang="en-GB" baseline="0" dirty="0"/>
              <a:t> </a:t>
            </a:r>
            <a:r>
              <a:rPr lang="en-GB" baseline="0" dirty="0" err="1"/>
              <a:t>eseményéről</a:t>
            </a:r>
            <a:r>
              <a:rPr lang="en-GB" baseline="0" dirty="0"/>
              <a:t>, </a:t>
            </a:r>
            <a:r>
              <a:rPr lang="en-GB" baseline="0" dirty="0" err="1"/>
              <a:t>eredményéről</a:t>
            </a:r>
            <a:r>
              <a:rPr lang="en-GB" baseline="0" dirty="0"/>
              <a:t>, </a:t>
            </a:r>
            <a:r>
              <a:rPr lang="en-GB" baseline="0" dirty="0" err="1"/>
              <a:t>éppen</a:t>
            </a:r>
            <a:r>
              <a:rPr lang="en-GB" baseline="0" dirty="0"/>
              <a:t> </a:t>
            </a:r>
            <a:r>
              <a:rPr lang="en-GB" baseline="0" dirty="0" err="1"/>
              <a:t>futó</a:t>
            </a:r>
            <a:r>
              <a:rPr lang="en-GB" baseline="0" dirty="0"/>
              <a:t> </a:t>
            </a:r>
            <a:r>
              <a:rPr lang="en-GB" baseline="0" dirty="0" err="1"/>
              <a:t>projektekről</a:t>
            </a:r>
            <a:r>
              <a:rPr lang="en-GB" baseline="0" dirty="0"/>
              <a:t> </a:t>
            </a:r>
            <a:r>
              <a:rPr lang="en-GB" baseline="0" dirty="0" err="1"/>
              <a:t>találunk</a:t>
            </a:r>
            <a:r>
              <a:rPr lang="en-GB" baseline="0" dirty="0"/>
              <a:t> </a:t>
            </a:r>
            <a:r>
              <a:rPr lang="en-GB" baseline="0" dirty="0" err="1"/>
              <a:t>friss</a:t>
            </a:r>
            <a:r>
              <a:rPr lang="en-GB" baseline="0" dirty="0"/>
              <a:t> </a:t>
            </a:r>
            <a:r>
              <a:rPr lang="en-GB" baseline="0" dirty="0" err="1"/>
              <a:t>híreket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/>
              <a:t>A </a:t>
            </a:r>
            <a:r>
              <a:rPr lang="en-GB" baseline="0" dirty="0" err="1"/>
              <a:t>Protopage</a:t>
            </a:r>
            <a:r>
              <a:rPr lang="en-GB" baseline="0" dirty="0"/>
              <a:t> </a:t>
            </a:r>
            <a:r>
              <a:rPr lang="en-GB" baseline="0" dirty="0" err="1"/>
              <a:t>használatáról</a:t>
            </a:r>
            <a:r>
              <a:rPr lang="en-GB" baseline="0" dirty="0"/>
              <a:t> a Youtube-on </a:t>
            </a:r>
            <a:r>
              <a:rPr lang="en-GB" baseline="0" dirty="0" err="1"/>
              <a:t>nagyon</a:t>
            </a:r>
            <a:r>
              <a:rPr lang="en-GB" baseline="0" dirty="0"/>
              <a:t> </a:t>
            </a:r>
            <a:r>
              <a:rPr lang="en-GB" baseline="0" dirty="0" err="1"/>
              <a:t>sok</a:t>
            </a:r>
            <a:r>
              <a:rPr lang="en-GB" baseline="0" dirty="0"/>
              <a:t> </a:t>
            </a:r>
            <a:r>
              <a:rPr lang="en-GB" baseline="0" dirty="0" err="1"/>
              <a:t>útmutató</a:t>
            </a:r>
            <a:r>
              <a:rPr lang="en-GB" baseline="0" dirty="0"/>
              <a:t> </a:t>
            </a:r>
            <a:r>
              <a:rPr lang="en-GB" baseline="0" dirty="0" err="1"/>
              <a:t>található</a:t>
            </a:r>
            <a:r>
              <a:rPr lang="en-GB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74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Vonjuk</a:t>
            </a:r>
            <a:r>
              <a:rPr lang="en-GB" dirty="0"/>
              <a:t> be a </a:t>
            </a:r>
            <a:r>
              <a:rPr lang="en-GB" dirty="0" err="1"/>
              <a:t>tanulókat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elektronikus</a:t>
            </a:r>
            <a:r>
              <a:rPr lang="en-GB" dirty="0"/>
              <a:t> </a:t>
            </a:r>
            <a:r>
              <a:rPr lang="en-GB" dirty="0" err="1"/>
              <a:t>hírlevelek</a:t>
            </a:r>
            <a:r>
              <a:rPr lang="en-GB" dirty="0"/>
              <a:t> </a:t>
            </a:r>
            <a:r>
              <a:rPr lang="en-GB" dirty="0" err="1"/>
              <a:t>elkészítésébe</a:t>
            </a:r>
            <a:r>
              <a:rPr lang="en-GB" dirty="0"/>
              <a:t>!</a:t>
            </a:r>
            <a:r>
              <a:rPr lang="en-GB" baseline="0" dirty="0"/>
              <a:t> A </a:t>
            </a:r>
            <a:r>
              <a:rPr lang="en-GB" baseline="0" dirty="0" err="1"/>
              <a:t>projek</a:t>
            </a:r>
            <a:r>
              <a:rPr lang="en-GB" baseline="0" dirty="0"/>
              <a:t> </a:t>
            </a:r>
            <a:r>
              <a:rPr lang="en-GB" baseline="0" dirty="0" err="1"/>
              <a:t>feladatok</a:t>
            </a:r>
            <a:r>
              <a:rPr lang="en-GB" baseline="0" dirty="0"/>
              <a:t> </a:t>
            </a:r>
            <a:r>
              <a:rPr lang="en-GB" baseline="0" dirty="0" err="1"/>
              <a:t>egyik</a:t>
            </a:r>
            <a:r>
              <a:rPr lang="en-GB" baseline="0" dirty="0"/>
              <a:t> </a:t>
            </a:r>
            <a:r>
              <a:rPr lang="en-GB" baseline="0" dirty="0" err="1"/>
              <a:t>fontos</a:t>
            </a:r>
            <a:r>
              <a:rPr lang="en-GB" baseline="0" dirty="0"/>
              <a:t> </a:t>
            </a:r>
            <a:r>
              <a:rPr lang="en-GB" baseline="0" dirty="0" err="1"/>
              <a:t>pedagógiai</a:t>
            </a:r>
            <a:r>
              <a:rPr lang="en-GB" baseline="0" dirty="0"/>
              <a:t> </a:t>
            </a:r>
            <a:r>
              <a:rPr lang="en-GB" baseline="0" dirty="0" err="1"/>
              <a:t>célja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, </a:t>
            </a:r>
            <a:r>
              <a:rPr lang="en-GB" baseline="0" dirty="0" err="1"/>
              <a:t>hogy</a:t>
            </a:r>
            <a:r>
              <a:rPr lang="en-GB" baseline="0" dirty="0"/>
              <a:t> </a:t>
            </a:r>
            <a:r>
              <a:rPr lang="en-GB" baseline="0" dirty="0" err="1"/>
              <a:t>fejleszék</a:t>
            </a:r>
            <a:r>
              <a:rPr lang="en-GB" baseline="0" dirty="0"/>
              <a:t> a </a:t>
            </a:r>
            <a:r>
              <a:rPr lang="en-GB" baseline="0" dirty="0" err="1"/>
              <a:t>tanulók</a:t>
            </a:r>
            <a:r>
              <a:rPr lang="en-GB" baseline="0" dirty="0"/>
              <a:t> </a:t>
            </a:r>
            <a:r>
              <a:rPr lang="en-GB" baseline="0" dirty="0" err="1"/>
              <a:t>prezentációs</a:t>
            </a:r>
            <a:r>
              <a:rPr lang="en-GB" baseline="0" dirty="0"/>
              <a:t> </a:t>
            </a:r>
            <a:r>
              <a:rPr lang="en-GB" baseline="0" dirty="0" err="1"/>
              <a:t>készségé</a:t>
            </a:r>
            <a:r>
              <a:rPr lang="en-GB" baseline="0" dirty="0"/>
              <a:t>, </a:t>
            </a:r>
            <a:r>
              <a:rPr lang="en-GB" baseline="0" dirty="0" err="1"/>
              <a:t>felkészítsék</a:t>
            </a:r>
            <a:r>
              <a:rPr lang="en-GB" baseline="0" dirty="0"/>
              <a:t> </a:t>
            </a:r>
            <a:r>
              <a:rPr lang="en-GB" baseline="0" dirty="0" err="1"/>
              <a:t>őket</a:t>
            </a:r>
            <a:r>
              <a:rPr lang="en-GB" baseline="0" dirty="0"/>
              <a:t> </a:t>
            </a:r>
            <a:r>
              <a:rPr lang="en-GB" baseline="0" dirty="0" err="1"/>
              <a:t>arra</a:t>
            </a:r>
            <a:r>
              <a:rPr lang="en-GB" baseline="0" dirty="0"/>
              <a:t>, </a:t>
            </a:r>
            <a:r>
              <a:rPr lang="en-GB" baseline="0" dirty="0" err="1"/>
              <a:t>hogy</a:t>
            </a:r>
            <a:r>
              <a:rPr lang="en-GB" baseline="0" dirty="0"/>
              <a:t> </a:t>
            </a:r>
            <a:r>
              <a:rPr lang="en-GB" baseline="0" dirty="0" err="1"/>
              <a:t>képeserk</a:t>
            </a:r>
            <a:r>
              <a:rPr lang="en-GB" baseline="0" dirty="0"/>
              <a:t> </a:t>
            </a:r>
            <a:r>
              <a:rPr lang="en-GB" baseline="0" dirty="0" err="1"/>
              <a:t>legyenek</a:t>
            </a:r>
            <a:r>
              <a:rPr lang="en-GB" baseline="0" dirty="0"/>
              <a:t> </a:t>
            </a:r>
            <a:r>
              <a:rPr lang="en-GB" baseline="0" dirty="0" err="1"/>
              <a:t>kreatív</a:t>
            </a:r>
            <a:r>
              <a:rPr lang="en-GB" baseline="0" dirty="0"/>
              <a:t> </a:t>
            </a:r>
            <a:r>
              <a:rPr lang="en-GB" baseline="0" dirty="0" err="1"/>
              <a:t>módon</a:t>
            </a:r>
            <a:r>
              <a:rPr lang="en-GB" baseline="0" dirty="0"/>
              <a:t> </a:t>
            </a:r>
            <a:r>
              <a:rPr lang="en-GB" baseline="0" dirty="0" err="1"/>
              <a:t>prezentálni</a:t>
            </a:r>
            <a:r>
              <a:rPr lang="en-GB" baseline="0" dirty="0"/>
              <a:t> </a:t>
            </a:r>
            <a:r>
              <a:rPr lang="en-GB" baseline="0" dirty="0" err="1"/>
              <a:t>saját</a:t>
            </a:r>
            <a:r>
              <a:rPr lang="en-GB" baseline="0" dirty="0"/>
              <a:t> </a:t>
            </a:r>
            <a:r>
              <a:rPr lang="en-GB" baseline="0" dirty="0" err="1"/>
              <a:t>munkájukat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eredményeit</a:t>
            </a:r>
            <a:r>
              <a:rPr lang="en-GB" baseline="0" dirty="0"/>
              <a:t>. A </a:t>
            </a:r>
            <a:r>
              <a:rPr lang="en-GB" baseline="0" dirty="0" err="1"/>
              <a:t>dokumentum</a:t>
            </a:r>
            <a:r>
              <a:rPr lang="en-GB" baseline="0" dirty="0"/>
              <a:t> </a:t>
            </a:r>
            <a:r>
              <a:rPr lang="en-GB" baseline="0" dirty="0" err="1"/>
              <a:t>készülhet</a:t>
            </a:r>
            <a:r>
              <a:rPr lang="en-GB" baseline="0" dirty="0"/>
              <a:t> </a:t>
            </a:r>
            <a:r>
              <a:rPr lang="en-GB" baseline="0" dirty="0" err="1"/>
              <a:t>csoportmunkában</a:t>
            </a:r>
            <a:r>
              <a:rPr lang="en-GB" baseline="0" dirty="0"/>
              <a:t>, </a:t>
            </a:r>
            <a:r>
              <a:rPr lang="en-GB" baseline="0" dirty="0" err="1"/>
              <a:t>hiszen</a:t>
            </a:r>
            <a:r>
              <a:rPr lang="en-GB" baseline="0" dirty="0"/>
              <a:t> meg </a:t>
            </a:r>
            <a:r>
              <a:rPr lang="en-GB" baseline="0" dirty="0" err="1"/>
              <a:t>kell</a:t>
            </a:r>
            <a:r>
              <a:rPr lang="en-GB" baseline="0" dirty="0"/>
              <a:t> </a:t>
            </a:r>
            <a:r>
              <a:rPr lang="en-GB" baseline="0" dirty="0" err="1"/>
              <a:t>tervezni</a:t>
            </a:r>
            <a:r>
              <a:rPr lang="en-GB" baseline="0" dirty="0"/>
              <a:t>, </a:t>
            </a:r>
            <a:r>
              <a:rPr lang="en-GB" baseline="0" dirty="0" err="1"/>
              <a:t>képeket</a:t>
            </a:r>
            <a:r>
              <a:rPr lang="en-GB" baseline="0" dirty="0"/>
              <a:t> </a:t>
            </a:r>
            <a:r>
              <a:rPr lang="en-GB" baseline="0" dirty="0" err="1"/>
              <a:t>kell</a:t>
            </a:r>
            <a:r>
              <a:rPr lang="en-GB" baseline="0" dirty="0"/>
              <a:t> </a:t>
            </a:r>
            <a:r>
              <a:rPr lang="en-GB" baseline="0" dirty="0" err="1"/>
              <a:t>hozzá</a:t>
            </a:r>
            <a:r>
              <a:rPr lang="en-GB" baseline="0" dirty="0"/>
              <a:t> </a:t>
            </a:r>
            <a:r>
              <a:rPr lang="en-GB" baseline="0" dirty="0" err="1"/>
              <a:t>gyűjteni</a:t>
            </a:r>
            <a:r>
              <a:rPr lang="en-GB" baseline="0" dirty="0"/>
              <a:t>,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szövegszerkesztővel</a:t>
            </a:r>
            <a:r>
              <a:rPr lang="en-GB" baseline="0" dirty="0"/>
              <a:t> meg </a:t>
            </a:r>
            <a:r>
              <a:rPr lang="en-GB" baseline="0" dirty="0" err="1"/>
              <a:t>kell</a:t>
            </a:r>
            <a:r>
              <a:rPr lang="en-GB" baseline="0" dirty="0"/>
              <a:t> </a:t>
            </a:r>
            <a:r>
              <a:rPr lang="en-GB" baseline="0" dirty="0" err="1"/>
              <a:t>szerkeszteni</a:t>
            </a:r>
            <a:r>
              <a:rPr lang="en-GB" baseline="0" dirty="0"/>
              <a:t>, </a:t>
            </a:r>
            <a:r>
              <a:rPr lang="en-GB" baseline="0" dirty="0" err="1"/>
              <a:t>végül</a:t>
            </a:r>
            <a:r>
              <a:rPr lang="en-GB" baseline="0" dirty="0"/>
              <a:t> </a:t>
            </a:r>
            <a:r>
              <a:rPr lang="en-GB" baseline="0" dirty="0" err="1"/>
              <a:t>szét</a:t>
            </a:r>
            <a:r>
              <a:rPr lang="en-GB" baseline="0" dirty="0"/>
              <a:t> </a:t>
            </a:r>
            <a:r>
              <a:rPr lang="en-GB" baseline="0" dirty="0" err="1"/>
              <a:t>kell</a:t>
            </a:r>
            <a:r>
              <a:rPr lang="en-GB" baseline="0" dirty="0"/>
              <a:t> </a:t>
            </a:r>
            <a:r>
              <a:rPr lang="en-GB" baseline="0" dirty="0" err="1"/>
              <a:t>küldeni</a:t>
            </a:r>
            <a:r>
              <a:rPr lang="en-GB" baseline="0" dirty="0"/>
              <a:t>,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interneten</a:t>
            </a:r>
            <a:r>
              <a:rPr lang="en-GB" baseline="0" dirty="0"/>
              <a:t> </a:t>
            </a:r>
            <a:r>
              <a:rPr lang="en-GB" baseline="0" dirty="0" err="1"/>
              <a:t>minél</a:t>
            </a:r>
            <a:r>
              <a:rPr lang="en-GB" baseline="0" dirty="0"/>
              <a:t> </a:t>
            </a:r>
            <a:r>
              <a:rPr lang="en-GB" baseline="0" dirty="0" err="1"/>
              <a:t>több</a:t>
            </a:r>
            <a:r>
              <a:rPr lang="en-GB" baseline="0" dirty="0"/>
              <a:t> </a:t>
            </a:r>
            <a:r>
              <a:rPr lang="en-GB" baseline="0" dirty="0" err="1"/>
              <a:t>helyre</a:t>
            </a:r>
            <a:r>
              <a:rPr lang="en-GB" baseline="0" dirty="0"/>
              <a:t> </a:t>
            </a:r>
            <a:r>
              <a:rPr lang="en-GB" baseline="0" dirty="0" err="1"/>
              <a:t>fel</a:t>
            </a:r>
            <a:r>
              <a:rPr lang="en-GB" baseline="0" dirty="0"/>
              <a:t> </a:t>
            </a:r>
            <a:r>
              <a:rPr lang="en-GB" baseline="0" dirty="0" err="1"/>
              <a:t>kell</a:t>
            </a:r>
            <a:r>
              <a:rPr lang="en-GB" baseline="0" dirty="0"/>
              <a:t> </a:t>
            </a:r>
            <a:r>
              <a:rPr lang="en-GB" baseline="0" dirty="0" err="1"/>
              <a:t>tölteni</a:t>
            </a:r>
            <a:r>
              <a:rPr lang="en-GB" baseline="0" dirty="0"/>
              <a:t>,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utóbbira</a:t>
            </a:r>
            <a:r>
              <a:rPr lang="en-GB" baseline="0" dirty="0"/>
              <a:t> </a:t>
            </a:r>
            <a:r>
              <a:rPr lang="en-GB" baseline="0" dirty="0" err="1"/>
              <a:t>kiválóan</a:t>
            </a:r>
            <a:r>
              <a:rPr lang="en-GB" baseline="0" dirty="0"/>
              <a:t> </a:t>
            </a:r>
            <a:r>
              <a:rPr lang="en-GB" baseline="0" dirty="0" err="1"/>
              <a:t>alkalmasak</a:t>
            </a:r>
            <a:r>
              <a:rPr lang="en-GB" baseline="0" dirty="0"/>
              <a:t> a </a:t>
            </a:r>
            <a:r>
              <a:rPr lang="en-GB" baseline="0" dirty="0" err="1"/>
              <a:t>közösségi</a:t>
            </a:r>
            <a:r>
              <a:rPr lang="en-GB" baseline="0" dirty="0"/>
              <a:t> </a:t>
            </a:r>
            <a:r>
              <a:rPr lang="en-GB" baseline="0" dirty="0" err="1"/>
              <a:t>hálók</a:t>
            </a:r>
            <a:r>
              <a:rPr lang="en-GB" baseline="0" dirty="0"/>
              <a:t> (Facebook, Twitter) </a:t>
            </a:r>
            <a:r>
              <a:rPr lang="en-GB" baseline="0" dirty="0" err="1"/>
              <a:t>és</a:t>
            </a:r>
            <a:r>
              <a:rPr lang="en-GB" baseline="0" dirty="0"/>
              <a:t> a </a:t>
            </a:r>
            <a:r>
              <a:rPr lang="en-GB" baseline="0" dirty="0" err="1"/>
              <a:t>dokumentum</a:t>
            </a:r>
            <a:r>
              <a:rPr lang="en-GB" baseline="0" dirty="0"/>
              <a:t> </a:t>
            </a:r>
            <a:r>
              <a:rPr lang="en-GB" baseline="0" dirty="0" err="1"/>
              <a:t>megosztók</a:t>
            </a:r>
            <a:r>
              <a:rPr lang="en-GB" baseline="0" dirty="0"/>
              <a:t>, </a:t>
            </a:r>
            <a:r>
              <a:rPr lang="en-GB" baseline="0" dirty="0" err="1"/>
              <a:t>például</a:t>
            </a:r>
            <a:r>
              <a:rPr lang="en-GB" baseline="0" dirty="0"/>
              <a:t> a Slideshare.  A </a:t>
            </a:r>
            <a:r>
              <a:rPr lang="en-GB" baseline="0" dirty="0" err="1"/>
              <a:t>szülők</a:t>
            </a:r>
            <a:r>
              <a:rPr lang="en-GB" baseline="0" dirty="0"/>
              <a:t> </a:t>
            </a:r>
            <a:r>
              <a:rPr lang="en-GB" baseline="0" dirty="0" err="1"/>
              <a:t>nagyon</a:t>
            </a:r>
            <a:r>
              <a:rPr lang="en-GB" baseline="0" dirty="0"/>
              <a:t> </a:t>
            </a:r>
            <a:r>
              <a:rPr lang="en-GB" baseline="0" dirty="0" err="1"/>
              <a:t>fogank</a:t>
            </a:r>
            <a:r>
              <a:rPr lang="en-GB" baseline="0" dirty="0"/>
              <a:t> </a:t>
            </a:r>
            <a:r>
              <a:rPr lang="en-GB" baseline="0" dirty="0" err="1"/>
              <a:t>örülni</a:t>
            </a:r>
            <a:r>
              <a:rPr lang="en-GB" baseline="0" dirty="0"/>
              <a:t>, ha </a:t>
            </a:r>
            <a:r>
              <a:rPr lang="en-GB" baseline="0" dirty="0" err="1"/>
              <a:t>meglátják</a:t>
            </a:r>
            <a:r>
              <a:rPr lang="en-GB" baseline="0" dirty="0"/>
              <a:t> </a:t>
            </a:r>
            <a:r>
              <a:rPr lang="en-GB" baseline="0" dirty="0" err="1"/>
              <a:t>gyermekük</a:t>
            </a:r>
            <a:r>
              <a:rPr lang="en-GB" baseline="0" dirty="0"/>
              <a:t> </a:t>
            </a:r>
            <a:r>
              <a:rPr lang="en-GB" baseline="0" dirty="0" err="1"/>
              <a:t>nevét</a:t>
            </a:r>
            <a:r>
              <a:rPr lang="en-GB" baseline="0" dirty="0"/>
              <a:t> a </a:t>
            </a:r>
            <a:r>
              <a:rPr lang="en-GB" baseline="0" dirty="0" err="1"/>
              <a:t>hírlevél</a:t>
            </a:r>
            <a:r>
              <a:rPr lang="en-GB" baseline="0" dirty="0"/>
              <a:t> </a:t>
            </a:r>
            <a:r>
              <a:rPr lang="en-GB" baseline="0" dirty="0" err="1"/>
              <a:t>szerkesztői</a:t>
            </a:r>
            <a:r>
              <a:rPr lang="en-GB" baseline="0" dirty="0"/>
              <a:t> </a:t>
            </a:r>
            <a:r>
              <a:rPr lang="en-GB" baseline="0" dirty="0" err="1"/>
              <a:t>között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 err="1"/>
              <a:t>Sldeshare</a:t>
            </a:r>
            <a:r>
              <a:rPr lang="en-GB" baseline="0" dirty="0"/>
              <a:t> </a:t>
            </a:r>
            <a:r>
              <a:rPr lang="en-GB" baseline="0" dirty="0" err="1"/>
              <a:t>egy</a:t>
            </a:r>
            <a:r>
              <a:rPr lang="en-GB" baseline="0" dirty="0"/>
              <a:t> web 2.0-ás </a:t>
            </a:r>
            <a:r>
              <a:rPr lang="en-GB" baseline="0" dirty="0" err="1"/>
              <a:t>alkalmazás</a:t>
            </a:r>
            <a:r>
              <a:rPr lang="en-GB" baseline="0" dirty="0"/>
              <a:t>, </a:t>
            </a:r>
            <a:r>
              <a:rPr lang="en-GB" baseline="0" dirty="0" err="1"/>
              <a:t>amellyel</a:t>
            </a:r>
            <a:r>
              <a:rPr lang="en-GB" baseline="0" dirty="0"/>
              <a:t> </a:t>
            </a:r>
            <a:r>
              <a:rPr lang="en-GB" baseline="0" dirty="0" err="1"/>
              <a:t>különböző</a:t>
            </a:r>
            <a:r>
              <a:rPr lang="en-GB" baseline="0" dirty="0"/>
              <a:t> </a:t>
            </a:r>
            <a:r>
              <a:rPr lang="en-GB" baseline="0" dirty="0" err="1"/>
              <a:t>formátumú</a:t>
            </a:r>
            <a:r>
              <a:rPr lang="en-GB" baseline="0" dirty="0"/>
              <a:t> (PowerPoint, PDF) </a:t>
            </a:r>
            <a:r>
              <a:rPr lang="en-GB" baseline="0" dirty="0" err="1"/>
              <a:t>dokumentumokat</a:t>
            </a:r>
            <a:r>
              <a:rPr lang="en-GB" baseline="0" dirty="0"/>
              <a:t> </a:t>
            </a:r>
            <a:r>
              <a:rPr lang="en-GB" baseline="0" dirty="0" err="1"/>
              <a:t>tudunk</a:t>
            </a:r>
            <a:r>
              <a:rPr lang="en-GB" baseline="0" dirty="0"/>
              <a:t> </a:t>
            </a:r>
            <a:r>
              <a:rPr lang="en-GB" baseline="0" dirty="0" err="1"/>
              <a:t>megosztani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Interneten</a:t>
            </a:r>
            <a:r>
              <a:rPr lang="en-GB" baseline="0" dirty="0"/>
              <a:t>. A </a:t>
            </a:r>
            <a:r>
              <a:rPr lang="en-GB" baseline="0" dirty="0" err="1"/>
              <a:t>feltöltött</a:t>
            </a:r>
            <a:r>
              <a:rPr lang="en-GB" baseline="0" dirty="0"/>
              <a:t> </a:t>
            </a:r>
            <a:r>
              <a:rPr lang="en-GB" baseline="0" dirty="0" err="1"/>
              <a:t>dokumentumokat</a:t>
            </a:r>
            <a:r>
              <a:rPr lang="en-GB" baseline="0" dirty="0"/>
              <a:t> a </a:t>
            </a:r>
            <a:r>
              <a:rPr lang="en-GB" baseline="0" dirty="0" err="1"/>
              <a:t>későbbiekben</a:t>
            </a:r>
            <a:r>
              <a:rPr lang="en-GB" baseline="0" dirty="0"/>
              <a:t> </a:t>
            </a:r>
            <a:r>
              <a:rPr lang="en-GB" baseline="0" dirty="0" err="1"/>
              <a:t>beágyazhatjuk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weboldalakra</a:t>
            </a:r>
            <a:r>
              <a:rPr lang="en-GB" baseline="0" dirty="0"/>
              <a:t>, </a:t>
            </a:r>
            <a:r>
              <a:rPr lang="en-GB" baseline="0" dirty="0" err="1"/>
              <a:t>tanulási</a:t>
            </a:r>
            <a:r>
              <a:rPr lang="en-GB" baseline="0" dirty="0"/>
              <a:t> </a:t>
            </a:r>
            <a:r>
              <a:rPr lang="en-GB" baseline="0" dirty="0" err="1"/>
              <a:t>keretrendszerek</a:t>
            </a:r>
            <a:r>
              <a:rPr lang="en-GB" baseline="0" dirty="0"/>
              <a:t> (</a:t>
            </a:r>
            <a:r>
              <a:rPr lang="en-GB" baseline="0" dirty="0" err="1"/>
              <a:t>pé</a:t>
            </a:r>
            <a:r>
              <a:rPr lang="en-GB" baseline="0" dirty="0"/>
              <a:t>. Moodle) </a:t>
            </a:r>
            <a:r>
              <a:rPr lang="en-GB" baseline="0" dirty="0" err="1"/>
              <a:t>tananyagaiba</a:t>
            </a:r>
            <a:r>
              <a:rPr lang="en-GB" baseline="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9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GB" sz="1200" dirty="0" err="1"/>
              <a:t>Sldeshare</a:t>
            </a:r>
            <a:r>
              <a:rPr lang="en-GB" sz="1200" dirty="0"/>
              <a:t> </a:t>
            </a:r>
            <a:r>
              <a:rPr lang="en-GB" sz="1200" dirty="0" err="1"/>
              <a:t>egy</a:t>
            </a:r>
            <a:r>
              <a:rPr lang="en-GB" sz="1200" dirty="0"/>
              <a:t> web 2.0-ás </a:t>
            </a:r>
            <a:r>
              <a:rPr lang="en-GB" sz="1200" dirty="0" err="1"/>
              <a:t>alkalmazás</a:t>
            </a:r>
            <a:r>
              <a:rPr lang="en-GB" sz="1200" dirty="0"/>
              <a:t>, </a:t>
            </a:r>
            <a:r>
              <a:rPr lang="en-GB" sz="1200" dirty="0" err="1"/>
              <a:t>amellyel</a:t>
            </a:r>
            <a:r>
              <a:rPr lang="en-GB" sz="1200" dirty="0"/>
              <a:t> </a:t>
            </a:r>
            <a:r>
              <a:rPr lang="en-GB" sz="1200" dirty="0" err="1"/>
              <a:t>különböző</a:t>
            </a:r>
            <a:r>
              <a:rPr lang="en-GB" sz="1200" dirty="0"/>
              <a:t> </a:t>
            </a:r>
            <a:r>
              <a:rPr lang="en-GB" sz="1200" dirty="0" err="1"/>
              <a:t>formátumú</a:t>
            </a:r>
            <a:r>
              <a:rPr lang="en-GB" sz="1200" dirty="0"/>
              <a:t> (PowerPoint, PDF) </a:t>
            </a:r>
            <a:r>
              <a:rPr lang="en-GB" sz="1200" dirty="0" err="1"/>
              <a:t>dokumentumokat</a:t>
            </a:r>
            <a:r>
              <a:rPr lang="en-GB" sz="1200" dirty="0"/>
              <a:t> </a:t>
            </a:r>
            <a:r>
              <a:rPr lang="en-GB" sz="1200" dirty="0" err="1"/>
              <a:t>tudunk</a:t>
            </a:r>
            <a:r>
              <a:rPr lang="en-GB" sz="1200" dirty="0"/>
              <a:t> </a:t>
            </a:r>
            <a:r>
              <a:rPr lang="en-GB" sz="1200" dirty="0" err="1"/>
              <a:t>megosztani</a:t>
            </a:r>
            <a:r>
              <a:rPr lang="en-GB" sz="1200" dirty="0"/>
              <a:t> </a:t>
            </a:r>
            <a:r>
              <a:rPr lang="en-GB" sz="1200" dirty="0" err="1"/>
              <a:t>az</a:t>
            </a:r>
            <a:r>
              <a:rPr lang="en-GB" sz="1200" dirty="0"/>
              <a:t> </a:t>
            </a:r>
            <a:r>
              <a:rPr lang="en-GB" sz="1200" dirty="0" err="1"/>
              <a:t>Interneten</a:t>
            </a:r>
            <a:r>
              <a:rPr lang="en-GB" sz="1200" dirty="0"/>
              <a:t>. A </a:t>
            </a:r>
            <a:r>
              <a:rPr lang="en-GB" sz="1200" dirty="0" err="1"/>
              <a:t>feltöltött</a:t>
            </a:r>
            <a:r>
              <a:rPr lang="en-GB" sz="1200" dirty="0"/>
              <a:t> </a:t>
            </a:r>
            <a:r>
              <a:rPr lang="en-GB" sz="1200" dirty="0" err="1"/>
              <a:t>dokumentumokat</a:t>
            </a:r>
            <a:r>
              <a:rPr lang="en-GB" sz="1200" dirty="0"/>
              <a:t> a </a:t>
            </a:r>
            <a:r>
              <a:rPr lang="en-GB" sz="1200" dirty="0" err="1"/>
              <a:t>későbbiekben</a:t>
            </a:r>
            <a:r>
              <a:rPr lang="en-GB" sz="1200" dirty="0"/>
              <a:t> </a:t>
            </a:r>
            <a:r>
              <a:rPr lang="en-GB" sz="1200" dirty="0" err="1"/>
              <a:t>beágyazhatjuk</a:t>
            </a:r>
            <a:r>
              <a:rPr lang="en-GB" sz="1200" dirty="0"/>
              <a:t> </a:t>
            </a:r>
            <a:r>
              <a:rPr lang="en-GB" sz="1200" dirty="0" err="1"/>
              <a:t>más</a:t>
            </a:r>
            <a:r>
              <a:rPr lang="en-GB" sz="1200" dirty="0"/>
              <a:t> </a:t>
            </a:r>
            <a:r>
              <a:rPr lang="en-GB" sz="1200" dirty="0" err="1"/>
              <a:t>weboldalakra</a:t>
            </a:r>
            <a:r>
              <a:rPr lang="en-GB" sz="1200" dirty="0"/>
              <a:t>, </a:t>
            </a:r>
            <a:r>
              <a:rPr lang="en-GB" sz="1200" dirty="0" err="1"/>
              <a:t>tanulási</a:t>
            </a:r>
            <a:r>
              <a:rPr lang="en-GB" sz="1200" dirty="0"/>
              <a:t> </a:t>
            </a:r>
            <a:r>
              <a:rPr lang="en-GB" sz="1200" dirty="0" err="1"/>
              <a:t>keretrendszerek</a:t>
            </a:r>
            <a:r>
              <a:rPr lang="en-GB" sz="1200" dirty="0"/>
              <a:t> (</a:t>
            </a:r>
            <a:r>
              <a:rPr lang="en-GB" sz="1200" dirty="0" err="1"/>
              <a:t>pé</a:t>
            </a:r>
            <a:r>
              <a:rPr lang="en-GB" sz="1200" dirty="0"/>
              <a:t>. Moodle) </a:t>
            </a:r>
            <a:r>
              <a:rPr lang="en-GB" sz="1200" dirty="0" err="1"/>
              <a:t>tananyagaiba</a:t>
            </a:r>
            <a:r>
              <a:rPr lang="en-GB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GB" sz="1200" dirty="0" err="1"/>
              <a:t>Weboldala</a:t>
            </a:r>
            <a:r>
              <a:rPr lang="en-GB" sz="1200" dirty="0"/>
              <a:t>:</a:t>
            </a:r>
            <a:r>
              <a:rPr lang="en-GB" sz="1200" baseline="0" dirty="0"/>
              <a:t> https://</a:t>
            </a:r>
            <a:r>
              <a:rPr lang="en-GB" sz="1200" baseline="0" dirty="0" err="1"/>
              <a:t>www.slideshare.net</a:t>
            </a:r>
            <a:r>
              <a:rPr lang="en-GB" sz="1200" baseline="0" dirty="0"/>
              <a:t>/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0796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személyes</a:t>
            </a:r>
            <a:r>
              <a:rPr lang="en-GB" dirty="0"/>
              <a:t> </a:t>
            </a:r>
            <a:r>
              <a:rPr lang="en-GB" dirty="0" err="1"/>
              <a:t>weboldalhoz</a:t>
            </a:r>
            <a:r>
              <a:rPr lang="en-GB" dirty="0"/>
              <a:t> </a:t>
            </a:r>
            <a:r>
              <a:rPr lang="en-GB" dirty="0" err="1"/>
              <a:t>hasonló</a:t>
            </a:r>
            <a:r>
              <a:rPr lang="en-GB" dirty="0"/>
              <a:t>, </a:t>
            </a:r>
            <a:r>
              <a:rPr lang="en-GB" baseline="0" dirty="0" err="1"/>
              <a:t>diákok</a:t>
            </a:r>
            <a:r>
              <a:rPr lang="en-GB" baseline="0" dirty="0"/>
              <a:t> </a:t>
            </a:r>
            <a:r>
              <a:rPr lang="en-GB" baseline="0" dirty="0" err="1"/>
              <a:t>és</a:t>
            </a:r>
            <a:r>
              <a:rPr lang="en-GB" baseline="0" dirty="0"/>
              <a:t> </a:t>
            </a:r>
            <a:r>
              <a:rPr lang="en-GB" baseline="0" dirty="0" err="1"/>
              <a:t>tanárok</a:t>
            </a:r>
            <a:r>
              <a:rPr lang="en-GB" baseline="0" dirty="0"/>
              <a:t> </a:t>
            </a:r>
            <a:r>
              <a:rPr lang="en-GB" baseline="0" dirty="0" err="1"/>
              <a:t>által</a:t>
            </a:r>
            <a:r>
              <a:rPr lang="en-GB" baseline="0" dirty="0"/>
              <a:t> </a:t>
            </a:r>
            <a:r>
              <a:rPr lang="en-GB" baseline="0" dirty="0" err="1"/>
              <a:t>egyszerűen</a:t>
            </a:r>
            <a:r>
              <a:rPr lang="en-GB" baseline="0" dirty="0"/>
              <a:t> </a:t>
            </a:r>
            <a:r>
              <a:rPr lang="en-GB" baseline="0" dirty="0" err="1"/>
              <a:t>szerkeszthető</a:t>
            </a:r>
            <a:r>
              <a:rPr lang="en-GB" baseline="0" dirty="0"/>
              <a:t> </a:t>
            </a:r>
            <a:r>
              <a:rPr lang="en-GB" baseline="0" dirty="0" err="1"/>
              <a:t>webes</a:t>
            </a:r>
            <a:r>
              <a:rPr lang="en-GB" baseline="0" dirty="0"/>
              <a:t> </a:t>
            </a:r>
            <a:r>
              <a:rPr lang="en-GB" baseline="0" dirty="0" err="1"/>
              <a:t>felület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internetes</a:t>
            </a:r>
            <a:r>
              <a:rPr lang="en-GB" baseline="0" dirty="0"/>
              <a:t> </a:t>
            </a:r>
            <a:r>
              <a:rPr lang="en-GB" baseline="0" dirty="0" err="1"/>
              <a:t>napló</a:t>
            </a:r>
            <a:r>
              <a:rPr lang="en-GB" baseline="0" dirty="0"/>
              <a:t>, </a:t>
            </a:r>
            <a:r>
              <a:rPr lang="en-GB" baseline="0" dirty="0" err="1"/>
              <a:t>vagy</a:t>
            </a:r>
            <a:r>
              <a:rPr lang="en-GB" baseline="0" dirty="0"/>
              <a:t> </a:t>
            </a:r>
            <a:r>
              <a:rPr lang="en-GB" baseline="0" dirty="0" err="1"/>
              <a:t>más</a:t>
            </a:r>
            <a:r>
              <a:rPr lang="en-GB" baseline="0" dirty="0"/>
              <a:t> </a:t>
            </a:r>
            <a:r>
              <a:rPr lang="en-GB" baseline="0" dirty="0" err="1"/>
              <a:t>néven</a:t>
            </a:r>
            <a:r>
              <a:rPr lang="en-GB" baseline="0" dirty="0"/>
              <a:t> a blog. </a:t>
            </a:r>
            <a:r>
              <a:rPr lang="en-GB" baseline="0" dirty="0" err="1"/>
              <a:t>Alkalmazási</a:t>
            </a:r>
            <a:r>
              <a:rPr lang="en-GB" baseline="0" dirty="0"/>
              <a:t> </a:t>
            </a:r>
            <a:r>
              <a:rPr lang="en-GB" baseline="0" dirty="0" err="1"/>
              <a:t>területük</a:t>
            </a:r>
            <a:r>
              <a:rPr lang="en-GB" baseline="0" dirty="0"/>
              <a:t> </a:t>
            </a:r>
            <a:r>
              <a:rPr lang="en-GB" baseline="0" dirty="0" err="1"/>
              <a:t>azonban</a:t>
            </a:r>
            <a:r>
              <a:rPr lang="en-GB" baseline="0" dirty="0"/>
              <a:t> </a:t>
            </a:r>
            <a:r>
              <a:rPr lang="en-GB" baseline="0" dirty="0" err="1"/>
              <a:t>az</a:t>
            </a:r>
            <a:r>
              <a:rPr lang="en-GB" baseline="0" dirty="0"/>
              <a:t> </a:t>
            </a:r>
            <a:r>
              <a:rPr lang="en-GB" baseline="0" dirty="0" err="1"/>
              <a:t>általuk</a:t>
            </a:r>
            <a:r>
              <a:rPr lang="en-GB" baseline="0" dirty="0"/>
              <a:t> </a:t>
            </a:r>
            <a:r>
              <a:rPr lang="en-GB" baseline="0" dirty="0" err="1"/>
              <a:t>nyújtott</a:t>
            </a:r>
            <a:r>
              <a:rPr lang="en-GB" baseline="0" dirty="0"/>
              <a:t> </a:t>
            </a:r>
            <a:r>
              <a:rPr lang="en-GB" baseline="0" dirty="0" err="1"/>
              <a:t>szolgáltatások</a:t>
            </a:r>
            <a:r>
              <a:rPr lang="en-GB" baseline="0" dirty="0"/>
              <a:t> </a:t>
            </a:r>
            <a:r>
              <a:rPr lang="en-GB" baseline="0" dirty="0" err="1"/>
              <a:t>különbözősége</a:t>
            </a:r>
            <a:r>
              <a:rPr lang="en-GB" baseline="0" dirty="0"/>
              <a:t> </a:t>
            </a:r>
            <a:r>
              <a:rPr lang="en-GB" baseline="0" dirty="0" err="1"/>
              <a:t>miatt</a:t>
            </a:r>
            <a:r>
              <a:rPr lang="en-GB" baseline="0" dirty="0"/>
              <a:t> </a:t>
            </a:r>
            <a:r>
              <a:rPr lang="en-GB" baseline="0" dirty="0" err="1"/>
              <a:t>eltérő</a:t>
            </a:r>
            <a:r>
              <a:rPr lang="en-GB" baseline="0" dirty="0"/>
              <a:t>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 blog </a:t>
            </a:r>
            <a:r>
              <a:rPr lang="en-GB" sz="1200" dirty="0" err="1"/>
              <a:t>általában</a:t>
            </a:r>
            <a:r>
              <a:rPr lang="en-GB" sz="1200" dirty="0"/>
              <a:t> </a:t>
            </a:r>
            <a:r>
              <a:rPr lang="en-GB" sz="1200" dirty="0" err="1"/>
              <a:t>hosszabb</a:t>
            </a:r>
            <a:r>
              <a:rPr lang="en-GB" sz="1200" dirty="0"/>
              <a:t> </a:t>
            </a:r>
            <a:r>
              <a:rPr lang="en-GB" sz="1200" dirty="0" err="1"/>
              <a:t>lélegzetű,I</a:t>
            </a:r>
            <a:r>
              <a:rPr lang="en-GB" sz="1200" dirty="0"/>
              <a:t> </a:t>
            </a:r>
            <a:r>
              <a:rPr lang="en-GB" sz="1200" dirty="0" err="1"/>
              <a:t>dőrendben</a:t>
            </a:r>
            <a:r>
              <a:rPr lang="en-GB" sz="1200" dirty="0"/>
              <a:t> (</a:t>
            </a:r>
            <a:r>
              <a:rPr lang="en-GB" sz="1200" dirty="0" err="1"/>
              <a:t>lineárisan</a:t>
            </a:r>
            <a:r>
              <a:rPr lang="en-GB" sz="1200" dirty="0"/>
              <a:t>) </a:t>
            </a:r>
            <a:r>
              <a:rPr lang="en-GB" sz="1200" dirty="0" err="1"/>
              <a:t>megjelenített</a:t>
            </a:r>
            <a:r>
              <a:rPr lang="en-GB" sz="1200" dirty="0"/>
              <a:t> </a:t>
            </a:r>
            <a:r>
              <a:rPr lang="en-GB" sz="1200" dirty="0" err="1"/>
              <a:t>tematikus</a:t>
            </a:r>
            <a:r>
              <a:rPr lang="en-GB" sz="1200" dirty="0"/>
              <a:t> </a:t>
            </a:r>
            <a:r>
              <a:rPr lang="en-GB" sz="1200" dirty="0" err="1"/>
              <a:t>cikksorozat</a:t>
            </a:r>
            <a:r>
              <a:rPr lang="en-GB" sz="1200" dirty="0"/>
              <a:t>, </a:t>
            </a:r>
            <a:r>
              <a:rPr lang="en-GB" sz="1200" dirty="0" err="1"/>
              <a:t>amelyben</a:t>
            </a:r>
            <a:r>
              <a:rPr lang="en-GB" sz="1200" dirty="0"/>
              <a:t> a </a:t>
            </a:r>
            <a:r>
              <a:rPr lang="en-GB" sz="1200" dirty="0" err="1"/>
              <a:t>keresést</a:t>
            </a:r>
            <a:r>
              <a:rPr lang="en-GB" sz="1200" dirty="0"/>
              <a:t> a </a:t>
            </a:r>
            <a:r>
              <a:rPr lang="en-GB" sz="1200" dirty="0" err="1"/>
              <a:t>tartalmakhoz</a:t>
            </a:r>
            <a:r>
              <a:rPr lang="en-GB" sz="1200" dirty="0"/>
              <a:t> </a:t>
            </a:r>
            <a:r>
              <a:rPr lang="en-GB" sz="1200" dirty="0" err="1"/>
              <a:t>fűzött</a:t>
            </a:r>
            <a:r>
              <a:rPr lang="en-GB" sz="1200" dirty="0"/>
              <a:t> </a:t>
            </a:r>
            <a:r>
              <a:rPr lang="en-GB" sz="1200" dirty="0" err="1"/>
              <a:t>cimkék</a:t>
            </a:r>
            <a:r>
              <a:rPr lang="en-GB" sz="1200" dirty="0"/>
              <a:t> is </a:t>
            </a:r>
            <a:r>
              <a:rPr lang="en-GB" sz="1200" dirty="0" err="1"/>
              <a:t>segítik</a:t>
            </a:r>
            <a:r>
              <a:rPr lang="en-GB" sz="1200" dirty="0"/>
              <a:t>. Ha a </a:t>
            </a:r>
            <a:r>
              <a:rPr lang="en-GB" sz="1200" dirty="0" err="1"/>
              <a:t>szerző</a:t>
            </a:r>
            <a:r>
              <a:rPr lang="en-GB" sz="1200" dirty="0"/>
              <a:t> </a:t>
            </a:r>
            <a:r>
              <a:rPr lang="en-GB" sz="1200" dirty="0" err="1"/>
              <a:t>egy</a:t>
            </a:r>
            <a:r>
              <a:rPr lang="en-GB" sz="1200" dirty="0"/>
              <a:t> </a:t>
            </a:r>
            <a:r>
              <a:rPr lang="en-GB" sz="1200" dirty="0" err="1"/>
              <a:t>beállítással</a:t>
            </a:r>
            <a:r>
              <a:rPr lang="en-GB" sz="1200" dirty="0"/>
              <a:t> </a:t>
            </a:r>
            <a:r>
              <a:rPr lang="en-GB" sz="1200" dirty="0" err="1"/>
              <a:t>engedélyezi</a:t>
            </a:r>
            <a:r>
              <a:rPr lang="en-GB" sz="1200" dirty="0"/>
              <a:t>, a </a:t>
            </a:r>
            <a:r>
              <a:rPr lang="en-GB" sz="1200" dirty="0" err="1"/>
              <a:t>látogatók</a:t>
            </a:r>
            <a:r>
              <a:rPr lang="en-GB" sz="1200" dirty="0"/>
              <a:t> </a:t>
            </a:r>
            <a:r>
              <a:rPr lang="en-GB" sz="1200" dirty="0" err="1"/>
              <a:t>hozzászólhatnak</a:t>
            </a:r>
            <a:r>
              <a:rPr lang="en-GB" sz="1200" dirty="0"/>
              <a:t>,  </a:t>
            </a:r>
            <a:r>
              <a:rPr lang="en-GB" sz="1200" dirty="0" err="1"/>
              <a:t>véleményezhetik</a:t>
            </a:r>
            <a:r>
              <a:rPr lang="en-GB" sz="1200" dirty="0"/>
              <a:t>, </a:t>
            </a:r>
            <a:r>
              <a:rPr lang="en-GB" sz="1200" dirty="0" err="1"/>
              <a:t>értékelhetik</a:t>
            </a:r>
            <a:r>
              <a:rPr lang="en-GB" sz="1200" dirty="0"/>
              <a:t> a </a:t>
            </a:r>
            <a:r>
              <a:rPr lang="en-GB" sz="1200" dirty="0" err="1"/>
              <a:t>tartalmakat</a:t>
            </a:r>
            <a:r>
              <a:rPr lang="en-GB" sz="1200" dirty="0"/>
              <a:t>. </a:t>
            </a:r>
          </a:p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468815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Míg</a:t>
            </a:r>
            <a:r>
              <a:rPr lang="en-GB" baseline="0" dirty="0"/>
              <a:t> a </a:t>
            </a:r>
            <a:r>
              <a:rPr lang="en-GB" baseline="0" dirty="0" err="1"/>
              <a:t>személyes</a:t>
            </a:r>
            <a:r>
              <a:rPr lang="en-GB" baseline="0" dirty="0"/>
              <a:t> </a:t>
            </a:r>
            <a:r>
              <a:rPr lang="en-GB" baseline="0" dirty="0" err="1"/>
              <a:t>weboldal</a:t>
            </a:r>
            <a:r>
              <a:rPr lang="en-GB" baseline="0" dirty="0"/>
              <a:t> </a:t>
            </a:r>
            <a:r>
              <a:rPr lang="en-GB" baseline="0" dirty="0" err="1"/>
              <a:t>célja</a:t>
            </a:r>
            <a:r>
              <a:rPr lang="en-GB" baseline="0" dirty="0"/>
              <a:t> a </a:t>
            </a:r>
            <a:r>
              <a:rPr lang="en-GB" baseline="0" dirty="0" err="1"/>
              <a:t>tájékoztatás</a:t>
            </a:r>
            <a:r>
              <a:rPr lang="en-GB" baseline="0" dirty="0"/>
              <a:t>, a </a:t>
            </a:r>
            <a:r>
              <a:rPr lang="en-GB" baseline="0" dirty="0" err="1"/>
              <a:t>látogatónak</a:t>
            </a:r>
            <a:r>
              <a:rPr lang="en-GB" baseline="0" dirty="0"/>
              <a:t> </a:t>
            </a:r>
            <a:r>
              <a:rPr lang="en-GB" baseline="0" dirty="0" err="1"/>
              <a:t>nincs</a:t>
            </a:r>
            <a:r>
              <a:rPr lang="en-GB" baseline="0" dirty="0"/>
              <a:t> </a:t>
            </a:r>
            <a:r>
              <a:rPr lang="en-GB" baseline="0" dirty="0" err="1"/>
              <a:t>lehetősége</a:t>
            </a:r>
            <a:r>
              <a:rPr lang="en-GB" baseline="0" dirty="0"/>
              <a:t> a </a:t>
            </a:r>
            <a:r>
              <a:rPr lang="en-GB" baseline="0" dirty="0" err="1"/>
              <a:t>hozzászólásra</a:t>
            </a:r>
            <a:r>
              <a:rPr lang="en-GB" baseline="0" dirty="0"/>
              <a:t>, </a:t>
            </a:r>
            <a:r>
              <a:rPr lang="en-GB" baseline="0" dirty="0" err="1"/>
              <a:t>passzív</a:t>
            </a:r>
            <a:r>
              <a:rPr lang="en-GB" baseline="0" dirty="0"/>
              <a:t> </a:t>
            </a:r>
            <a:r>
              <a:rPr lang="en-GB" baseline="0" dirty="0" err="1"/>
              <a:t>olvasója</a:t>
            </a:r>
            <a:r>
              <a:rPr lang="en-GB" baseline="0" dirty="0"/>
              <a:t> a </a:t>
            </a:r>
            <a:r>
              <a:rPr lang="en-GB" baseline="0" dirty="0" err="1"/>
              <a:t>mozaikszerűen</a:t>
            </a:r>
            <a:r>
              <a:rPr lang="en-GB" baseline="0" dirty="0"/>
              <a:t> </a:t>
            </a:r>
            <a:r>
              <a:rPr lang="en-GB" baseline="0" dirty="0" err="1"/>
              <a:t>elrendezett</a:t>
            </a:r>
            <a:r>
              <a:rPr lang="en-GB" baseline="0" dirty="0"/>
              <a:t> </a:t>
            </a:r>
            <a:r>
              <a:rPr lang="en-GB" baseline="0" dirty="0" err="1"/>
              <a:t>híreknek</a:t>
            </a:r>
            <a:r>
              <a:rPr lang="en-GB" baseline="0" dirty="0"/>
              <a:t>, </a:t>
            </a:r>
            <a:r>
              <a:rPr lang="en-GB" baseline="0" dirty="0" err="1"/>
              <a:t>közleményeknek</a:t>
            </a:r>
            <a:r>
              <a:rPr lang="en-GB" baseline="0" dirty="0"/>
              <a:t>, a </a:t>
            </a:r>
            <a:r>
              <a:rPr lang="en-GB" baseline="0" dirty="0" err="1"/>
              <a:t>blogon</a:t>
            </a:r>
            <a:r>
              <a:rPr lang="en-GB" baseline="0" dirty="0"/>
              <a:t> </a:t>
            </a:r>
            <a:r>
              <a:rPr lang="en-GB" baseline="0" dirty="0" err="1"/>
              <a:t>publikált</a:t>
            </a:r>
            <a:r>
              <a:rPr lang="en-GB" baseline="0" dirty="0"/>
              <a:t> </a:t>
            </a:r>
            <a:r>
              <a:rPr lang="en-GB" baseline="0" dirty="0" err="1"/>
              <a:t>tartalmakhoz</a:t>
            </a:r>
            <a:r>
              <a:rPr lang="en-GB" baseline="0" dirty="0"/>
              <a:t> a </a:t>
            </a:r>
            <a:r>
              <a:rPr lang="en-GB" baseline="0" dirty="0" err="1"/>
              <a:t>látogatók</a:t>
            </a:r>
            <a:r>
              <a:rPr lang="en-GB" baseline="0" dirty="0"/>
              <a:t> </a:t>
            </a:r>
            <a:r>
              <a:rPr lang="en-GB" baseline="0" dirty="0" err="1"/>
              <a:t>hozzászólhatnak</a:t>
            </a:r>
            <a:r>
              <a:rPr lang="en-GB" baseline="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97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Calibri"/>
              </a:rPr>
              <a:t>A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szülők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segíthetnek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abban</a:t>
            </a:r>
            <a:r>
              <a:rPr lang="en-US" sz="1200" baseline="0" dirty="0">
                <a:sym typeface="Calibri"/>
              </a:rPr>
              <a:t>, </a:t>
            </a:r>
            <a:r>
              <a:rPr lang="en-US" sz="1200" baseline="0" dirty="0" err="1">
                <a:sym typeface="Calibri"/>
              </a:rPr>
              <a:t>hogy</a:t>
            </a:r>
            <a:r>
              <a:rPr lang="en-US" sz="1200" baseline="0" dirty="0">
                <a:sym typeface="Calibri"/>
              </a:rPr>
              <a:t> a </a:t>
            </a:r>
            <a:r>
              <a:rPr lang="en-US" sz="1200" baseline="0" dirty="0" err="1">
                <a:sym typeface="Calibri"/>
              </a:rPr>
              <a:t>pedagógusok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meghívják</a:t>
            </a:r>
            <a:r>
              <a:rPr lang="en-US" sz="1200" baseline="0" dirty="0">
                <a:sym typeface="Calibri"/>
              </a:rPr>
              <a:t> a </a:t>
            </a:r>
            <a:r>
              <a:rPr lang="en-US" sz="1200" baseline="0" dirty="0" err="1">
                <a:sym typeface="Calibri"/>
              </a:rPr>
              <a:t>külső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érintetteket</a:t>
            </a:r>
            <a:r>
              <a:rPr lang="en-US" sz="1200" baseline="0" dirty="0">
                <a:sym typeface="Calibri"/>
              </a:rPr>
              <a:t>, </a:t>
            </a:r>
            <a:r>
              <a:rPr lang="en-US" sz="1200" baseline="0" dirty="0" err="1">
                <a:sym typeface="Calibri"/>
              </a:rPr>
              <a:t>cégek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képviselőit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zártkörű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rendezvényekre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azzal</a:t>
            </a:r>
            <a:r>
              <a:rPr lang="en-US" sz="1200" baseline="0" dirty="0">
                <a:sym typeface="Calibri"/>
              </a:rPr>
              <a:t> a </a:t>
            </a:r>
            <a:r>
              <a:rPr lang="en-US" sz="1200" baseline="0" dirty="0" err="1">
                <a:sym typeface="Calibri"/>
              </a:rPr>
              <a:t>céllal</a:t>
            </a:r>
            <a:r>
              <a:rPr lang="en-US" sz="1200" baseline="0" dirty="0">
                <a:sym typeface="Calibri"/>
              </a:rPr>
              <a:t>, </a:t>
            </a:r>
            <a:r>
              <a:rPr lang="en-US" sz="1200" baseline="0" dirty="0" err="1">
                <a:sym typeface="Calibri"/>
              </a:rPr>
              <a:t>hogy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kikérjék</a:t>
            </a:r>
            <a:r>
              <a:rPr lang="en-US" sz="1200" baseline="0" dirty="0">
                <a:sym typeface="Calibri"/>
              </a:rPr>
              <a:t> a </a:t>
            </a:r>
            <a:r>
              <a:rPr lang="en-US" sz="1200" baseline="0" dirty="0" err="1">
                <a:sym typeface="Calibri"/>
              </a:rPr>
              <a:t>véleményüket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az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iskola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aktuális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problémáival</a:t>
            </a:r>
            <a:r>
              <a:rPr lang="en-US" sz="1200" baseline="0" dirty="0">
                <a:sym typeface="Calibri"/>
              </a:rPr>
              <a:t>, </a:t>
            </a:r>
            <a:r>
              <a:rPr lang="en-US" sz="1200" baseline="0" dirty="0" err="1">
                <a:sym typeface="Calibri"/>
              </a:rPr>
              <a:t>jövőbeli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fejlesztési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terveikkel</a:t>
            </a:r>
            <a:r>
              <a:rPr lang="en-US" sz="1200" baseline="0" dirty="0">
                <a:sym typeface="Calibri"/>
              </a:rPr>
              <a:t> </a:t>
            </a:r>
            <a:r>
              <a:rPr lang="en-US" sz="1200" baseline="0" dirty="0" err="1">
                <a:sym typeface="Calibri"/>
              </a:rPr>
              <a:t>kapcsolatban</a:t>
            </a:r>
            <a:r>
              <a:rPr lang="en-US" sz="1200" baseline="0" dirty="0">
                <a:sym typeface="Calibri"/>
              </a:rPr>
              <a:t>. 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ym typeface="Calibri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témától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függően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lehet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egyszeri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találkozó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vagy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kerekasztal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beszélgetések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sorozata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amelyekre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külső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érintettek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széles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körét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is meg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lehet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hívni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698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fókuszcsoport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fontos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ismérve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gondolatébresztő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elfogadó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légkör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Kerülni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kell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túlzott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formalitást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merevséget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mert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visszafoghatja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beszélgetés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lendületét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de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túlságosan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laza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hozzáállás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szervezettség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szabályok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teljes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hiánya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sem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jó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mert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veszélyezteti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beszélgetés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komolyságát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fókuszcsoport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nemcsak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arra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jó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hogy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eljussunk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korábban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kvantitatív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eszközökkel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például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kérdőíves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felméréssel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)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összegyűjtött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adatok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alaposabb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értelmezéséhez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hanem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arra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is,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hogy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új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ötletekkel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kreatív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javaslatokkal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gyarapítsa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eredeti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elképzeléseket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endParaRPr lang="en-US" sz="120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Ami </a:t>
            </a:r>
            <a:r>
              <a:rPr lang="en-US" sz="1200" baseline="0" dirty="0" err="1"/>
              <a:t>azonban</a:t>
            </a:r>
            <a:r>
              <a:rPr lang="en-US" sz="1200" baseline="0" dirty="0"/>
              <a:t> a </a:t>
            </a:r>
            <a:r>
              <a:rPr lang="en-US" sz="1200" baseline="0" dirty="0" err="1"/>
              <a:t>formától</a:t>
            </a:r>
            <a:r>
              <a:rPr lang="en-US" sz="1200" baseline="0" dirty="0"/>
              <a:t>, </a:t>
            </a:r>
            <a:r>
              <a:rPr lang="en-US" sz="1200" baseline="0" dirty="0" err="1"/>
              <a:t>módszertől</a:t>
            </a:r>
            <a:r>
              <a:rPr lang="en-US" sz="1200" baseline="0" dirty="0"/>
              <a:t> </a:t>
            </a:r>
            <a:r>
              <a:rPr lang="en-US" sz="1200" baseline="0" dirty="0" err="1"/>
              <a:t>függetlenül</a:t>
            </a:r>
            <a:r>
              <a:rPr lang="en-US" sz="1200" baseline="0" dirty="0"/>
              <a:t> </a:t>
            </a:r>
            <a:r>
              <a:rPr lang="en-US" sz="1200" baseline="0" dirty="0" err="1"/>
              <a:t>nagyon</a:t>
            </a:r>
            <a:r>
              <a:rPr lang="en-US" sz="1200" baseline="0" dirty="0"/>
              <a:t> </a:t>
            </a:r>
            <a:r>
              <a:rPr lang="en-US" sz="1200" baseline="0" dirty="0" err="1"/>
              <a:t>fontos</a:t>
            </a:r>
            <a:r>
              <a:rPr lang="en-US" sz="1200" baseline="0" dirty="0"/>
              <a:t>, </a:t>
            </a:r>
            <a:r>
              <a:rPr lang="en-US" sz="1200" baseline="0" dirty="0" err="1"/>
              <a:t>az</a:t>
            </a:r>
            <a:r>
              <a:rPr lang="en-US" sz="1200" baseline="0" dirty="0"/>
              <a:t> </a:t>
            </a:r>
            <a:r>
              <a:rPr lang="en-US" sz="1200" baseline="0" dirty="0" err="1"/>
              <a:t>az</a:t>
            </a:r>
            <a:r>
              <a:rPr lang="en-US" sz="1200" baseline="0" dirty="0"/>
              <a:t>, </a:t>
            </a:r>
            <a:r>
              <a:rPr lang="en-US" sz="1200" baseline="0" dirty="0" err="1"/>
              <a:t>hogy</a:t>
            </a:r>
            <a:r>
              <a:rPr lang="en-US" sz="1200" baseline="0" dirty="0"/>
              <a:t> a </a:t>
            </a:r>
            <a:r>
              <a:rPr lang="en-US" sz="1200" baseline="0" dirty="0" err="1"/>
              <a:t>szervező</a:t>
            </a:r>
            <a:r>
              <a:rPr lang="en-US" sz="1200" baseline="0" dirty="0"/>
              <a:t> </a:t>
            </a:r>
            <a:r>
              <a:rPr lang="en-US" sz="1200" baseline="0" dirty="0" err="1"/>
              <a:t>iskola</a:t>
            </a:r>
            <a:r>
              <a:rPr lang="en-US" sz="1200" baseline="0" dirty="0"/>
              <a:t> </a:t>
            </a:r>
            <a:r>
              <a:rPr lang="en-US" sz="1200" baseline="0" dirty="0" err="1"/>
              <a:t>világosan</a:t>
            </a:r>
            <a:r>
              <a:rPr lang="en-US" sz="1200" baseline="0" dirty="0"/>
              <a:t> </a:t>
            </a:r>
            <a:r>
              <a:rPr lang="en-US" sz="1200" baseline="0" dirty="0" err="1"/>
              <a:t>megfogalmazza</a:t>
            </a:r>
            <a:r>
              <a:rPr lang="en-US" sz="1200" baseline="0" dirty="0"/>
              <a:t>, </a:t>
            </a:r>
            <a:r>
              <a:rPr lang="en-US" sz="1200" baseline="0" dirty="0" err="1"/>
              <a:t>hogy</a:t>
            </a:r>
            <a:r>
              <a:rPr lang="en-US" sz="1200" baseline="0" dirty="0"/>
              <a:t> mi a </a:t>
            </a:r>
            <a:r>
              <a:rPr lang="en-US" sz="1200" baseline="0" dirty="0" err="1"/>
              <a:t>rendezvény</a:t>
            </a:r>
            <a:r>
              <a:rPr lang="en-US" sz="1200" baseline="0" dirty="0"/>
              <a:t> </a:t>
            </a:r>
            <a:r>
              <a:rPr lang="en-US" sz="1200" baseline="0" dirty="0" err="1"/>
              <a:t>célja</a:t>
            </a:r>
            <a:r>
              <a:rPr lang="en-US" sz="1200" baseline="0" dirty="0"/>
              <a:t>, </a:t>
            </a:r>
            <a:r>
              <a:rPr lang="en-US" sz="1200" baseline="0" dirty="0" err="1"/>
              <a:t>milyen</a:t>
            </a:r>
            <a:r>
              <a:rPr lang="en-US" sz="1200" baseline="0" dirty="0"/>
              <a:t> </a:t>
            </a:r>
            <a:r>
              <a:rPr lang="en-US" sz="1200" baseline="0" dirty="0" err="1"/>
              <a:t>témakörök</a:t>
            </a:r>
            <a:r>
              <a:rPr lang="en-US" sz="1200" baseline="0" dirty="0"/>
              <a:t> </a:t>
            </a:r>
            <a:r>
              <a:rPr lang="en-US" sz="1200" baseline="0" dirty="0" err="1"/>
              <a:t>szerepelnek</a:t>
            </a:r>
            <a:r>
              <a:rPr lang="en-US" sz="1200" baseline="0" dirty="0"/>
              <a:t> a </a:t>
            </a:r>
            <a:r>
              <a:rPr lang="en-US" sz="1200" baseline="0" dirty="0" err="1"/>
              <a:t>programban</a:t>
            </a:r>
            <a:r>
              <a:rPr lang="en-US" sz="1200" baseline="0" dirty="0"/>
              <a:t>. A </a:t>
            </a:r>
            <a:r>
              <a:rPr lang="en-US" sz="1200" baseline="0" dirty="0" err="1"/>
              <a:t>meghívottak</a:t>
            </a:r>
            <a:r>
              <a:rPr lang="en-US" sz="1200" baseline="0" dirty="0"/>
              <a:t> </a:t>
            </a:r>
            <a:r>
              <a:rPr lang="en-US" sz="1200" baseline="0" dirty="0" err="1"/>
              <a:t>mindenről</a:t>
            </a:r>
            <a:r>
              <a:rPr lang="en-US" sz="1200" baseline="0" dirty="0"/>
              <a:t> </a:t>
            </a:r>
            <a:r>
              <a:rPr lang="en-US" sz="1200" baseline="0" dirty="0" err="1"/>
              <a:t>pontosan</a:t>
            </a:r>
            <a:r>
              <a:rPr lang="en-US" sz="1200" baseline="0" dirty="0"/>
              <a:t> </a:t>
            </a:r>
            <a:r>
              <a:rPr lang="en-US" sz="1200" baseline="0" dirty="0" err="1"/>
              <a:t>tájékoztatni</a:t>
            </a:r>
            <a:r>
              <a:rPr lang="en-US" sz="1200" baseline="0" dirty="0"/>
              <a:t> </a:t>
            </a:r>
            <a:r>
              <a:rPr lang="en-US" sz="1200" baseline="0" dirty="0" err="1"/>
              <a:t>kell</a:t>
            </a:r>
            <a:r>
              <a:rPr lang="en-US" sz="1200" baseline="0" dirty="0"/>
              <a:t>, </a:t>
            </a:r>
            <a:r>
              <a:rPr lang="en-US" sz="1200" baseline="0" dirty="0" err="1"/>
              <a:t>hogy</a:t>
            </a:r>
            <a:r>
              <a:rPr lang="en-US" sz="1200" baseline="0" dirty="0"/>
              <a:t> </a:t>
            </a:r>
            <a:r>
              <a:rPr lang="en-US" sz="1200" baseline="0" dirty="0" err="1"/>
              <a:t>tudják</a:t>
            </a:r>
            <a:r>
              <a:rPr lang="en-US" sz="1200" baseline="0" dirty="0"/>
              <a:t> mire </a:t>
            </a:r>
            <a:r>
              <a:rPr lang="en-US" sz="1200" baseline="0" dirty="0" err="1"/>
              <a:t>számítsanak</a:t>
            </a:r>
            <a:r>
              <a:rPr lang="en-US" sz="1200" baseline="0" dirty="0"/>
              <a:t>, </a:t>
            </a:r>
            <a:r>
              <a:rPr lang="en-US" sz="1200" baseline="0" dirty="0" err="1"/>
              <a:t>és</a:t>
            </a:r>
            <a:r>
              <a:rPr lang="en-US" sz="1200" baseline="0" dirty="0"/>
              <a:t> </a:t>
            </a:r>
            <a:r>
              <a:rPr lang="en-US" sz="1200" baseline="0" dirty="0" err="1"/>
              <a:t>mit</a:t>
            </a:r>
            <a:r>
              <a:rPr lang="en-US" sz="1200" baseline="0" dirty="0"/>
              <a:t> </a:t>
            </a:r>
            <a:r>
              <a:rPr lang="en-US" sz="1200" baseline="0" dirty="0" err="1"/>
              <a:t>várunk</a:t>
            </a:r>
            <a:r>
              <a:rPr lang="en-US" sz="1200" baseline="0" dirty="0"/>
              <a:t> </a:t>
            </a:r>
            <a:r>
              <a:rPr lang="en-US" sz="1200" baseline="0" dirty="0" err="1"/>
              <a:t>tőlük</a:t>
            </a:r>
            <a:r>
              <a:rPr lang="en-US" sz="1200" baseline="0" dirty="0"/>
              <a:t>.</a:t>
            </a:r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5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202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34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61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814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404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900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Please use this area to write your memos, links, annexes and everything what should be not read on particular slide, but must speak out lodly on your lesson.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11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noProof="0" dirty="0"/>
              <a:t>A közoktatás</a:t>
            </a:r>
            <a:r>
              <a:rPr lang="hu-HU" baseline="0" noProof="0" dirty="0"/>
              <a:t> szereplői</a:t>
            </a:r>
            <a:r>
              <a:rPr lang="hu-HU" noProof="0" dirty="0"/>
              <a:t> és szervezetei</a:t>
            </a:r>
            <a:r>
              <a:rPr lang="hu-HU" baseline="0" noProof="0" dirty="0"/>
              <a:t> egyre inkább központi kérdésként kezelik, hogy az iskolák rendelkezzenek egy az </a:t>
            </a:r>
            <a:r>
              <a:rPr lang="hu-HU" noProof="0" dirty="0"/>
              <a:t>érdekeltek</a:t>
            </a:r>
            <a:r>
              <a:rPr lang="hu-HU" baseline="0" noProof="0" dirty="0"/>
              <a:t> mozgósítására irányuló stratégiával.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aseline="0" noProof="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aseline="0" noProof="0" dirty="0"/>
              <a:t>A helyi közösségek tagjainak általában nincs, vagy kevés az információja a településen működő iskola belső életéről, éppen ezért az oktatási reformok képviselőitől egyre gyakrabban halljuk, hogy  a tanítás, tanulás minőségének javításához a korábbinál hatékonyabb, a helyi közösségre széles körben kiterjedő együttműködés kiépítésére van szükség.</a:t>
            </a:r>
            <a:endParaRPr lang="hu-HU" sz="1200" noProof="0" dirty="0"/>
          </a:p>
          <a:p>
            <a:pPr marL="0" marR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(</a:t>
            </a:r>
            <a:r>
              <a:rPr lang="en-GB" sz="1200" u="sng" dirty="0">
                <a:hlinkClick r:id="rId3"/>
              </a:rPr>
              <a:t>http://edglossary.org/stakeholder/</a:t>
            </a:r>
            <a:r>
              <a:rPr lang="en-GB" sz="1200" dirty="0"/>
              <a:t> )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aseline="0" noProof="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4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A tanítás és tanulás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 minősége szempontjából a legfontosabb szereplők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 természetesen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a pedagóguso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k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, de nagyon fontos,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 az iskola vezetőinek részvétele, és az, hogy a szülők, és maguk a tanulók is hallathassák a hangjukat, hiszen 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a kitűzött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célok közvetlenül</a:t>
            </a:r>
            <a:r>
              <a:rPr lang="hu-HU" sz="1200" b="0" i="0" baseline="0" noProof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hu-HU" sz="1200" b="0" i="0" noProof="0" dirty="0">
                <a:effectLst/>
                <a:latin typeface="+mj-lt"/>
                <a:ea typeface="+mj-ea"/>
                <a:cs typeface="+mj-cs"/>
                <a:sym typeface="Calibri"/>
              </a:rPr>
              <a:t>őket  érintik. </a:t>
            </a:r>
          </a:p>
          <a:p>
            <a:endParaRPr lang="hu-HU" noProof="0" dirty="0"/>
          </a:p>
          <a:p>
            <a:r>
              <a:rPr lang="hu-HU" noProof="0" dirty="0"/>
              <a:t>A</a:t>
            </a:r>
            <a:r>
              <a:rPr lang="hu-HU" baseline="0" noProof="0" dirty="0"/>
              <a:t> külső érdekeltek azonosítása és egyre intenzívebb bevonása az elmúlt években az oktatás kulcskérdésévé vált. A külső érdekeltek elsősorban támogató és tanácsadó szerepet tölthetnek be az iskola életében, az iskola feladata, hogy olyan kommunikációs módszereket dolgozzon ki, amelyek alkalmasak a velük való hatékony együttműködés kialakítására.</a:t>
            </a:r>
            <a:endParaRPr lang="hu-HU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j-lt"/>
            </a:endParaRP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8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Miután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döntöttünk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érdekeltek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bevonásáról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(kit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kellene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bevonni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hogyan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folyamat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melyik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szakaszában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milyen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szerepkörben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kit,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mennyire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részletes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információval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kell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ellátni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melyik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szakaszban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),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ki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kell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dolgozni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egy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kommunikációs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tervet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kommunikációs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tervben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meghatározzuk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hogy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milyen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információt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milyen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csatornáikon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keresztül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fogunk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megosztani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figyelembe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véve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hogy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melyik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érdekelt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körnek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szánjuk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információt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0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hu-HU" noProof="0" dirty="0"/>
              <a:t>A</a:t>
            </a:r>
            <a:r>
              <a:rPr lang="hu-HU" baseline="0" noProof="0" dirty="0"/>
              <a:t> hagyományos, papír alapú kérdőíves felmérések meglehetősen nehézkesek; éppen ezért válnak egyre népszerűbbé az interneten keresztül kitölthető kérdőívek. Elkészítésükhöz számos ingyenes alkalmazás kínál a web, ilyen például a Google űrlap, a </a:t>
            </a:r>
            <a:r>
              <a:rPr lang="hu-HU" baseline="0" noProof="0" dirty="0" err="1"/>
              <a:t>Zoho</a:t>
            </a:r>
            <a:r>
              <a:rPr lang="hu-HU" baseline="0" noProof="0" dirty="0"/>
              <a:t>, a </a:t>
            </a:r>
            <a:r>
              <a:rPr lang="hu-HU" baseline="0" noProof="0" dirty="0" err="1"/>
              <a:t>SurveyMonkey</a:t>
            </a:r>
            <a:r>
              <a:rPr lang="hu-HU" baseline="0" noProof="0" dirty="0"/>
              <a:t>. A kérdőívek szerkesztése és a felmérés lebonyolítás nagyon egyszerű, a kitöltéshez csak egy hivatkozást kell elküldeni e-mail-ben az érintettekhez, és a felmérés eredményét a kérdőív szerkesztője azonnal látja számokban és grafikusan egyaránt.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0679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A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tantestület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nagyon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sokféle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médium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közül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válogathat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, ha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dirty="0" err="1">
                <a:effectLst/>
                <a:latin typeface="+mj-lt"/>
                <a:ea typeface="+mj-ea"/>
                <a:cs typeface="+mj-cs"/>
                <a:sym typeface="Calibri"/>
              </a:rPr>
              <a:t>érdekelteket</a:t>
            </a:r>
            <a:r>
              <a:rPr lang="en-US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tájékoztatni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szeretné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az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iskolai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életről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Fontos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azonban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hogy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sokféle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kommunikációs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eszköz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közül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, a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témához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és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közlendő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adatok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sajátosságaihoz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legjobban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illeszkedő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eszközre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essen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b="0" i="0" baseline="0" dirty="0" err="1">
                <a:effectLst/>
                <a:latin typeface="+mj-lt"/>
                <a:ea typeface="+mj-ea"/>
                <a:cs typeface="+mj-cs"/>
                <a:sym typeface="Calibri"/>
              </a:rPr>
              <a:t>választás</a:t>
            </a:r>
            <a:r>
              <a:rPr lang="en-US" sz="1200" b="0" i="0" baseline="0" dirty="0">
                <a:effectLst/>
                <a:latin typeface="+mj-lt"/>
                <a:ea typeface="+mj-ea"/>
                <a:cs typeface="+mj-cs"/>
                <a:sym typeface="Calibri"/>
              </a:rPr>
              <a:t>.  </a:t>
            </a:r>
            <a:endParaRPr lang="en-US" sz="1200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79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7" name="Rectangle 7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724900" y="412302"/>
            <a:ext cx="2628900" cy="5759899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412302"/>
            <a:ext cx="7734300" cy="5759899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" name="Rectangle 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5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6" name="Rectangle 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7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8" name="Rectangle 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9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4"/>
          </a:xfrm>
          <a:prstGeom prst="rect">
            <a:avLst/>
          </a:prstGeom>
        </p:spPr>
        <p:txBody>
          <a:bodyPr anchor="ctr"/>
          <a:lstStyle>
            <a:lvl1pPr>
              <a:defRPr sz="2000" spc="0"/>
            </a:lvl1pPr>
            <a:lvl2pPr>
              <a:defRPr sz="2000" spc="0"/>
            </a:lvl2pPr>
            <a:lvl3pPr>
              <a:defRPr sz="2000" spc="0"/>
            </a:lvl3pPr>
            <a:lvl4pPr>
              <a:defRPr sz="2000" spc="0"/>
            </a:lvl4pPr>
            <a:lvl5pPr>
              <a:defRPr sz="2000" spc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0" y="1846052"/>
            <a:ext cx="4937762" cy="736284"/>
          </a:xfrm>
          <a:prstGeom prst="rect">
            <a:avLst/>
          </a:prstGeom>
        </p:spPr>
        <p:txBody>
          <a:bodyPr anchor="ctr"/>
          <a:lstStyle/>
          <a:p>
            <a: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1" name="Rectangle 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2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2" name="Rectangle 5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"/>
          <p:cNvSpPr/>
          <p:nvPr/>
        </p:nvSpPr>
        <p:spPr>
          <a:xfrm>
            <a:off x="14" y="0"/>
            <a:ext cx="4050795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Rectangle 8"/>
          <p:cNvSpPr/>
          <p:nvPr/>
        </p:nvSpPr>
        <p:spPr>
          <a:xfrm>
            <a:off x="4040070" y="0"/>
            <a:ext cx="6401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2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/>
          <a:lstStyle/>
          <a:p>
            <a: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406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3" name="Rectangle 8"/>
          <p:cNvSpPr/>
          <p:nvPr/>
        </p:nvSpPr>
        <p:spPr>
          <a:xfrm>
            <a:off x="13" y="4915075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2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idx="13"/>
          </p:nvPr>
        </p:nvSpPr>
        <p:spPr>
          <a:xfrm>
            <a:off x="13" y="0"/>
            <a:ext cx="12191988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1pPr>
            <a:lvl2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2pPr>
            <a:lvl3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3pPr>
            <a:lvl4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4pPr>
            <a:lvl5pPr>
              <a:spcBef>
                <a:spcPts val="600"/>
              </a:spcBef>
              <a:defRPr sz="1500" cap="none" spc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Rectangle 8"/>
          <p:cNvSpPr/>
          <p:nvPr/>
        </p:nvSpPr>
        <p:spPr>
          <a:xfrm>
            <a:off x="13" y="6334316"/>
            <a:ext cx="12188828" cy="640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6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40404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 lIns="0" tIns="0" rIns="0" bIns="0"/>
          <a:lstStyle>
            <a:lvl1pPr marL="91438" indent="-91438">
              <a:buClr>
                <a:schemeClr val="accent1"/>
              </a:buClr>
              <a:buSzPct val="100000"/>
              <a:buFont typeface="Calibri"/>
              <a:buChar char=" "/>
              <a:defRPr sz="2000" cap="none" spc="0">
                <a:solidFill>
                  <a:srgbClr val="404040"/>
                </a:solidFill>
              </a:defRPr>
            </a:lvl1pPr>
            <a:lvl2pPr marL="404368" indent="-203200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2pPr>
            <a:lvl3pPr marL="645304" indent="-261256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3pPr>
            <a:lvl4pPr marL="82818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4pPr>
            <a:lvl5pPr marL="1011065" indent="-261257">
              <a:buClr>
                <a:schemeClr val="accent1"/>
              </a:buClr>
              <a:buSzPct val="100000"/>
              <a:buFont typeface="Calibri"/>
              <a:buChar char="◦"/>
              <a:defRPr sz="2000" cap="none" spc="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6334316"/>
            <a:ext cx="12192003" cy="664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100050" y="4455621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traight Connector 8"/>
          <p:cNvSpPr/>
          <p:nvPr/>
        </p:nvSpPr>
        <p:spPr>
          <a:xfrm>
            <a:off x="1207657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9609" y="6514079"/>
            <a:ext cx="232875" cy="2565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5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5pPr>
      <a:lvl6pPr marL="12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6pPr>
      <a:lvl7pPr marL="14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7pPr>
      <a:lvl8pPr marL="16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8pPr>
      <a:lvl9pPr marL="1863285" marR="0" indent="-39188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Tx/>
        <a:buSzPct val="100000"/>
        <a:buFontTx/>
        <a:buChar char="◦"/>
        <a:tabLst/>
        <a:defRPr sz="2400" b="0" i="0" u="none" strike="noStrike" cap="all" spc="200" baseline="0">
          <a:ln>
            <a:noFill/>
          </a:ln>
          <a:solidFill>
            <a:srgbClr val="344068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protopage.com/ehevesy2011#Proba/Nyit&#243;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ntel.com/download/K12/elements/pba_html/#pbl_m00_l00_a00_s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dglossary.org/stakeholder/" TargetMode="External"/><Relationship Id="rId4" Type="http://schemas.openxmlformats.org/officeDocument/2006/relationships/hyperlink" Target="http://openqass.itstudy.hu/en/bookcov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journal.com/" TargetMode="External"/><Relationship Id="rId13" Type="http://schemas.openxmlformats.org/officeDocument/2006/relationships/hyperlink" Target="http://edublogs.eanesisd.net/tkriese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blogger.com/" TargetMode="External"/><Relationship Id="rId12" Type="http://schemas.openxmlformats.org/officeDocument/2006/relationships/hyperlink" Target="http://kidblog.org/hom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ordpress.com/" TargetMode="External"/><Relationship Id="rId11" Type="http://schemas.openxmlformats.org/officeDocument/2006/relationships/hyperlink" Target="https://www.21publish.com/services/blogportal" TargetMode="External"/><Relationship Id="rId5" Type="http://schemas.openxmlformats.org/officeDocument/2006/relationships/hyperlink" Target="https://startbloggingonline.com/get-started-classroom-blogging/" TargetMode="External"/><Relationship Id="rId10" Type="http://schemas.openxmlformats.org/officeDocument/2006/relationships/hyperlink" Target="http://www.classblogmeister.com/" TargetMode="External"/><Relationship Id="rId4" Type="http://schemas.openxmlformats.org/officeDocument/2006/relationships/hyperlink" Target="http://www.protopage.com/" TargetMode="External"/><Relationship Id="rId9" Type="http://schemas.openxmlformats.org/officeDocument/2006/relationships/hyperlink" Target="http://edublogs.org/" TargetMode="External"/><Relationship Id="rId14" Type="http://schemas.openxmlformats.org/officeDocument/2006/relationships/hyperlink" Target="https://www.slideshare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glossary.org/stakehold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942" y="527240"/>
            <a:ext cx="3826001" cy="231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Kép 1" descr="Kép 1"/>
          <p:cNvPicPr>
            <a:picLocks noChangeAspect="1"/>
          </p:cNvPicPr>
          <p:nvPr/>
        </p:nvPicPr>
        <p:blipFill>
          <a:blip r:embed="rId4">
            <a:extLst/>
          </a:blip>
          <a:srcRect r="85412"/>
          <a:stretch>
            <a:fillRect/>
          </a:stretch>
        </p:blipFill>
        <p:spPr>
          <a:xfrm>
            <a:off x="-1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églalap 7"/>
          <p:cNvSpPr/>
          <p:nvPr/>
        </p:nvSpPr>
        <p:spPr>
          <a:xfrm>
            <a:off x="0" y="6035038"/>
            <a:ext cx="9459887" cy="8229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55" name="Téglalap 8"/>
          <p:cNvSpPr txBox="1"/>
          <p:nvPr/>
        </p:nvSpPr>
        <p:spPr>
          <a:xfrm>
            <a:off x="5087153" y="1084739"/>
            <a:ext cx="6709896" cy="119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hu-HU" sz="2400" dirty="0">
                <a:solidFill>
                  <a:srgbClr val="808080"/>
                </a:solidFill>
                <a:sym typeface="Calibri"/>
              </a:rPr>
              <a:t>LÉGY INNOVATÍV! </a:t>
            </a:r>
          </a:p>
          <a:p>
            <a:pPr>
              <a:defRPr sz="2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hu-HU" sz="2400" dirty="0">
                <a:solidFill>
                  <a:srgbClr val="808080"/>
                </a:solidFill>
                <a:sym typeface="Calibri"/>
              </a:rPr>
              <a:t>Kreativitás, innováció és vállalkozói készségek fejlesztése általános iskolai pedagógusoknak</a:t>
            </a:r>
          </a:p>
        </p:txBody>
      </p:sp>
      <p:sp>
        <p:nvSpPr>
          <p:cNvPr id="156" name="Title 1"/>
          <p:cNvSpPr txBox="1"/>
          <p:nvPr/>
        </p:nvSpPr>
        <p:spPr>
          <a:xfrm>
            <a:off x="1097280" y="2953136"/>
            <a:ext cx="10699769" cy="1371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defTabSz="914400">
              <a:lnSpc>
                <a:spcPct val="68000"/>
              </a:lnSpc>
              <a:defRPr sz="6200" spc="-100">
                <a:solidFill>
                  <a:srgbClr val="262626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hu-HU" dirty="0"/>
              <a:t>Tanegység</a:t>
            </a:r>
            <a:r>
              <a:rPr dirty="0"/>
              <a:t> „U3”: Innovat</a:t>
            </a:r>
            <a:r>
              <a:rPr lang="hu-HU" dirty="0"/>
              <a:t>ív</a:t>
            </a:r>
            <a:r>
              <a:rPr dirty="0"/>
              <a:t> </a:t>
            </a:r>
            <a:r>
              <a:rPr lang="hu-HU" dirty="0"/>
              <a:t>munka</a:t>
            </a:r>
            <a:endParaRPr dirty="0"/>
          </a:p>
        </p:txBody>
      </p:sp>
      <p:sp>
        <p:nvSpPr>
          <p:cNvPr id="157" name="Text Placeholder 2"/>
          <p:cNvSpPr txBox="1"/>
          <p:nvPr/>
        </p:nvSpPr>
        <p:spPr>
          <a:xfrm>
            <a:off x="1198288" y="4486021"/>
            <a:ext cx="100584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defRPr sz="2400" cap="all" spc="200">
                <a:solidFill>
                  <a:srgbClr val="34406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hu-HU" dirty="0"/>
              <a:t>Tananyagelem</a:t>
            </a:r>
            <a:r>
              <a:rPr dirty="0"/>
              <a:t>„E2”: </a:t>
            </a:r>
            <a:r>
              <a:rPr lang="en-US" sz="2400" cap="all" spc="200" dirty="0">
                <a:solidFill>
                  <a:srgbClr val="344068"/>
                </a:solidFill>
                <a:sym typeface="Calibri"/>
              </a:rPr>
              <a:t>Az adottságok Szélesítése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defRPr sz="2000" cap="all" spc="200">
                <a:solidFill>
                  <a:srgbClr val="34406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hu-HU" sz="2000" cap="all" spc="200" dirty="0">
                <a:solidFill>
                  <a:srgbClr val="344068"/>
                </a:solidFill>
                <a:sym typeface="Calibri"/>
              </a:rPr>
              <a:t>Összeállította</a:t>
            </a:r>
            <a:r>
              <a:rPr lang="en-US" sz="2000" cap="all" spc="200" dirty="0">
                <a:solidFill>
                  <a:srgbClr val="344068"/>
                </a:solidFill>
                <a:sym typeface="Calibri"/>
              </a:rPr>
              <a:t>: </a:t>
            </a:r>
            <a:r>
              <a:rPr lang="en-US" sz="2000" cap="all" spc="200" dirty="0" err="1">
                <a:solidFill>
                  <a:srgbClr val="344068"/>
                </a:solidFill>
                <a:sym typeface="Calibri"/>
              </a:rPr>
              <a:t>Hartyányi</a:t>
            </a:r>
            <a:r>
              <a:rPr lang="en-US" sz="2000" cap="all" spc="200" dirty="0">
                <a:solidFill>
                  <a:srgbClr val="344068"/>
                </a:solidFill>
                <a:sym typeface="Calibri"/>
              </a:rPr>
              <a:t> </a:t>
            </a:r>
            <a:r>
              <a:rPr lang="hu-HU" sz="2000" cap="all" spc="200" dirty="0" err="1">
                <a:solidFill>
                  <a:srgbClr val="344068"/>
                </a:solidFill>
                <a:sym typeface="Calibri"/>
              </a:rPr>
              <a:t>mária</a:t>
            </a:r>
            <a:r>
              <a:rPr lang="en-US" sz="2000" cap="all" spc="200" dirty="0">
                <a:solidFill>
                  <a:srgbClr val="344068"/>
                </a:solidFill>
                <a:sym typeface="Calibri"/>
              </a:rPr>
              <a:t> (ITSTUDY)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33493" y="6052882"/>
            <a:ext cx="6844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Az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Európai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Bizottság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támogatást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nyújtott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ennek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a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projektnek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a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költségeihez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.</a:t>
            </a:r>
          </a:p>
          <a:p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Ez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a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kiadvány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a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szerző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nézeteit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tükrözi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,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és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az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Európai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Bizottság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nem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tehető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felelőssé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́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az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abban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foglaltak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bárminemű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felhasználásáért</a:t>
            </a:r>
            <a:r>
              <a:rPr lang="en-GB" sz="1600" dirty="0">
                <a:solidFill>
                  <a:srgbClr val="00000A"/>
                </a:solidFill>
                <a:latin typeface="+mj-lt"/>
                <a:ea typeface="Calibri" charset="0"/>
                <a:cs typeface="Times New Roman" charset="0"/>
              </a:rPr>
              <a:t>.</a:t>
            </a:r>
            <a:r>
              <a:rPr lang="en-GB" sz="1600" dirty="0">
                <a:latin typeface="+mj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89" y="5935170"/>
            <a:ext cx="3213882" cy="9167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1" cy="1084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Publikáció</a:t>
            </a:r>
            <a:r>
              <a:rPr lang="en-GB" sz="4000" dirty="0"/>
              <a:t>, </a:t>
            </a:r>
            <a:r>
              <a:rPr lang="en-GB" sz="4000" dirty="0" err="1"/>
              <a:t>együttműködés</a:t>
            </a:r>
            <a:r>
              <a:rPr lang="en-GB" sz="4000" dirty="0"/>
              <a:t> Web 2.0-ás </a:t>
            </a:r>
            <a:r>
              <a:rPr lang="en-GB" sz="4000" dirty="0" err="1"/>
              <a:t>eszközökkel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1" cy="33189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/>
              <a:t>- </a:t>
            </a:r>
            <a:r>
              <a:rPr lang="en-GB" sz="4000" dirty="0" err="1"/>
              <a:t>Személyes</a:t>
            </a:r>
            <a:r>
              <a:rPr lang="en-GB" sz="4000" dirty="0"/>
              <a:t> </a:t>
            </a:r>
            <a:r>
              <a:rPr lang="en-GB" sz="4000" dirty="0" err="1"/>
              <a:t>weblapok</a:t>
            </a:r>
            <a:r>
              <a:rPr lang="en-GB" sz="4000" dirty="0"/>
              <a:t>,</a:t>
            </a:r>
          </a:p>
          <a:p>
            <a:pPr marL="0" indent="0">
              <a:buNone/>
            </a:pPr>
            <a:r>
              <a:rPr lang="en-GB" sz="4000" dirty="0"/>
              <a:t>- </a:t>
            </a:r>
            <a:r>
              <a:rPr lang="en-GB" sz="4000" dirty="0" err="1"/>
              <a:t>Internetes</a:t>
            </a:r>
            <a:r>
              <a:rPr lang="en-GB" sz="4000" dirty="0"/>
              <a:t> </a:t>
            </a:r>
            <a:r>
              <a:rPr lang="en-GB" sz="4000" dirty="0" err="1"/>
              <a:t>naplók</a:t>
            </a:r>
            <a:r>
              <a:rPr lang="en-GB" sz="4000" dirty="0"/>
              <a:t>, </a:t>
            </a:r>
            <a:r>
              <a:rPr lang="en-GB" sz="4000" dirty="0" err="1"/>
              <a:t>blogok</a:t>
            </a:r>
            <a:r>
              <a:rPr lang="en-GB" sz="4000" dirty="0"/>
              <a:t>,</a:t>
            </a:r>
          </a:p>
          <a:p>
            <a:pPr marL="0" indent="0">
              <a:buNone/>
            </a:pPr>
            <a:r>
              <a:rPr lang="en-GB" sz="4000" dirty="0"/>
              <a:t>- </a:t>
            </a:r>
            <a:r>
              <a:rPr lang="en-GB" sz="4000" dirty="0" err="1"/>
              <a:t>Videó</a:t>
            </a:r>
            <a:r>
              <a:rPr lang="en-GB" sz="4000" dirty="0"/>
              <a:t> </a:t>
            </a:r>
            <a:r>
              <a:rPr lang="en-GB" sz="4000" dirty="0" err="1"/>
              <a:t>szerkesztők</a:t>
            </a:r>
            <a:r>
              <a:rPr lang="en-GB" sz="4000" dirty="0"/>
              <a:t>,</a:t>
            </a:r>
          </a:p>
          <a:p>
            <a:pPr>
              <a:buFontTx/>
              <a:buChar char="-"/>
            </a:pPr>
            <a:r>
              <a:rPr lang="en-GB" sz="4000" dirty="0"/>
              <a:t> </a:t>
            </a:r>
            <a:r>
              <a:rPr lang="en-GB" sz="4000" dirty="0" err="1"/>
              <a:t>Kollaboratív</a:t>
            </a:r>
            <a:r>
              <a:rPr lang="en-GB" sz="4000" dirty="0"/>
              <a:t> </a:t>
            </a:r>
            <a:r>
              <a:rPr lang="en-GB" sz="4000" dirty="0" err="1"/>
              <a:t>tartalomszerkesztők</a:t>
            </a:r>
            <a:r>
              <a:rPr lang="en-GB" sz="4000" dirty="0"/>
              <a:t>, </a:t>
            </a:r>
            <a:r>
              <a:rPr lang="en-GB" sz="4000" dirty="0" err="1"/>
              <a:t>wikik</a:t>
            </a:r>
            <a:r>
              <a:rPr lang="en-GB" sz="4000" dirty="0"/>
              <a:t>,</a:t>
            </a:r>
          </a:p>
          <a:p>
            <a:pPr>
              <a:buFontTx/>
              <a:buChar char="-"/>
            </a:pPr>
            <a:r>
              <a:rPr lang="en-GB" sz="4000" dirty="0"/>
              <a:t> </a:t>
            </a:r>
            <a:r>
              <a:rPr lang="en-GB" sz="4000" dirty="0" err="1"/>
              <a:t>Sociális</a:t>
            </a:r>
            <a:r>
              <a:rPr lang="en-GB" sz="4000" dirty="0"/>
              <a:t> </a:t>
            </a:r>
            <a:r>
              <a:rPr lang="en-GB" sz="4000" dirty="0" err="1"/>
              <a:t>hálók</a:t>
            </a:r>
            <a:r>
              <a:rPr lang="en-GB" sz="4000" dirty="0"/>
              <a:t>,</a:t>
            </a:r>
          </a:p>
          <a:p>
            <a:pPr>
              <a:buFontTx/>
              <a:buChar char="-"/>
            </a:pPr>
            <a:r>
              <a:rPr lang="en-GB" sz="4000" dirty="0"/>
              <a:t> </a:t>
            </a:r>
            <a:r>
              <a:rPr lang="en-GB" sz="4000" dirty="0" err="1"/>
              <a:t>Fotó</a:t>
            </a:r>
            <a:r>
              <a:rPr lang="en-GB" sz="4000" dirty="0"/>
              <a:t>, </a:t>
            </a:r>
            <a:r>
              <a:rPr lang="en-GB" sz="4000" dirty="0" err="1"/>
              <a:t>videó</a:t>
            </a:r>
            <a:r>
              <a:rPr lang="en-GB" sz="4000" dirty="0"/>
              <a:t> </a:t>
            </a:r>
            <a:r>
              <a:rPr lang="en-GB" sz="4000" dirty="0" err="1"/>
              <a:t>megosztó</a:t>
            </a:r>
            <a:r>
              <a:rPr lang="en-GB" sz="4000" dirty="0"/>
              <a:t> </a:t>
            </a:r>
            <a:r>
              <a:rPr lang="en-GB" sz="4000" dirty="0" err="1"/>
              <a:t>alkalmazások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688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" y="233948"/>
            <a:ext cx="10058400" cy="5105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9223" y="646835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Personal webpages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29" y="2040412"/>
            <a:ext cx="8048071" cy="4612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9153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err="1">
                <a:hlinkClick r:id="rId5"/>
              </a:rPr>
              <a:t>www.protopage.com</a:t>
            </a:r>
            <a:r>
              <a:rPr lang="en-GB" dirty="0">
                <a:hlinkClick r:id="rId5"/>
              </a:rPr>
              <a:t>/ehevesy2011#Proba/</a:t>
            </a:r>
            <a:r>
              <a:rPr lang="en-GB" dirty="0" err="1">
                <a:hlinkClick r:id="rId5"/>
              </a:rPr>
              <a:t>Nyitó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3789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65200"/>
            <a:ext cx="10058401" cy="772160"/>
          </a:xfrm>
        </p:spPr>
        <p:txBody>
          <a:bodyPr>
            <a:normAutofit/>
          </a:bodyPr>
          <a:lstStyle/>
          <a:p>
            <a:r>
              <a:rPr lang="en-GB" sz="4000" dirty="0" err="1"/>
              <a:t>Projektek</a:t>
            </a:r>
            <a:r>
              <a:rPr lang="en-GB" sz="4000" dirty="0"/>
              <a:t> </a:t>
            </a:r>
            <a:r>
              <a:rPr lang="en-GB" sz="4000" dirty="0" err="1"/>
              <a:t>bemutatása</a:t>
            </a:r>
            <a:r>
              <a:rPr lang="en-GB" sz="4000" dirty="0"/>
              <a:t> </a:t>
            </a:r>
            <a:r>
              <a:rPr lang="en-GB" sz="4000" dirty="0" err="1"/>
              <a:t>elektronikus</a:t>
            </a:r>
            <a:r>
              <a:rPr lang="en-GB" sz="4000" dirty="0"/>
              <a:t> </a:t>
            </a:r>
            <a:r>
              <a:rPr lang="en-GB" sz="4000" dirty="0" err="1"/>
              <a:t>hírlevéllel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010766"/>
            <a:ext cx="5029199" cy="3725333"/>
          </a:xfrm>
        </p:spPr>
        <p:txBody>
          <a:bodyPr>
            <a:normAutofit/>
          </a:bodyPr>
          <a:lstStyle/>
          <a:p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elektronikus</a:t>
            </a:r>
            <a:r>
              <a:rPr lang="en-US" sz="3600" dirty="0"/>
              <a:t> </a:t>
            </a:r>
            <a:r>
              <a:rPr lang="en-US" sz="3600" dirty="0" err="1"/>
              <a:t>hírlevél</a:t>
            </a:r>
            <a:r>
              <a:rPr lang="en-US" sz="3600" dirty="0"/>
              <a:t> </a:t>
            </a:r>
            <a:r>
              <a:rPr lang="en-US" sz="3600" dirty="0" err="1"/>
              <a:t>kiváló</a:t>
            </a:r>
            <a:r>
              <a:rPr lang="en-US" sz="3600" dirty="0"/>
              <a:t> </a:t>
            </a:r>
            <a:r>
              <a:rPr lang="en-US" sz="3600" dirty="0" err="1"/>
              <a:t>eszköz</a:t>
            </a:r>
            <a:r>
              <a:rPr lang="en-US" sz="3600" dirty="0"/>
              <a:t> </a:t>
            </a:r>
            <a:r>
              <a:rPr lang="en-US" sz="3600" dirty="0" err="1"/>
              <a:t>arra</a:t>
            </a:r>
            <a:r>
              <a:rPr lang="en-US" sz="3600" dirty="0"/>
              <a:t>, </a:t>
            </a:r>
            <a:r>
              <a:rPr lang="en-US" sz="3600" dirty="0" err="1"/>
              <a:t>hogy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érdekeltekkel</a:t>
            </a:r>
            <a:r>
              <a:rPr lang="en-US" sz="3600" dirty="0"/>
              <a:t>, </a:t>
            </a:r>
            <a:r>
              <a:rPr lang="en-US" sz="3600" dirty="0" err="1"/>
              <a:t>szülőkkel</a:t>
            </a:r>
            <a:r>
              <a:rPr lang="en-US" sz="3600" dirty="0"/>
              <a:t>, </a:t>
            </a:r>
            <a:r>
              <a:rPr lang="en-US" sz="3600" dirty="0" err="1"/>
              <a:t>helyi</a:t>
            </a:r>
            <a:r>
              <a:rPr lang="en-US" sz="3600" dirty="0"/>
              <a:t> </a:t>
            </a:r>
            <a:r>
              <a:rPr lang="en-US" sz="3600" dirty="0" err="1"/>
              <a:t>vállalkozásokkal</a:t>
            </a:r>
            <a:r>
              <a:rPr lang="en-US" sz="3600" dirty="0"/>
              <a:t> a </a:t>
            </a:r>
            <a:r>
              <a:rPr lang="en-US" sz="3600" dirty="0" err="1"/>
              <a:t>tanulói</a:t>
            </a:r>
            <a:r>
              <a:rPr lang="en-US" sz="3600" dirty="0"/>
              <a:t> </a:t>
            </a:r>
            <a:r>
              <a:rPr lang="en-US" sz="3600" dirty="0" err="1"/>
              <a:t>projektekre</a:t>
            </a:r>
            <a:r>
              <a:rPr lang="en-US" sz="3600" dirty="0"/>
              <a:t> </a:t>
            </a:r>
            <a:r>
              <a:rPr lang="en-US" sz="3600" dirty="0" err="1"/>
              <a:t>vonatkozó</a:t>
            </a:r>
            <a:r>
              <a:rPr lang="en-US" sz="3600" dirty="0"/>
              <a:t> </a:t>
            </a:r>
            <a:r>
              <a:rPr lang="en-US" sz="3600" dirty="0" err="1"/>
              <a:t>információkat</a:t>
            </a:r>
            <a:r>
              <a:rPr lang="en-US" sz="3600" dirty="0"/>
              <a:t>,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aktuális</a:t>
            </a:r>
            <a:r>
              <a:rPr lang="en-US" sz="3600" dirty="0"/>
              <a:t> </a:t>
            </a:r>
            <a:r>
              <a:rPr lang="en-US" sz="3600" dirty="0" err="1"/>
              <a:t>újdonságokat</a:t>
            </a:r>
            <a:r>
              <a:rPr lang="en-US" sz="3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327">
            <a:off x="6444300" y="2322341"/>
            <a:ext cx="5047322" cy="307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2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hírlevél</a:t>
            </a:r>
            <a:r>
              <a:rPr lang="en-GB" dirty="0"/>
              <a:t> </a:t>
            </a:r>
            <a:r>
              <a:rPr lang="en-GB" dirty="0" err="1"/>
              <a:t>megosztása</a:t>
            </a:r>
            <a:r>
              <a:rPr lang="en-GB" dirty="0"/>
              <a:t> Slideshare-</a:t>
            </a:r>
            <a:r>
              <a:rPr lang="en-GB" dirty="0" err="1"/>
              <a:t>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830" y="1966504"/>
            <a:ext cx="4292867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6127" y="5272508"/>
            <a:ext cx="265713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InnoTeach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on Slideshare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1" y="1966504"/>
            <a:ext cx="8026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6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68" y="399270"/>
            <a:ext cx="10371401" cy="975360"/>
          </a:xfrm>
        </p:spPr>
        <p:txBody>
          <a:bodyPr/>
          <a:lstStyle/>
          <a:p>
            <a:r>
              <a:rPr lang="en-GB" dirty="0" err="1"/>
              <a:t>Publikáció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együttműködés</a:t>
            </a:r>
            <a:r>
              <a:rPr lang="en-GB" dirty="0"/>
              <a:t> </a:t>
            </a:r>
            <a:r>
              <a:rPr lang="en-GB" dirty="0" err="1"/>
              <a:t>blogokban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30968" y="2021306"/>
            <a:ext cx="9721516" cy="3539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Az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internetes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napló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vagy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blog </a:t>
            </a:r>
            <a:r>
              <a:rPr kumimoji="0" lang="en-GB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alkalmas</a:t>
            </a: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arra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,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hogy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tanulók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folyamatosan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informálják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az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érdekelteket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az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aktuális</a:t>
            </a:r>
            <a:r>
              <a:rPr kumimoji="0" lang="en-GB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GB" sz="32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projekt</a:t>
            </a:r>
            <a:r>
              <a:rPr lang="en-GB" sz="3200" dirty="0" err="1"/>
              <a:t>munka</a:t>
            </a:r>
            <a:r>
              <a:rPr lang="en-GB" sz="3200" dirty="0"/>
              <a:t> </a:t>
            </a:r>
            <a:r>
              <a:rPr lang="en-GB" sz="3200" dirty="0" err="1"/>
              <a:t>eredményeiről</a:t>
            </a:r>
            <a:r>
              <a:rPr lang="en-GB" sz="3200" dirty="0"/>
              <a:t>, </a:t>
            </a:r>
            <a:r>
              <a:rPr lang="en-GB" sz="3200" dirty="0" err="1"/>
              <a:t>és</a:t>
            </a:r>
            <a:r>
              <a:rPr lang="en-GB" sz="3200" dirty="0"/>
              <a:t> </a:t>
            </a:r>
            <a:r>
              <a:rPr lang="en-GB" sz="3200" dirty="0" err="1"/>
              <a:t>lehetővé</a:t>
            </a:r>
            <a:r>
              <a:rPr lang="en-GB" sz="3200" dirty="0"/>
              <a:t> </a:t>
            </a:r>
            <a:r>
              <a:rPr lang="en-GB" sz="3200" dirty="0" err="1"/>
              <a:t>teszi</a:t>
            </a:r>
            <a:r>
              <a:rPr lang="en-GB" sz="3200" dirty="0"/>
              <a:t>, </a:t>
            </a:r>
            <a:r>
              <a:rPr lang="en-GB" sz="3200" dirty="0" err="1"/>
              <a:t>hogy</a:t>
            </a:r>
            <a:r>
              <a:rPr lang="en-GB" sz="3200" dirty="0"/>
              <a:t> a </a:t>
            </a:r>
            <a:r>
              <a:rPr lang="en-GB" sz="3200" dirty="0" err="1"/>
              <a:t>webes</a:t>
            </a:r>
            <a:r>
              <a:rPr lang="en-GB" sz="3200" dirty="0"/>
              <a:t> </a:t>
            </a:r>
            <a:r>
              <a:rPr lang="en-GB" sz="3200" dirty="0" err="1"/>
              <a:t>felületen</a:t>
            </a:r>
            <a:r>
              <a:rPr lang="en-GB" sz="3200" dirty="0"/>
              <a:t> </a:t>
            </a:r>
            <a:r>
              <a:rPr lang="en-GB" sz="3200" dirty="0" err="1"/>
              <a:t>keresztül</a:t>
            </a:r>
            <a:r>
              <a:rPr lang="en-GB" sz="3200" dirty="0"/>
              <a:t>, a </a:t>
            </a:r>
            <a:r>
              <a:rPr lang="en-GB" sz="3200" dirty="0" err="1"/>
              <a:t>látogatók</a:t>
            </a:r>
            <a:r>
              <a:rPr lang="en-GB" sz="3200" dirty="0"/>
              <a:t>, a </a:t>
            </a:r>
            <a:r>
              <a:rPr lang="en-GB" sz="3200" dirty="0" err="1"/>
              <a:t>szülők</a:t>
            </a:r>
            <a:r>
              <a:rPr lang="en-GB" sz="3200" dirty="0"/>
              <a:t>, </a:t>
            </a:r>
            <a:r>
              <a:rPr lang="en-GB" sz="3200" dirty="0" err="1"/>
              <a:t>vagy</a:t>
            </a:r>
            <a:r>
              <a:rPr lang="en-GB" sz="3200" dirty="0"/>
              <a:t> a </a:t>
            </a:r>
            <a:r>
              <a:rPr lang="en-GB" sz="3200" dirty="0" err="1"/>
              <a:t>projektmunkába</a:t>
            </a:r>
            <a:r>
              <a:rPr lang="en-GB" sz="3200" dirty="0"/>
              <a:t> </a:t>
            </a:r>
            <a:r>
              <a:rPr lang="en-GB" sz="3200" dirty="0" err="1"/>
              <a:t>meghívott</a:t>
            </a:r>
            <a:r>
              <a:rPr lang="en-GB" sz="3200" dirty="0"/>
              <a:t> </a:t>
            </a:r>
            <a:r>
              <a:rPr lang="en-GB" sz="3200" dirty="0" err="1"/>
              <a:t>külső</a:t>
            </a:r>
            <a:r>
              <a:rPr lang="en-GB" sz="3200" dirty="0"/>
              <a:t> </a:t>
            </a:r>
            <a:r>
              <a:rPr lang="en-GB" sz="3200" dirty="0" err="1"/>
              <a:t>cégek</a:t>
            </a:r>
            <a:r>
              <a:rPr lang="en-GB" sz="3200" dirty="0"/>
              <a:t> </a:t>
            </a:r>
            <a:r>
              <a:rPr lang="en-GB" sz="3200" dirty="0" err="1"/>
              <a:t>képviselők</a:t>
            </a:r>
            <a:r>
              <a:rPr lang="en-GB" sz="3200" dirty="0"/>
              <a:t> </a:t>
            </a:r>
            <a:r>
              <a:rPr lang="en-GB" sz="3200" dirty="0" err="1"/>
              <a:t>hozzászólásokkal</a:t>
            </a:r>
            <a:r>
              <a:rPr lang="en-GB" sz="3200" dirty="0"/>
              <a:t>, </a:t>
            </a:r>
            <a:r>
              <a:rPr lang="en-GB" sz="3200" dirty="0" err="1"/>
              <a:t>javaslatokkal</a:t>
            </a:r>
            <a:r>
              <a:rPr lang="en-GB" sz="3200" dirty="0"/>
              <a:t>. is </a:t>
            </a:r>
            <a:r>
              <a:rPr lang="en-GB" sz="3200" dirty="0" err="1"/>
              <a:t>bekapcsolódjanak</a:t>
            </a:r>
            <a:r>
              <a:rPr lang="en-GB" sz="3200" dirty="0"/>
              <a:t> a </a:t>
            </a:r>
            <a:r>
              <a:rPr lang="en-GB" sz="3200" dirty="0" err="1"/>
              <a:t>munkába</a:t>
            </a:r>
            <a:r>
              <a:rPr lang="en-GB" sz="3200" dirty="0"/>
              <a:t>.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148504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829">
            <a:off x="5742993" y="1313789"/>
            <a:ext cx="5936509" cy="382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6358" y="5366085"/>
            <a:ext cx="409663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BLOG vs </a:t>
            </a:r>
            <a:r>
              <a:rPr kumimoji="0" lang="hu-H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Helvetica"/>
              </a:rPr>
              <a:t>SZEMÉLYES WEBOLDAL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FAA716-61F1-47C2-BFD3-6357280027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1" r="4190"/>
          <a:stretch/>
        </p:blipFill>
        <p:spPr>
          <a:xfrm rot="20067953">
            <a:off x="379300" y="1097875"/>
            <a:ext cx="7576207" cy="37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772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Hálózatépítés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508" y="1845733"/>
            <a:ext cx="10406173" cy="4255263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A </a:t>
            </a:r>
            <a:r>
              <a:rPr lang="en-US" sz="3200" dirty="0" err="1"/>
              <a:t>munka-alapú</a:t>
            </a:r>
            <a:r>
              <a:rPr lang="en-US" sz="3200" dirty="0"/>
              <a:t> </a:t>
            </a:r>
            <a:r>
              <a:rPr lang="en-US" sz="3200" dirty="0" err="1"/>
              <a:t>tanuláshoz</a:t>
            </a:r>
            <a:r>
              <a:rPr lang="en-US" sz="3200" dirty="0"/>
              <a:t> </a:t>
            </a:r>
            <a:r>
              <a:rPr lang="en-US" sz="3200" dirty="0" err="1"/>
              <a:t>nagyon</a:t>
            </a:r>
            <a:r>
              <a:rPr lang="en-US" sz="3200" dirty="0"/>
              <a:t> </a:t>
            </a:r>
            <a:r>
              <a:rPr lang="en-US" sz="3200" dirty="0" err="1"/>
              <a:t>fontos</a:t>
            </a:r>
            <a:r>
              <a:rPr lang="en-US" sz="3200" dirty="0"/>
              <a:t> </a:t>
            </a:r>
            <a:r>
              <a:rPr lang="en-US" sz="3200" dirty="0" err="1"/>
              <a:t>kapcsolatokat</a:t>
            </a:r>
            <a:r>
              <a:rPr lang="en-US" sz="3200" dirty="0"/>
              <a:t> </a:t>
            </a:r>
            <a:r>
              <a:rPr lang="en-US" sz="3200" dirty="0" err="1"/>
              <a:t>építeni</a:t>
            </a:r>
            <a:r>
              <a:rPr lang="en-US" sz="3200" dirty="0"/>
              <a:t> a </a:t>
            </a:r>
            <a:r>
              <a:rPr lang="en-US" sz="3200" dirty="0" err="1"/>
              <a:t>helyi</a:t>
            </a:r>
            <a:r>
              <a:rPr lang="en-US" sz="3200" dirty="0"/>
              <a:t> </a:t>
            </a:r>
            <a:r>
              <a:rPr lang="en-US" sz="3200" dirty="0" err="1"/>
              <a:t>vállakozásokkal</a:t>
            </a:r>
            <a:r>
              <a:rPr lang="en-US" sz="3200" dirty="0"/>
              <a:t>,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ebben</a:t>
            </a:r>
            <a:r>
              <a:rPr lang="en-US" sz="3200" dirty="0"/>
              <a:t> a </a:t>
            </a:r>
            <a:r>
              <a:rPr lang="en-US" sz="3200" dirty="0" err="1"/>
              <a:t>szülők</a:t>
            </a:r>
            <a:r>
              <a:rPr lang="en-US" sz="3200" dirty="0"/>
              <a:t> </a:t>
            </a:r>
            <a:r>
              <a:rPr lang="en-US" sz="3200" dirty="0" err="1"/>
              <a:t>bevonása</a:t>
            </a:r>
            <a:r>
              <a:rPr lang="en-US" sz="3200" dirty="0"/>
              <a:t> </a:t>
            </a:r>
            <a:r>
              <a:rPr lang="en-US" sz="3200" dirty="0" err="1"/>
              <a:t>sokat</a:t>
            </a:r>
            <a:r>
              <a:rPr lang="en-US" sz="3200" dirty="0"/>
              <a:t> </a:t>
            </a:r>
            <a:r>
              <a:rPr lang="en-US" sz="3200" dirty="0" err="1"/>
              <a:t>segíthet</a:t>
            </a:r>
            <a:r>
              <a:rPr lang="en-US" sz="3200" dirty="0"/>
              <a:t>. </a:t>
            </a:r>
            <a:r>
              <a:rPr lang="en-US" sz="3200" dirty="0" err="1"/>
              <a:t>Tisztában</a:t>
            </a:r>
            <a:r>
              <a:rPr lang="en-US" sz="3200" dirty="0"/>
              <a:t> </a:t>
            </a:r>
            <a:r>
              <a:rPr lang="en-US" sz="3200" dirty="0" err="1"/>
              <a:t>kell</a:t>
            </a:r>
            <a:r>
              <a:rPr lang="en-US" sz="3200" dirty="0"/>
              <a:t> </a:t>
            </a:r>
            <a:r>
              <a:rPr lang="en-US" sz="3200" dirty="0" err="1"/>
              <a:t>lennünk</a:t>
            </a:r>
            <a:r>
              <a:rPr lang="en-US" sz="3200" dirty="0"/>
              <a:t> </a:t>
            </a:r>
            <a:r>
              <a:rPr lang="en-US" sz="3200" dirty="0" err="1"/>
              <a:t>azzal</a:t>
            </a:r>
            <a:r>
              <a:rPr lang="en-US" sz="3200" dirty="0"/>
              <a:t>, </a:t>
            </a:r>
            <a:r>
              <a:rPr lang="en-US" sz="3200" dirty="0" err="1"/>
              <a:t>hogy</a:t>
            </a:r>
            <a:r>
              <a:rPr lang="en-US" sz="3200" dirty="0"/>
              <a:t> a </a:t>
            </a:r>
            <a:r>
              <a:rPr lang="en-US" sz="3200" dirty="0" err="1"/>
              <a:t>hálózatépítés</a:t>
            </a:r>
            <a:r>
              <a:rPr lang="en-US" sz="3200" dirty="0"/>
              <a:t> </a:t>
            </a:r>
            <a:r>
              <a:rPr lang="en-US" sz="3200" dirty="0" err="1"/>
              <a:t>sok</a:t>
            </a:r>
            <a:r>
              <a:rPr lang="en-US" sz="3200" dirty="0"/>
              <a:t> </a:t>
            </a:r>
            <a:r>
              <a:rPr lang="en-US" sz="3200" dirty="0" err="1"/>
              <a:t>időt</a:t>
            </a:r>
            <a:r>
              <a:rPr lang="en-US" sz="3200" dirty="0"/>
              <a:t> </a:t>
            </a:r>
            <a:r>
              <a:rPr lang="en-US" sz="3200" dirty="0" err="1"/>
              <a:t>vesz</a:t>
            </a:r>
            <a:r>
              <a:rPr lang="en-US" sz="3200" dirty="0"/>
              <a:t> </a:t>
            </a:r>
            <a:r>
              <a:rPr lang="en-US" sz="3200" dirty="0" err="1"/>
              <a:t>igénybe</a:t>
            </a:r>
            <a:r>
              <a:rPr lang="en-US" sz="3200" dirty="0"/>
              <a:t>,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folyamatos</a:t>
            </a:r>
            <a:r>
              <a:rPr lang="en-US" sz="3200" dirty="0"/>
              <a:t> </a:t>
            </a:r>
            <a:r>
              <a:rPr lang="en-US" sz="3200" dirty="0" err="1"/>
              <a:t>munkával</a:t>
            </a:r>
            <a:r>
              <a:rPr lang="en-US" sz="3200" dirty="0"/>
              <a:t> </a:t>
            </a:r>
            <a:r>
              <a:rPr lang="en-US" sz="3200" dirty="0" err="1"/>
              <a:t>jár</a:t>
            </a:r>
            <a:r>
              <a:rPr lang="en-US" sz="3200" dirty="0"/>
              <a:t>. </a:t>
            </a:r>
          </a:p>
          <a:p>
            <a:pPr algn="just"/>
            <a:r>
              <a:rPr lang="en-US" sz="3200" dirty="0" err="1"/>
              <a:t>Jó</a:t>
            </a:r>
            <a:r>
              <a:rPr lang="en-US" sz="3200" dirty="0"/>
              <a:t> </a:t>
            </a:r>
            <a:r>
              <a:rPr lang="en-US" sz="3200" dirty="0" err="1"/>
              <a:t>indítás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együtműködéshez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, </a:t>
            </a:r>
            <a:r>
              <a:rPr lang="en-US" sz="3200" dirty="0" err="1"/>
              <a:t>hogy</a:t>
            </a:r>
            <a:r>
              <a:rPr lang="en-US" sz="3200" dirty="0"/>
              <a:t> a </a:t>
            </a:r>
            <a:r>
              <a:rPr lang="en-US" sz="3200" dirty="0" err="1"/>
              <a:t>szülőket</a:t>
            </a:r>
            <a:r>
              <a:rPr lang="en-US" sz="3200" dirty="0"/>
              <a:t> </a:t>
            </a:r>
            <a:r>
              <a:rPr lang="en-US" sz="3200" dirty="0" err="1"/>
              <a:t>tájékoztatjuk</a:t>
            </a:r>
            <a:r>
              <a:rPr lang="en-US" sz="3200" dirty="0"/>
              <a:t> a </a:t>
            </a:r>
            <a:r>
              <a:rPr lang="en-US" sz="3200" dirty="0" err="1"/>
              <a:t>tanulók</a:t>
            </a:r>
            <a:r>
              <a:rPr lang="en-US" sz="3200" dirty="0"/>
              <a:t> </a:t>
            </a:r>
            <a:r>
              <a:rPr lang="en-US" sz="3200" dirty="0" err="1"/>
              <a:t>projektjeiről</a:t>
            </a:r>
            <a:r>
              <a:rPr lang="en-US" sz="3200" dirty="0"/>
              <a:t>, </a:t>
            </a:r>
            <a:r>
              <a:rPr lang="en-US" sz="3200" dirty="0" err="1"/>
              <a:t>majd</a:t>
            </a:r>
            <a:r>
              <a:rPr lang="en-US" sz="3200" dirty="0"/>
              <a:t> </a:t>
            </a:r>
            <a:r>
              <a:rPr lang="en-US" sz="3200" dirty="0" err="1"/>
              <a:t>megszervezünk</a:t>
            </a:r>
            <a:r>
              <a:rPr lang="en-US" sz="3200" dirty="0"/>
              <a:t> </a:t>
            </a:r>
            <a:r>
              <a:rPr lang="en-US" sz="3200" dirty="0" err="1"/>
              <a:t>egy</a:t>
            </a:r>
            <a:r>
              <a:rPr lang="en-US" sz="3200" dirty="0"/>
              <a:t> </a:t>
            </a:r>
            <a:r>
              <a:rPr lang="en-US" sz="3200" dirty="0" err="1"/>
              <a:t>látogatást</a:t>
            </a:r>
            <a:r>
              <a:rPr lang="en-US" sz="3200" dirty="0"/>
              <a:t> </a:t>
            </a:r>
            <a:r>
              <a:rPr lang="en-US" sz="3200" dirty="0" err="1"/>
              <a:t>valamelyik</a:t>
            </a:r>
            <a:r>
              <a:rPr lang="en-US" sz="3200" dirty="0"/>
              <a:t> </a:t>
            </a:r>
            <a:r>
              <a:rPr lang="en-US" sz="3200" dirty="0" err="1"/>
              <a:t>vállalkozáshoz</a:t>
            </a:r>
            <a:r>
              <a:rPr lang="en-US" sz="3200" dirty="0"/>
              <a:t>, </a:t>
            </a:r>
            <a:r>
              <a:rPr lang="en-US" sz="3200" dirty="0" err="1"/>
              <a:t>ahol</a:t>
            </a:r>
            <a:r>
              <a:rPr lang="en-US" sz="3200" dirty="0"/>
              <a:t> a </a:t>
            </a:r>
            <a:r>
              <a:rPr lang="en-US" sz="3200" dirty="0" err="1"/>
              <a:t>projektek</a:t>
            </a:r>
            <a:r>
              <a:rPr lang="en-US" sz="3200" dirty="0"/>
              <a:t> </a:t>
            </a:r>
            <a:r>
              <a:rPr lang="en-US" sz="3200" dirty="0" err="1"/>
              <a:t>eredményeit</a:t>
            </a:r>
            <a:r>
              <a:rPr lang="en-US" sz="3200" dirty="0"/>
              <a:t> a </a:t>
            </a:r>
            <a:r>
              <a:rPr lang="en-US" sz="3200" dirty="0" err="1"/>
              <a:t>gyerekek</a:t>
            </a:r>
            <a:r>
              <a:rPr lang="en-US" sz="3200" dirty="0"/>
              <a:t> </a:t>
            </a:r>
            <a:r>
              <a:rPr lang="en-US" sz="3200" dirty="0" err="1"/>
              <a:t>bemutathatják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4986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dirty="0" err="1"/>
              <a:t>Workshopok</a:t>
            </a:r>
            <a:r>
              <a:rPr lang="hu-HU" sz="4400" dirty="0"/>
              <a:t> - fókuszcsoportok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5198589" cy="4023360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Az iskolák egyre gyakrabban és egyre sikeresebben alkalmazzák a fókuszcsoportos rendezvényeket az érdekeltek bevonására.</a:t>
            </a:r>
          </a:p>
          <a:p>
            <a:r>
              <a:rPr lang="hu-HU" sz="2800" dirty="0"/>
              <a:t>A fókuszcsoportos összejövetelek célja az, hogy egy-egy termék, szolgáltatás, fejlesztési elképzelés megvitatására meghívunk olyan embereket, akiknek az adott területen fontos számunkra a véleménye.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2126050"/>
            <a:ext cx="5191557" cy="34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910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Összegzés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/>
              <a:t>A </a:t>
            </a:r>
            <a:r>
              <a:rPr lang="en-GB" sz="3600" dirty="0" err="1"/>
              <a:t>helyi</a:t>
            </a:r>
            <a:r>
              <a:rPr lang="en-GB" sz="3600" dirty="0"/>
              <a:t> </a:t>
            </a:r>
            <a:r>
              <a:rPr lang="en-GB" sz="3600" dirty="0" err="1"/>
              <a:t>környezettel</a:t>
            </a:r>
            <a:r>
              <a:rPr lang="en-GB" sz="3600" dirty="0"/>
              <a:t> </a:t>
            </a:r>
            <a:r>
              <a:rPr lang="en-GB" sz="3600" dirty="0" err="1"/>
              <a:t>való</a:t>
            </a:r>
            <a:r>
              <a:rPr lang="en-GB" sz="3600" dirty="0"/>
              <a:t> </a:t>
            </a:r>
            <a:r>
              <a:rPr lang="en-GB" sz="3600" dirty="0" err="1"/>
              <a:t>szoros</a:t>
            </a:r>
            <a:r>
              <a:rPr lang="en-GB" sz="3600" dirty="0"/>
              <a:t> </a:t>
            </a:r>
            <a:r>
              <a:rPr lang="en-GB" sz="3600" dirty="0" err="1"/>
              <a:t>együttműködés</a:t>
            </a:r>
            <a:r>
              <a:rPr lang="en-GB" sz="3600" dirty="0"/>
              <a:t> </a:t>
            </a:r>
            <a:r>
              <a:rPr lang="en-GB" sz="3600" dirty="0" err="1"/>
              <a:t>szorosan</a:t>
            </a:r>
            <a:r>
              <a:rPr lang="en-GB" sz="3600" dirty="0"/>
              <a:t> </a:t>
            </a:r>
            <a:r>
              <a:rPr lang="en-GB" sz="3600" dirty="0" err="1"/>
              <a:t>hozzátartozik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</a:t>
            </a:r>
            <a:r>
              <a:rPr lang="en-GB" sz="3600" dirty="0" err="1"/>
              <a:t>innovatív</a:t>
            </a:r>
            <a:r>
              <a:rPr lang="en-GB" sz="3600" dirty="0"/>
              <a:t> </a:t>
            </a:r>
            <a:r>
              <a:rPr lang="en-GB" sz="3600" dirty="0" err="1"/>
              <a:t>iskola</a:t>
            </a:r>
            <a:r>
              <a:rPr lang="en-GB" sz="3600" dirty="0"/>
              <a:t> </a:t>
            </a:r>
            <a:r>
              <a:rPr lang="en-GB" sz="3600" dirty="0" err="1"/>
              <a:t>életéhez</a:t>
            </a:r>
            <a:r>
              <a:rPr lang="en-GB" sz="3600" dirty="0"/>
              <a:t>, a </a:t>
            </a:r>
            <a:r>
              <a:rPr lang="en-GB" sz="3600" dirty="0" err="1"/>
              <a:t>kapcsolatépítés</a:t>
            </a:r>
            <a:r>
              <a:rPr lang="en-GB" sz="3600" dirty="0"/>
              <a:t> IKT </a:t>
            </a:r>
            <a:r>
              <a:rPr lang="en-GB" sz="3600" dirty="0" err="1"/>
              <a:t>eszközei</a:t>
            </a:r>
            <a:r>
              <a:rPr lang="en-GB" sz="3600" dirty="0"/>
              <a:t> </a:t>
            </a:r>
            <a:r>
              <a:rPr lang="en-GB" sz="3600" dirty="0" err="1"/>
              <a:t>pedig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</a:t>
            </a:r>
            <a:r>
              <a:rPr lang="en-GB" sz="3600" dirty="0" err="1"/>
              <a:t>innovatív</a:t>
            </a:r>
            <a:r>
              <a:rPr lang="en-GB" sz="3600" dirty="0"/>
              <a:t> </a:t>
            </a:r>
            <a:r>
              <a:rPr lang="en-GB" sz="3600" dirty="0" err="1"/>
              <a:t>pedagógusok</a:t>
            </a:r>
            <a:r>
              <a:rPr lang="en-GB" sz="3600" dirty="0"/>
              <a:t> </a:t>
            </a:r>
            <a:r>
              <a:rPr lang="en-GB" sz="3600" dirty="0" err="1"/>
              <a:t>módszertani</a:t>
            </a:r>
            <a:r>
              <a:rPr lang="en-GB" sz="3600" dirty="0"/>
              <a:t> </a:t>
            </a:r>
            <a:r>
              <a:rPr lang="en-GB" sz="3600" dirty="0" err="1"/>
              <a:t>eszköztárához</a:t>
            </a:r>
            <a:r>
              <a:rPr lang="en-GB" sz="3600" dirty="0"/>
              <a:t>.</a:t>
            </a:r>
          </a:p>
          <a:p>
            <a:endParaRPr lang="en-GB" sz="3600" dirty="0"/>
          </a:p>
          <a:p>
            <a:r>
              <a:rPr lang="en-GB" sz="3600" dirty="0" err="1"/>
              <a:t>Az</a:t>
            </a:r>
            <a:r>
              <a:rPr lang="en-GB" sz="3600" dirty="0"/>
              <a:t> Internet </a:t>
            </a:r>
            <a:r>
              <a:rPr lang="en-GB" sz="3600" dirty="0" err="1"/>
              <a:t>által</a:t>
            </a:r>
            <a:r>
              <a:rPr lang="en-GB" sz="3600" dirty="0"/>
              <a:t> </a:t>
            </a:r>
            <a:r>
              <a:rPr lang="en-GB" sz="3600" dirty="0" err="1"/>
              <a:t>nyújtott</a:t>
            </a:r>
            <a:r>
              <a:rPr lang="en-GB" sz="3600" dirty="0"/>
              <a:t> </a:t>
            </a:r>
            <a:r>
              <a:rPr lang="en-GB" sz="3600" dirty="0" err="1"/>
              <a:t>lehetőségek</a:t>
            </a:r>
            <a:r>
              <a:rPr lang="en-GB" sz="3600" dirty="0"/>
              <a:t> </a:t>
            </a:r>
            <a:r>
              <a:rPr lang="en-GB" sz="3600" dirty="0" err="1"/>
              <a:t>tárháza</a:t>
            </a:r>
            <a:r>
              <a:rPr lang="en-GB" sz="3600" dirty="0"/>
              <a:t> </a:t>
            </a:r>
            <a:r>
              <a:rPr lang="en-GB" sz="3600" dirty="0" err="1"/>
              <a:t>nagyon</a:t>
            </a:r>
            <a:r>
              <a:rPr lang="en-GB" sz="3600" dirty="0"/>
              <a:t> </a:t>
            </a:r>
            <a:r>
              <a:rPr lang="en-GB" sz="3600" dirty="0" err="1"/>
              <a:t>gazdag</a:t>
            </a:r>
            <a:r>
              <a:rPr lang="en-GB" sz="3600" dirty="0"/>
              <a:t>, de </a:t>
            </a:r>
            <a:r>
              <a:rPr lang="en-GB" sz="3600" dirty="0" err="1"/>
              <a:t>ahhoz</a:t>
            </a:r>
            <a:r>
              <a:rPr lang="en-GB" sz="3600" dirty="0"/>
              <a:t>, </a:t>
            </a:r>
            <a:r>
              <a:rPr lang="en-GB" sz="3600" dirty="0" err="1"/>
              <a:t>hogy</a:t>
            </a:r>
            <a:r>
              <a:rPr lang="en-GB" sz="3600" dirty="0"/>
              <a:t> a </a:t>
            </a:r>
            <a:r>
              <a:rPr lang="en-GB" sz="3600" dirty="0" err="1"/>
              <a:t>poedagógusok</a:t>
            </a:r>
            <a:r>
              <a:rPr lang="en-GB" sz="3600" dirty="0"/>
              <a:t> </a:t>
            </a:r>
            <a:r>
              <a:rPr lang="en-GB" sz="3600" dirty="0" err="1"/>
              <a:t>élni</a:t>
            </a:r>
            <a:r>
              <a:rPr lang="en-GB" sz="3600" dirty="0"/>
              <a:t> </a:t>
            </a:r>
            <a:r>
              <a:rPr lang="en-GB" sz="3600" dirty="0" err="1"/>
              <a:t>tudjanak</a:t>
            </a:r>
            <a:r>
              <a:rPr lang="en-GB" sz="3600" dirty="0"/>
              <a:t> </a:t>
            </a:r>
            <a:r>
              <a:rPr lang="en-GB" sz="3600" dirty="0" err="1"/>
              <a:t>ezekkel</a:t>
            </a:r>
            <a:r>
              <a:rPr lang="en-GB" sz="3600" dirty="0"/>
              <a:t> a </a:t>
            </a:r>
            <a:r>
              <a:rPr lang="en-GB" sz="3600" dirty="0" err="1"/>
              <a:t>lehetőségekkel</a:t>
            </a:r>
            <a:r>
              <a:rPr lang="en-GB" sz="3600" dirty="0"/>
              <a:t>, </a:t>
            </a:r>
            <a:r>
              <a:rPr lang="en-GB" sz="3600" dirty="0" err="1"/>
              <a:t>rendszerszintű</a:t>
            </a:r>
            <a:r>
              <a:rPr lang="en-GB" sz="3600" dirty="0"/>
              <a:t> </a:t>
            </a:r>
            <a:r>
              <a:rPr lang="en-GB" sz="3600" dirty="0" err="1"/>
              <a:t>támogatásra</a:t>
            </a:r>
            <a:r>
              <a:rPr lang="en-GB" sz="3600" dirty="0"/>
              <a:t> van </a:t>
            </a:r>
            <a:r>
              <a:rPr lang="en-GB" sz="3600" dirty="0" err="1"/>
              <a:t>szükség</a:t>
            </a:r>
            <a:r>
              <a:rPr lang="en-GB" sz="3600" dirty="0"/>
              <a:t>, </a:t>
            </a:r>
            <a:r>
              <a:rPr lang="en-GB" sz="3600" dirty="0" err="1"/>
              <a:t>amely</a:t>
            </a:r>
            <a:r>
              <a:rPr lang="en-GB" sz="3600" dirty="0"/>
              <a:t> </a:t>
            </a:r>
            <a:r>
              <a:rPr lang="en-GB" sz="3600" dirty="0" err="1"/>
              <a:t>elismeri</a:t>
            </a:r>
            <a:r>
              <a:rPr lang="en-GB" sz="3600" dirty="0"/>
              <a:t> </a:t>
            </a:r>
            <a:r>
              <a:rPr lang="en-GB" sz="3600" dirty="0" err="1"/>
              <a:t>az</a:t>
            </a:r>
            <a:r>
              <a:rPr lang="en-GB" sz="3600" dirty="0"/>
              <a:t> </a:t>
            </a:r>
            <a:r>
              <a:rPr lang="en-GB" sz="3600" dirty="0" err="1"/>
              <a:t>ehhez</a:t>
            </a:r>
            <a:r>
              <a:rPr lang="en-GB" sz="3600" dirty="0"/>
              <a:t> </a:t>
            </a:r>
            <a:r>
              <a:rPr lang="en-GB" sz="3600" dirty="0" err="1"/>
              <a:t>szükséges</a:t>
            </a:r>
            <a:r>
              <a:rPr lang="en-GB" sz="3600" dirty="0"/>
              <a:t> </a:t>
            </a:r>
            <a:r>
              <a:rPr lang="en-GB" sz="3600" dirty="0" err="1"/>
              <a:t>többletmunkát</a:t>
            </a:r>
            <a:r>
              <a:rPr lang="en-GB" sz="3600" dirty="0"/>
              <a:t>.</a:t>
            </a:r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27117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zövegdoboz 7"/>
          <p:cNvSpPr txBox="1"/>
          <p:nvPr/>
        </p:nvSpPr>
        <p:spPr>
          <a:xfrm>
            <a:off x="1320800" y="1540150"/>
            <a:ext cx="9550400" cy="520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hu-HU" sz="2800" dirty="0"/>
              <a:t>Projekt-alapú tanulás </a:t>
            </a:r>
            <a:r>
              <a:rPr lang="mr-IN" sz="2800" dirty="0"/>
              <a:t>–</a:t>
            </a:r>
            <a:r>
              <a:rPr lang="hu-HU" sz="2800" dirty="0"/>
              <a:t> online képzés tanárok számára </a:t>
            </a:r>
            <a:r>
              <a:rPr lang="en-US" sz="2800" dirty="0">
                <a:hlinkClick r:id="rId3"/>
              </a:rPr>
              <a:t>https://educate.intel.com/download/K12/elements/pba_html/#pbl_m00_l00_a00_s01</a:t>
            </a:r>
            <a:r>
              <a:rPr lang="en-US" sz="2800" dirty="0"/>
              <a:t> </a:t>
            </a:r>
          </a:p>
          <a:p>
            <a:pPr marL="457200" indent="-457200">
              <a:buSzPct val="100000"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hu-HU" sz="2800" dirty="0"/>
              <a:t>Minőségmenedzsment kézikönyv, Minőségmenedzsment és minőségkultúra támogatása, </a:t>
            </a:r>
            <a:r>
              <a:rPr lang="en-US" sz="2800" dirty="0" err="1"/>
              <a:t>Cedefop</a:t>
            </a:r>
            <a:r>
              <a:rPr lang="en-US" sz="2800" dirty="0"/>
              <a:t> Reference series 99, Luxembourg: Publications Office of the European Union, 2015, </a:t>
            </a:r>
            <a:r>
              <a:rPr lang="en-US" sz="2800" dirty="0">
                <a:hlinkClick r:id="rId4"/>
              </a:rPr>
              <a:t>http://openqass.itstudy.hu/en/bookcover</a:t>
            </a:r>
            <a:r>
              <a:rPr lang="en-US" sz="2800" dirty="0"/>
              <a:t>  (</a:t>
            </a:r>
            <a:r>
              <a:rPr lang="en-US" sz="2800" dirty="0">
                <a:sym typeface="Calibri"/>
              </a:rPr>
              <a:t>Accessed: 10.06.2017.) </a:t>
            </a:r>
          </a:p>
          <a:p>
            <a:pPr marL="457200" indent="-457200">
              <a:buSzPct val="100000"/>
              <a:buFontTx/>
              <a:buAutoNum type="arabicPeriod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800" dirty="0" err="1">
                <a:sym typeface="Calibri"/>
              </a:rPr>
              <a:t>Oktatási</a:t>
            </a:r>
            <a:r>
              <a:rPr lang="en-US" sz="2800" dirty="0">
                <a:sym typeface="Calibri"/>
              </a:rPr>
              <a:t> </a:t>
            </a:r>
            <a:r>
              <a:rPr lang="en-US" sz="2800" dirty="0" err="1">
                <a:sym typeface="Calibri"/>
              </a:rPr>
              <a:t>fogalomtár</a:t>
            </a:r>
            <a:r>
              <a:rPr lang="en-US" sz="2800" dirty="0">
                <a:sym typeface="Calibri"/>
              </a:rPr>
              <a:t> (</a:t>
            </a:r>
            <a:r>
              <a:rPr lang="en-US" sz="2800" dirty="0" err="1">
                <a:sym typeface="Calibri"/>
              </a:rPr>
              <a:t>angol</a:t>
            </a:r>
            <a:r>
              <a:rPr lang="en-US" sz="2800" dirty="0">
                <a:sym typeface="Calibri"/>
              </a:rPr>
              <a:t>): </a:t>
            </a:r>
            <a:r>
              <a:rPr lang="en-GB" sz="2800" u="sng" dirty="0">
                <a:sym typeface="Calibri"/>
                <a:hlinkClick r:id="rId5"/>
              </a:rPr>
              <a:t>http://edglossary.org/stakeholder/</a:t>
            </a:r>
            <a:endParaRPr lang="en-US" sz="2800" dirty="0"/>
          </a:p>
          <a:p>
            <a:pPr algn="r"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lang="hu-HU" sz="2800" dirty="0" err="1"/>
              <a:t>Links</a:t>
            </a:r>
            <a:r>
              <a:rPr lang="hu-HU" sz="2800" dirty="0"/>
              <a:t> </a:t>
            </a:r>
            <a:r>
              <a:rPr lang="hu-HU" sz="2800" dirty="0" err="1"/>
              <a:t>accessed</a:t>
            </a:r>
            <a:r>
              <a:rPr lang="hu-HU" sz="2800" dirty="0"/>
              <a:t>: </a:t>
            </a:r>
            <a:r>
              <a:rPr lang="it-IT" sz="2800" dirty="0">
                <a:sym typeface="Calibri"/>
              </a:rPr>
              <a:t>10.06.2017.</a:t>
            </a:r>
          </a:p>
          <a:p>
            <a:pPr>
              <a:buSzPct val="100000"/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85" name="Bibliography"/>
          <p:cNvSpPr txBox="1">
            <a:spLocks noGrp="1"/>
          </p:cNvSpPr>
          <p:nvPr>
            <p:ph type="title" idx="4294967295"/>
          </p:nvPr>
        </p:nvSpPr>
        <p:spPr>
          <a:xfrm>
            <a:off x="1147812" y="530996"/>
            <a:ext cx="10058401" cy="659548"/>
          </a:xfrm>
          <a:prstGeom prst="rect">
            <a:avLst/>
          </a:prstGeom>
        </p:spPr>
        <p:txBody>
          <a:bodyPr/>
          <a:lstStyle>
            <a:lvl1pPr>
              <a:defRPr sz="3600" spc="-100">
                <a:solidFill>
                  <a:srgbClr val="404040"/>
                </a:solidFill>
              </a:defRPr>
            </a:lvl1pPr>
          </a:lstStyle>
          <a:p>
            <a:r>
              <a:rPr lang="hu-HU" dirty="0"/>
              <a:t>Bibliográfia</a:t>
            </a:r>
            <a:endParaRPr dirty="0"/>
          </a:p>
        </p:txBody>
      </p:sp>
      <p:sp>
        <p:nvSpPr>
          <p:cNvPr id="186" name="Téglalap 6"/>
          <p:cNvSpPr txBox="1"/>
          <p:nvPr/>
        </p:nvSpPr>
        <p:spPr>
          <a:xfrm>
            <a:off x="183896" y="6393934"/>
            <a:ext cx="769010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U3E2</a:t>
            </a:r>
          </a:p>
        </p:txBody>
      </p:sp>
    </p:spTree>
    <p:extLst>
      <p:ext uri="{BB962C8B-B14F-4D97-AF65-F5344CB8AC3E}">
        <p14:creationId xmlns:p14="http://schemas.microsoft.com/office/powerpoint/2010/main" val="4305580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xfrm>
            <a:off x="727358" y="531544"/>
            <a:ext cx="10485119" cy="845848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hu-HU" dirty="0"/>
              <a:t>Tanulási célok </a:t>
            </a:r>
            <a:r>
              <a:rPr dirty="0"/>
              <a:t>– </a:t>
            </a:r>
            <a:r>
              <a:rPr lang="hu-HU" dirty="0"/>
              <a:t>teljesítés indikátor</a:t>
            </a:r>
            <a:endParaRPr dirty="0"/>
          </a:p>
        </p:txBody>
      </p:sp>
      <p:sp>
        <p:nvSpPr>
          <p:cNvPr id="162" name="Szövegdoboz 2"/>
          <p:cNvSpPr txBox="1"/>
          <p:nvPr/>
        </p:nvSpPr>
        <p:spPr>
          <a:xfrm>
            <a:off x="956759" y="1946525"/>
            <a:ext cx="10026319" cy="403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/>
              <a:t>PC1 </a:t>
            </a:r>
            <a:r>
              <a:rPr lang="hu-HU" sz="3200" dirty="0"/>
              <a:t>A pedagógus képes az iskola munkáját az érdekelteknek különböző kommunikációs csatornákon (hálózaton, porálokon, eseményeken) bemutatni.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sz="3200" dirty="0"/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/>
              <a:t>PC2 </a:t>
            </a:r>
            <a:r>
              <a:rPr lang="hu-HU" sz="3200" dirty="0"/>
              <a:t>A pedagógus képes a helyi érdekelteket az innovatív projektmunkákba bevonni, és hatékony eszközöket alkalmazni az érdekeltekkel való kommunikációban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sz="3200" dirty="0"/>
          </a:p>
        </p:txBody>
      </p:sp>
      <p:pic>
        <p:nvPicPr>
          <p:cNvPr id="163" name="Kép 3" descr="Kép 3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3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églalap 6"/>
          <p:cNvSpPr txBox="1"/>
          <p:nvPr/>
        </p:nvSpPr>
        <p:spPr>
          <a:xfrm>
            <a:off x="183896" y="6393934"/>
            <a:ext cx="769010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U3E2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1229626" y="568069"/>
            <a:ext cx="10058401" cy="847023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rPr lang="hu-HU" dirty="0"/>
              <a:t>Hasznos hivatkozások</a:t>
            </a:r>
            <a:endParaRPr dirty="0"/>
          </a:p>
        </p:txBody>
      </p:sp>
      <p:pic>
        <p:nvPicPr>
          <p:cNvPr id="192" name="Kép 6" descr="Kép 6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11582399" y="3723937"/>
            <a:ext cx="609603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1"/>
          <p:cNvSpPr txBox="1"/>
          <p:nvPr/>
        </p:nvSpPr>
        <p:spPr>
          <a:xfrm>
            <a:off x="1275470" y="1908149"/>
            <a:ext cx="869852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>
              <a:defRPr sz="2400" u="sng">
                <a:solidFill>
                  <a:srgbClr val="0563C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u="none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80" y="1769057"/>
            <a:ext cx="10323094" cy="5016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3200" dirty="0" err="1">
                <a:cs typeface="+mj-cs"/>
              </a:rPr>
              <a:t>Protopage</a:t>
            </a:r>
            <a:r>
              <a:rPr lang="en-US" sz="3200" dirty="0">
                <a:cs typeface="+mj-cs"/>
              </a:rPr>
              <a:t>: </a:t>
            </a:r>
            <a:r>
              <a:rPr lang="en-US" sz="3200" dirty="0">
                <a:cs typeface="+mj-cs"/>
                <a:hlinkClick r:id="rId4"/>
              </a:rPr>
              <a:t>http://</a:t>
            </a:r>
            <a:r>
              <a:rPr lang="en-US" sz="3200" dirty="0" err="1">
                <a:cs typeface="+mj-cs"/>
                <a:hlinkClick r:id="rId4"/>
              </a:rPr>
              <a:t>www.protopage.com</a:t>
            </a:r>
            <a:r>
              <a:rPr lang="en-US" sz="3200" dirty="0">
                <a:cs typeface="+mj-cs"/>
                <a:hlinkClick r:id="rId4"/>
              </a:rPr>
              <a:t> </a:t>
            </a:r>
            <a:endParaRPr lang="en-US" sz="3200" dirty="0">
              <a:cs typeface="+mj-cs"/>
            </a:endParaRPr>
          </a:p>
          <a:p>
            <a:r>
              <a:rPr lang="en-US" sz="3200" dirty="0" err="1">
                <a:cs typeface="+mj-cs"/>
              </a:rPr>
              <a:t>Oktatóanyagok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err="1">
                <a:cs typeface="+mj-cs"/>
              </a:rPr>
              <a:t>blogok</a:t>
            </a:r>
            <a:r>
              <a:rPr lang="en-US" sz="3200" dirty="0">
                <a:cs typeface="+mj-cs"/>
              </a:rPr>
              <a:t> </a:t>
            </a:r>
            <a:r>
              <a:rPr lang="en-US" sz="3200" dirty="0" err="1">
                <a:cs typeface="+mj-cs"/>
              </a:rPr>
              <a:t>szerkesztéséhez</a:t>
            </a:r>
            <a:r>
              <a:rPr lang="en-US" sz="3200" dirty="0">
                <a:cs typeface="+mj-cs"/>
              </a:rPr>
              <a:t>: </a:t>
            </a:r>
            <a:r>
              <a:rPr lang="en-US" sz="3200" dirty="0">
                <a:cs typeface="+mj-cs"/>
                <a:hlinkClick r:id="rId5"/>
              </a:rPr>
              <a:t>https://startbloggingonline.com/get-started-classroom-blogging/</a:t>
            </a:r>
            <a:r>
              <a:rPr lang="en-US" sz="3200" dirty="0">
                <a:cs typeface="+mj-cs"/>
              </a:rPr>
              <a:t> </a:t>
            </a:r>
            <a:endParaRPr lang="en-US" sz="3200" dirty="0">
              <a:cs typeface="+mj-cs"/>
              <a:hlinkClick r:id="rId6"/>
            </a:endParaRPr>
          </a:p>
          <a:p>
            <a:r>
              <a:rPr lang="en-US" sz="3200" dirty="0" err="1">
                <a:cs typeface="+mj-cs"/>
              </a:rPr>
              <a:t>Blogmotorok</a:t>
            </a:r>
            <a:r>
              <a:rPr lang="en-US" sz="3200" dirty="0">
                <a:cs typeface="+mj-cs"/>
              </a:rPr>
              <a:t>: </a:t>
            </a:r>
            <a:r>
              <a:rPr lang="en-US" sz="3200" dirty="0">
                <a:cs typeface="+mj-cs"/>
                <a:hlinkClick r:id="rId6"/>
              </a:rPr>
              <a:t>WordPress</a:t>
            </a:r>
            <a:r>
              <a:rPr lang="en-US" sz="3200" dirty="0">
                <a:cs typeface="+mj-cs"/>
              </a:rPr>
              <a:t>, </a:t>
            </a:r>
            <a:r>
              <a:rPr lang="en-US" sz="3200" dirty="0">
                <a:cs typeface="+mj-cs"/>
                <a:hlinkClick r:id="rId7"/>
              </a:rPr>
              <a:t>Blogger</a:t>
            </a:r>
            <a:r>
              <a:rPr lang="en-US" sz="3200" dirty="0">
                <a:cs typeface="+mj-cs"/>
              </a:rPr>
              <a:t>, </a:t>
            </a:r>
            <a:r>
              <a:rPr lang="en-US" sz="3200" dirty="0">
                <a:cs typeface="+mj-cs"/>
                <a:hlinkClick r:id="rId8"/>
              </a:rPr>
              <a:t>LiveJournal</a:t>
            </a:r>
            <a:r>
              <a:rPr lang="en-US" sz="3200" dirty="0">
                <a:cs typeface="+mj-cs"/>
              </a:rPr>
              <a:t>, </a:t>
            </a:r>
            <a:r>
              <a:rPr lang="en-US" sz="3200" dirty="0">
                <a:hlinkClick r:id="rId9"/>
              </a:rPr>
              <a:t>Edublogs</a:t>
            </a:r>
            <a:r>
              <a:rPr lang="en-US" sz="3200" dirty="0"/>
              <a:t>, </a:t>
            </a:r>
            <a:r>
              <a:rPr lang="en-US" sz="3200" dirty="0">
                <a:hlinkClick r:id="rId10"/>
              </a:rPr>
              <a:t>Class Blog Meister</a:t>
            </a:r>
            <a:r>
              <a:rPr lang="en-US" sz="3200" dirty="0"/>
              <a:t>, </a:t>
            </a:r>
            <a:r>
              <a:rPr lang="en-US" sz="3200" dirty="0">
                <a:hlinkClick r:id="rId11"/>
              </a:rPr>
              <a:t>21Publish</a:t>
            </a:r>
            <a:r>
              <a:rPr lang="en-US" sz="3200" dirty="0"/>
              <a:t>, </a:t>
            </a:r>
            <a:r>
              <a:rPr lang="en-US" sz="3200" dirty="0">
                <a:hlinkClick r:id="rId12"/>
              </a:rPr>
              <a:t>Kidblog</a:t>
            </a:r>
            <a:endParaRPr lang="en-US" sz="3200" dirty="0">
              <a:cs typeface="+mj-cs"/>
            </a:endParaRPr>
          </a:p>
          <a:p>
            <a:r>
              <a:rPr lang="en-US" sz="3200" dirty="0" err="1">
                <a:cs typeface="+mj-cs"/>
              </a:rPr>
              <a:t>Osztályblogok</a:t>
            </a:r>
            <a:r>
              <a:rPr lang="en-US" sz="3200" dirty="0">
                <a:cs typeface="+mj-cs"/>
              </a:rPr>
              <a:t>: </a:t>
            </a:r>
            <a:r>
              <a:rPr lang="en-US" sz="3200" dirty="0">
                <a:cs typeface="+mj-cs"/>
                <a:hlinkClick r:id="rId13"/>
              </a:rPr>
              <a:t>http://edublogs.eanesisd.net/tkriese/</a:t>
            </a:r>
            <a:r>
              <a:rPr lang="en-US" sz="3200" dirty="0">
                <a:cs typeface="+mj-cs"/>
              </a:rPr>
              <a:t> </a:t>
            </a:r>
          </a:p>
          <a:p>
            <a:r>
              <a:rPr lang="en-US" sz="3200" dirty="0" err="1">
                <a:cs typeface="+mj-cs"/>
              </a:rPr>
              <a:t>Slideshare</a:t>
            </a:r>
            <a:r>
              <a:rPr lang="en-US" sz="3200" dirty="0">
                <a:cs typeface="+mj-cs"/>
              </a:rPr>
              <a:t>: </a:t>
            </a:r>
            <a:r>
              <a:rPr lang="en-US" sz="3200" dirty="0">
                <a:cs typeface="+mj-cs"/>
                <a:hlinkClick r:id="rId14"/>
              </a:rPr>
              <a:t>https://www.slideshare.net/</a:t>
            </a:r>
            <a:r>
              <a:rPr lang="en-US" sz="3200" dirty="0">
                <a:cs typeface="+mj-cs"/>
              </a:rPr>
              <a:t> </a:t>
            </a:r>
          </a:p>
          <a:p>
            <a:pPr algn="r"/>
            <a:r>
              <a:rPr lang="hu-HU" sz="3200" dirty="0"/>
              <a:t>Hozzáférés: </a:t>
            </a:r>
            <a:r>
              <a:rPr lang="it-IT" sz="3200" dirty="0">
                <a:sym typeface="Calibri"/>
              </a:rPr>
              <a:t>10.06.2017.</a:t>
            </a:r>
          </a:p>
          <a:p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j-cs"/>
              <a:sym typeface="Helvetica"/>
            </a:endParaRPr>
          </a:p>
        </p:txBody>
      </p:sp>
      <p:sp>
        <p:nvSpPr>
          <p:cNvPr id="6" name="Téglalap 6"/>
          <p:cNvSpPr txBox="1"/>
          <p:nvPr/>
        </p:nvSpPr>
        <p:spPr>
          <a:xfrm>
            <a:off x="183896" y="6393934"/>
            <a:ext cx="769010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U3E2</a:t>
            </a:r>
          </a:p>
        </p:txBody>
      </p:sp>
    </p:spTree>
    <p:extLst>
      <p:ext uri="{BB962C8B-B14F-4D97-AF65-F5344CB8AC3E}">
        <p14:creationId xmlns:p14="http://schemas.microsoft.com/office/powerpoint/2010/main" val="4376188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800600" y="731518"/>
            <a:ext cx="6492241" cy="1384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This material was presented on the InnoTeach Project C1 training on 12 July 2017 on Budapest. </a:t>
            </a:r>
          </a:p>
          <a:p>
            <a:pPr>
              <a:lnSpc>
                <a:spcPct val="81000"/>
              </a:lnSpc>
            </a:pPr>
            <a:r>
              <a:t>All content of the training is Copyrighted / Creative Commons / free / etc.</a:t>
            </a:r>
          </a:p>
        </p:txBody>
      </p:sp>
      <p:sp>
        <p:nvSpPr>
          <p:cNvPr id="198" name="Text Placeholder 3"/>
          <p:cNvSpPr>
            <a:spLocks noGrp="1"/>
          </p:cNvSpPr>
          <p:nvPr>
            <p:ph type="body" idx="13"/>
          </p:nvPr>
        </p:nvSpPr>
        <p:spPr>
          <a:xfrm>
            <a:off x="309092" y="425002"/>
            <a:ext cx="3496618" cy="3786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English title</a:t>
            </a:r>
            <a:r>
              <a:rPr b="0"/>
              <a:t>: LET’S BE INNOVATIVE! Development of Creativity, Innovation and Entrepreneurship for Primary School Teachers</a:t>
            </a:r>
          </a:p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Acronym</a:t>
            </a:r>
            <a:r>
              <a:rPr b="0"/>
              <a:t>: InnoTeach</a:t>
            </a:r>
          </a:p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Project n°: </a:t>
            </a:r>
            <a:r>
              <a:rPr b="0"/>
              <a:t>2016-1-SI01-KA201-021641</a:t>
            </a:r>
          </a:p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Project leader and coordinator:</a:t>
            </a:r>
            <a:r>
              <a:rPr b="0"/>
              <a:t> Korona plus d.o.o., Institut za inovativnost in tehnologijo, Slovenia</a:t>
            </a:r>
          </a:p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Programme:</a:t>
            </a:r>
            <a:r>
              <a:rPr b="0"/>
              <a:t> Erasmus+ Strategic Partnership</a:t>
            </a:r>
          </a:p>
          <a:p>
            <a:pPr defTabSz="813816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Font typeface="Calibri"/>
              <a:defRPr sz="2100" b="1" cap="none" spc="0" baseline="29752">
                <a:solidFill>
                  <a:srgbClr val="FFFFFF"/>
                </a:solidFill>
              </a:defRPr>
            </a:pPr>
            <a:r>
              <a:t>Contact:</a:t>
            </a:r>
            <a:r>
              <a:rPr b="0"/>
              <a:t> Ms. Urška Mrgole – info@innovation.si</a:t>
            </a:r>
          </a:p>
        </p:txBody>
      </p:sp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6899" y="1909355"/>
            <a:ext cx="2745229" cy="1661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Kép 7" descr="Kép 7"/>
          <p:cNvPicPr>
            <a:picLocks noChangeAspect="1"/>
          </p:cNvPicPr>
          <p:nvPr/>
        </p:nvPicPr>
        <p:blipFill>
          <a:blip r:embed="rId4">
            <a:extLst/>
          </a:blip>
          <a:srcRect r="85412"/>
          <a:stretch>
            <a:fillRect/>
          </a:stretch>
        </p:blipFill>
        <p:spPr>
          <a:xfrm>
            <a:off x="-1" y="4414182"/>
            <a:ext cx="609602" cy="2443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Kép 8" descr="Kép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05300" y="5989320"/>
            <a:ext cx="7698277" cy="83745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églalap 9"/>
          <p:cNvSpPr txBox="1"/>
          <p:nvPr/>
        </p:nvSpPr>
        <p:spPr>
          <a:xfrm>
            <a:off x="6446899" y="3761552"/>
            <a:ext cx="323778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InnoTeach Consortium 2016-2017</a:t>
            </a:r>
          </a:p>
        </p:txBody>
      </p:sp>
      <p:pic>
        <p:nvPicPr>
          <p:cNvPr id="203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02777" y="4158817"/>
            <a:ext cx="7103324" cy="1830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Kép 8" descr="Kép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5300" y="5989320"/>
            <a:ext cx="7698277" cy="837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rcRect r="3743"/>
          <a:stretch>
            <a:fillRect/>
          </a:stretch>
        </p:blipFill>
        <p:spPr>
          <a:xfrm>
            <a:off x="4158071" y="0"/>
            <a:ext cx="803392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267781"/>
            <a:ext cx="4090738" cy="4032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Kép 1" descr="Kép 1"/>
          <p:cNvPicPr>
            <a:picLocks noChangeAspect="1"/>
          </p:cNvPicPr>
          <p:nvPr/>
        </p:nvPicPr>
        <p:blipFill>
          <a:blip r:embed="rId3">
            <a:extLst/>
          </a:blip>
          <a:srcRect r="85412"/>
          <a:stretch>
            <a:fillRect/>
          </a:stretch>
        </p:blipFill>
        <p:spPr>
          <a:xfrm>
            <a:off x="-1" y="3723937"/>
            <a:ext cx="609602" cy="3134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églalap 7"/>
          <p:cNvSpPr/>
          <p:nvPr/>
        </p:nvSpPr>
        <p:spPr>
          <a:xfrm>
            <a:off x="-2" y="6035040"/>
            <a:ext cx="9459887" cy="8229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11" name="Kép 6" descr="Kép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" y="5874129"/>
            <a:ext cx="9044250" cy="98387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le 1"/>
          <p:cNvSpPr txBox="1"/>
          <p:nvPr/>
        </p:nvSpPr>
        <p:spPr>
          <a:xfrm>
            <a:off x="1097280" y="2953136"/>
            <a:ext cx="10058401" cy="1371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914400">
              <a:lnSpc>
                <a:spcPct val="85000"/>
              </a:lnSpc>
              <a:defRPr sz="4800" spc="-100">
                <a:solidFill>
                  <a:srgbClr val="262626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Template created by</a:t>
            </a:r>
          </a:p>
        </p:txBody>
      </p:sp>
      <p:sp>
        <p:nvSpPr>
          <p:cNvPr id="213" name="Text Placeholder 2"/>
          <p:cNvSpPr txBox="1"/>
          <p:nvPr/>
        </p:nvSpPr>
        <p:spPr>
          <a:xfrm>
            <a:off x="6675600" y="4466335"/>
            <a:ext cx="4737292" cy="583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lnSpc>
                <a:spcPct val="90000"/>
              </a:lnSpc>
              <a:spcBef>
                <a:spcPts val="1200"/>
              </a:spcBef>
              <a:defRPr sz="2400" cap="all" spc="200">
                <a:solidFill>
                  <a:srgbClr val="3440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Zsolt Lengyel, jános szabó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3244" y="1388660"/>
            <a:ext cx="5199647" cy="2661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novate by EU support"/>
          <p:cNvSpPr txBox="1">
            <a:spLocks noGrp="1"/>
          </p:cNvSpPr>
          <p:nvPr>
            <p:ph type="title"/>
          </p:nvPr>
        </p:nvSpPr>
        <p:spPr>
          <a:xfrm>
            <a:off x="1097279" y="361554"/>
            <a:ext cx="10058401" cy="145075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Kik az oktatás érdekeltjei?</a:t>
            </a:r>
            <a:endParaRPr dirty="0"/>
          </a:p>
        </p:txBody>
      </p:sp>
      <p:sp>
        <p:nvSpPr>
          <p:cNvPr id="167" name="Develop an idea - for a well defined target group - based on…"/>
          <p:cNvSpPr txBox="1"/>
          <p:nvPr/>
        </p:nvSpPr>
        <p:spPr>
          <a:xfrm>
            <a:off x="1097279" y="1917243"/>
            <a:ext cx="10505108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buSzPct val="100000"/>
              <a:defRPr sz="2400"/>
            </a:pPr>
            <a:r>
              <a:rPr lang="hu-HU" sz="2800" dirty="0"/>
              <a:t>Az érdekelteket “érdekeltség”, személyes, szakmai, állampolgári vagy pénzügy érdek fűzi az iskolához és az iskola tanulóihoz.</a:t>
            </a:r>
          </a:p>
          <a:p>
            <a:pPr algn="just">
              <a:buSzPct val="100000"/>
              <a:defRPr sz="2400"/>
            </a:pPr>
            <a:endParaRPr lang="hu-HU" sz="2800" dirty="0"/>
          </a:p>
          <a:p>
            <a:pPr algn="just">
              <a:buSzPct val="100000"/>
              <a:defRPr sz="2400"/>
            </a:pPr>
            <a:r>
              <a:rPr lang="hu-HU" sz="2800" dirty="0"/>
              <a:t>Az “érdekelt” fogalma az oktatásban mindenkire vonatkozik, aki befektet  az iskola és az iskola tanulóinak jólétébe és sikerébe. Ide tartoznak az iskola adminisztratív dolgozói, a tanárok és más munkatársak, a tanulók, a szülők, a közösség más tagjai, a helyi cégek vezetői, az iskola megválasztott vezetői, a település és az állam képviselői.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Miért fontos az érdekeltek bevonása?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sz="3200" dirty="0"/>
              <a:t>Bizonyított tény az, hogy az iskola vezetése annál inkább képes lesz a tágabb helyi közösség tagjaiban megerősíteni a “tulajdonosi” érzést, minél több érdekelt személyt sikerül bevonnia az iskolai közösség munkájába. </a:t>
            </a:r>
          </a:p>
          <a:p>
            <a:pPr algn="just"/>
            <a:r>
              <a:rPr lang="hu-HU" sz="3200" dirty="0"/>
              <a:t>Ha egy szervezet vagy közösség tagjai azt érzékelik, hogy az elképzeléseiket és véleményüket meghallgatják, és lehetőséget kapnak arra, hogy részt vegyenek a tervezésben és a munkafolyamatok javítására irányuló feladatokban, érdemesnek fogják tartani, hogy a munkába és a célkitűzések megvalósulásába energiát fektessenek. Ez pedig növeli a siker valószínűségét.</a:t>
            </a:r>
          </a:p>
          <a:p>
            <a:pPr algn="just"/>
            <a:r>
              <a:rPr lang="en-GB" sz="3200" dirty="0"/>
              <a:t> (</a:t>
            </a:r>
            <a:r>
              <a:rPr lang="en-GB" sz="3200" u="sng" dirty="0">
                <a:hlinkClick r:id="rId3"/>
              </a:rPr>
              <a:t>http://edglossary.org/stakeholder/</a:t>
            </a:r>
            <a:r>
              <a:rPr lang="en-GB" sz="3200" dirty="0"/>
              <a:t> ) </a:t>
            </a:r>
          </a:p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9259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ducational priorities - 2020"/>
          <p:cNvSpPr txBox="1"/>
          <p:nvPr/>
        </p:nvSpPr>
        <p:spPr>
          <a:xfrm>
            <a:off x="9229364" y="6346974"/>
            <a:ext cx="2450347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hu-HU" dirty="0" err="1">
                <a:solidFill>
                  <a:schemeClr val="bg1"/>
                </a:solidFill>
              </a:rPr>
              <a:t>Resource</a:t>
            </a:r>
            <a:r>
              <a:rPr lang="hu-HU" dirty="0">
                <a:solidFill>
                  <a:schemeClr val="bg1"/>
                </a:solidFill>
              </a:rPr>
              <a:t>: </a:t>
            </a:r>
            <a:r>
              <a:rPr lang="hu-HU" dirty="0" err="1">
                <a:solidFill>
                  <a:schemeClr val="bg1"/>
                </a:solidFill>
              </a:rPr>
              <a:t>Cedefop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1" name="Téglalap 6"/>
          <p:cNvSpPr txBox="1"/>
          <p:nvPr/>
        </p:nvSpPr>
        <p:spPr>
          <a:xfrm>
            <a:off x="183895" y="6390838"/>
            <a:ext cx="1188957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000" dirty="0"/>
              <a:t>U</a:t>
            </a:r>
            <a:r>
              <a:rPr lang="hu-HU" sz="2000" dirty="0"/>
              <a:t>3</a:t>
            </a:r>
            <a:r>
              <a:rPr sz="2000" dirty="0"/>
              <a:t>E</a:t>
            </a:r>
            <a:r>
              <a:rPr lang="hu-HU" sz="2000" dirty="0"/>
              <a:t>2</a:t>
            </a:r>
            <a:endParaRPr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6133" y="758698"/>
            <a:ext cx="10075333" cy="69562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érdekeltek</a:t>
            </a:r>
            <a:r>
              <a:rPr lang="en-GB" dirty="0"/>
              <a:t> </a:t>
            </a:r>
            <a:r>
              <a:rPr lang="en-GB" dirty="0" err="1"/>
              <a:t>bevonása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2300987"/>
            <a:ext cx="9262534" cy="32620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Lehetőségek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610" y="2013880"/>
            <a:ext cx="110657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Kétségkívül</a:t>
            </a:r>
            <a:r>
              <a:rPr lang="en-US" sz="3200" dirty="0"/>
              <a:t> </a:t>
            </a:r>
            <a:r>
              <a:rPr lang="en-US" sz="3200" dirty="0" err="1"/>
              <a:t>pozitív</a:t>
            </a:r>
            <a:r>
              <a:rPr lang="en-US" sz="3200" dirty="0"/>
              <a:t> </a:t>
            </a:r>
            <a:r>
              <a:rPr lang="en-US" sz="3200" dirty="0" err="1"/>
              <a:t>eredménnyel</a:t>
            </a:r>
            <a:r>
              <a:rPr lang="en-US" sz="3200" dirty="0"/>
              <a:t> </a:t>
            </a:r>
            <a:r>
              <a:rPr lang="en-US" sz="3200" dirty="0" err="1"/>
              <a:t>jár</a:t>
            </a:r>
            <a:r>
              <a:rPr lang="en-US" sz="3200" dirty="0"/>
              <a:t>, ha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iskola</a:t>
            </a:r>
            <a:r>
              <a:rPr lang="en-US" sz="3200" dirty="0"/>
              <a:t> </a:t>
            </a:r>
            <a:r>
              <a:rPr lang="en-US" sz="3200" dirty="0" err="1"/>
              <a:t>munkatársain</a:t>
            </a:r>
            <a:r>
              <a:rPr lang="en-US" sz="3200" dirty="0"/>
              <a:t> </a:t>
            </a:r>
            <a:r>
              <a:rPr lang="en-US" sz="3200" dirty="0" err="1"/>
              <a:t>kívül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érintetteket</a:t>
            </a:r>
            <a:r>
              <a:rPr lang="en-US" sz="3200" dirty="0"/>
              <a:t> is </a:t>
            </a:r>
            <a:r>
              <a:rPr lang="en-US" sz="3200" dirty="0" err="1"/>
              <a:t>bevonunk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iskolai</a:t>
            </a:r>
            <a:r>
              <a:rPr lang="en-US" sz="3200" dirty="0"/>
              <a:t> </a:t>
            </a:r>
            <a:r>
              <a:rPr lang="en-US" sz="3200" dirty="0" err="1"/>
              <a:t>munka</a:t>
            </a:r>
            <a:r>
              <a:rPr lang="en-US" sz="3200" dirty="0"/>
              <a:t> </a:t>
            </a:r>
            <a:r>
              <a:rPr lang="en-US" sz="3200" dirty="0" err="1"/>
              <a:t>értékelésébe</a:t>
            </a:r>
            <a:r>
              <a:rPr lang="en-US" sz="3200" dirty="0"/>
              <a:t>.. A </a:t>
            </a:r>
            <a:r>
              <a:rPr lang="en-US" sz="3200" dirty="0" err="1"/>
              <a:t>realitások</a:t>
            </a:r>
            <a:r>
              <a:rPr lang="en-US" sz="3200" dirty="0"/>
              <a:t> </a:t>
            </a:r>
            <a:r>
              <a:rPr lang="en-US" sz="3200" dirty="0" err="1"/>
              <a:t>talaján</a:t>
            </a:r>
            <a:r>
              <a:rPr lang="en-US" sz="3200" dirty="0"/>
              <a:t> </a:t>
            </a:r>
            <a:r>
              <a:rPr lang="en-US" sz="3200" dirty="0" err="1"/>
              <a:t>maradva</a:t>
            </a:r>
            <a:r>
              <a:rPr lang="en-US" sz="3200" dirty="0"/>
              <a:t> </a:t>
            </a:r>
            <a:r>
              <a:rPr lang="en-US" sz="3200" dirty="0" err="1"/>
              <a:t>ugyanakkor</a:t>
            </a:r>
            <a:r>
              <a:rPr lang="en-US" sz="3200" dirty="0"/>
              <a:t> </a:t>
            </a:r>
            <a:r>
              <a:rPr lang="en-US" sz="3200" dirty="0" err="1"/>
              <a:t>tisztában</a:t>
            </a:r>
            <a:r>
              <a:rPr lang="en-US" sz="3200" dirty="0"/>
              <a:t> </a:t>
            </a:r>
            <a:r>
              <a:rPr lang="en-US" sz="3200" dirty="0" err="1"/>
              <a:t>kell</a:t>
            </a:r>
            <a:r>
              <a:rPr lang="en-US" sz="3200" dirty="0"/>
              <a:t> </a:t>
            </a:r>
            <a:r>
              <a:rPr lang="en-US" sz="3200" dirty="0" err="1"/>
              <a:t>lenni</a:t>
            </a:r>
            <a:r>
              <a:rPr lang="en-US" sz="3200" dirty="0"/>
              <a:t> </a:t>
            </a:r>
            <a:r>
              <a:rPr lang="en-US" sz="3200" dirty="0" err="1"/>
              <a:t>azzal</a:t>
            </a:r>
            <a:r>
              <a:rPr lang="en-US" sz="3200" dirty="0"/>
              <a:t>, </a:t>
            </a:r>
            <a:r>
              <a:rPr lang="en-US" sz="3200" dirty="0" err="1"/>
              <a:t>hogy</a:t>
            </a:r>
            <a:r>
              <a:rPr lang="en-US" sz="3200" dirty="0"/>
              <a:t> a </a:t>
            </a:r>
            <a:r>
              <a:rPr lang="en-US" sz="3200" dirty="0" err="1"/>
              <a:t>külső</a:t>
            </a:r>
            <a:r>
              <a:rPr lang="en-US" sz="3200" dirty="0"/>
              <a:t> </a:t>
            </a:r>
            <a:r>
              <a:rPr lang="en-US" sz="3200" dirty="0" err="1"/>
              <a:t>érdekeltek</a:t>
            </a:r>
            <a:r>
              <a:rPr lang="en-US" sz="3200" dirty="0"/>
              <a:t> </a:t>
            </a:r>
            <a:r>
              <a:rPr lang="en-US" sz="3200" dirty="0" err="1"/>
              <a:t>között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aktív</a:t>
            </a:r>
            <a:r>
              <a:rPr lang="en-US" sz="3200" dirty="0"/>
              <a:t> </a:t>
            </a:r>
            <a:r>
              <a:rPr lang="en-US" sz="3200" dirty="0" err="1"/>
              <a:t>közreműködők</a:t>
            </a:r>
            <a:r>
              <a:rPr lang="en-US" sz="3200" dirty="0"/>
              <a:t> </a:t>
            </a:r>
            <a:r>
              <a:rPr lang="en-US" sz="3200" dirty="0" err="1"/>
              <a:t>köre</a:t>
            </a:r>
            <a:r>
              <a:rPr lang="en-US" sz="3200" dirty="0"/>
              <a:t> a </a:t>
            </a:r>
            <a:r>
              <a:rPr lang="en-US" sz="3200" dirty="0" err="1"/>
              <a:t>legtöbb</a:t>
            </a:r>
            <a:r>
              <a:rPr lang="en-US" sz="3200" dirty="0"/>
              <a:t> </a:t>
            </a:r>
            <a:r>
              <a:rPr lang="en-US" sz="3200" dirty="0" err="1"/>
              <a:t>esetben</a:t>
            </a:r>
            <a:r>
              <a:rPr lang="en-US" sz="3200" dirty="0"/>
              <a:t> </a:t>
            </a:r>
            <a:r>
              <a:rPr lang="en-US" sz="3200" dirty="0" err="1"/>
              <a:t>erősen</a:t>
            </a:r>
            <a:r>
              <a:rPr lang="en-US" sz="3200" dirty="0"/>
              <a:t> </a:t>
            </a:r>
            <a:r>
              <a:rPr lang="en-US" sz="3200" dirty="0" err="1"/>
              <a:t>korlátozott</a:t>
            </a:r>
            <a:r>
              <a:rPr lang="en-US" sz="3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514" y="4506391"/>
            <a:ext cx="10203305" cy="1569660"/>
          </a:xfrm>
          <a:prstGeom prst="rect">
            <a:avLst/>
          </a:prstGeom>
          <a:solidFill>
            <a:srgbClr val="FFDE74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Minden </a:t>
            </a:r>
            <a:r>
              <a:rPr lang="en-US" sz="3200" dirty="0" err="1"/>
              <a:t>pedagógus</a:t>
            </a:r>
            <a:r>
              <a:rPr lang="en-US" sz="3200" dirty="0"/>
              <a:t> </a:t>
            </a:r>
            <a:r>
              <a:rPr lang="en-US" sz="3200" dirty="0" err="1"/>
              <a:t>tisztában</a:t>
            </a:r>
            <a:r>
              <a:rPr lang="en-US" sz="3200" dirty="0"/>
              <a:t> van </a:t>
            </a:r>
            <a:r>
              <a:rPr lang="en-US" sz="3200" dirty="0" err="1"/>
              <a:t>azzal</a:t>
            </a:r>
            <a:r>
              <a:rPr lang="en-US" sz="3200" dirty="0"/>
              <a:t>, </a:t>
            </a:r>
            <a:r>
              <a:rPr lang="en-US" sz="3200" dirty="0" err="1"/>
              <a:t>hogy</a:t>
            </a:r>
            <a:r>
              <a:rPr lang="en-US" sz="3200" dirty="0"/>
              <a:t> </a:t>
            </a:r>
            <a:r>
              <a:rPr lang="en-US" sz="3200" dirty="0" err="1"/>
              <a:t>az</a:t>
            </a:r>
            <a:r>
              <a:rPr lang="en-US" sz="3200" dirty="0"/>
              <a:t> </a:t>
            </a:r>
            <a:r>
              <a:rPr lang="en-US" sz="3200" dirty="0" err="1"/>
              <a:t>érintettek</a:t>
            </a:r>
            <a:r>
              <a:rPr lang="en-US" sz="3200" dirty="0"/>
              <a:t> </a:t>
            </a:r>
            <a:r>
              <a:rPr lang="en-US" sz="3200" dirty="0" err="1"/>
              <a:t>körét</a:t>
            </a:r>
            <a:r>
              <a:rPr lang="en-US" sz="3200" dirty="0"/>
              <a:t> </a:t>
            </a:r>
            <a:r>
              <a:rPr lang="en-US" sz="3200" dirty="0" err="1"/>
              <a:t>legkönnyebben</a:t>
            </a:r>
            <a:r>
              <a:rPr lang="en-US" sz="3200" dirty="0"/>
              <a:t> a </a:t>
            </a:r>
            <a:r>
              <a:rPr lang="en-US" sz="3200" dirty="0" err="1"/>
              <a:t>diákok</a:t>
            </a:r>
            <a:r>
              <a:rPr lang="en-US" sz="3200" dirty="0"/>
              <a:t> </a:t>
            </a:r>
            <a:r>
              <a:rPr lang="en-US" sz="3200" dirty="0" err="1"/>
              <a:t>és</a:t>
            </a:r>
            <a:r>
              <a:rPr lang="en-US" sz="3200" dirty="0"/>
              <a:t> </a:t>
            </a:r>
            <a:r>
              <a:rPr lang="en-US" sz="3200" dirty="0" err="1"/>
              <a:t>szülők</a:t>
            </a:r>
            <a:r>
              <a:rPr lang="en-US" sz="3200" dirty="0"/>
              <a:t> </a:t>
            </a:r>
            <a:r>
              <a:rPr lang="en-US" sz="3200" dirty="0" err="1"/>
              <a:t>bevonásával</a:t>
            </a:r>
            <a:r>
              <a:rPr lang="en-US" sz="3200" dirty="0"/>
              <a:t> </a:t>
            </a:r>
            <a:r>
              <a:rPr lang="en-US" sz="3200" dirty="0" err="1"/>
              <a:t>bővíthetjük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8499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Eszközök</a:t>
            </a:r>
            <a:r>
              <a:rPr lang="en-GB" dirty="0"/>
              <a:t> </a:t>
            </a:r>
            <a:r>
              <a:rPr lang="en-GB" dirty="0" err="1"/>
              <a:t>és</a:t>
            </a:r>
            <a:r>
              <a:rPr lang="en-GB" dirty="0"/>
              <a:t> </a:t>
            </a:r>
            <a:r>
              <a:rPr lang="en-GB" dirty="0" err="1"/>
              <a:t>módszerek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72827"/>
            <a:ext cx="10235284" cy="4023360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tx1"/>
              </a:buClr>
              <a:buSzPct val="96000"/>
              <a:buFont typeface="Wingdings" charset="2"/>
              <a:buChar char="§"/>
            </a:pPr>
            <a:r>
              <a:rPr lang="hu-HU" sz="3200" dirty="0"/>
              <a:t>Aktív kommunikációs és publikációs stratégia kidolgozása, a szülők intenzív bevonása az iskola életébe.</a:t>
            </a:r>
          </a:p>
          <a:p>
            <a:pPr lvl="1">
              <a:buClr>
                <a:schemeClr val="tx1"/>
              </a:buClr>
              <a:buSzPct val="96000"/>
              <a:buFont typeface="Wingdings" charset="2"/>
              <a:buChar char="§"/>
            </a:pPr>
            <a:r>
              <a:rPr lang="hu-HU" sz="3200" dirty="0"/>
              <a:t>Visszajelzés gyűjtése az érdekeltektől kérdőíves felmérés formájában.</a:t>
            </a:r>
          </a:p>
          <a:p>
            <a:pPr lvl="1">
              <a:buClr>
                <a:schemeClr val="tx1"/>
              </a:buClr>
              <a:buSzPct val="96000"/>
              <a:buFont typeface="Wingdings" charset="2"/>
              <a:buChar char="§"/>
            </a:pPr>
            <a:r>
              <a:rPr lang="hu-HU" sz="3200" dirty="0"/>
              <a:t> Az iskola eredményeinek, projektjeinek, fejlesztéseinek folyamatos és széleskörű bemutatása.</a:t>
            </a:r>
          </a:p>
          <a:p>
            <a:pPr lvl="1">
              <a:buClr>
                <a:schemeClr val="tx1"/>
              </a:buClr>
              <a:buSzPct val="96000"/>
              <a:buFont typeface="Wingdings" charset="2"/>
              <a:buChar char="§"/>
            </a:pPr>
            <a:r>
              <a:rPr lang="hu-HU" sz="3200" dirty="0"/>
              <a:t>Meghívás rendezvényekre, nyílt napokra.</a:t>
            </a:r>
          </a:p>
          <a:p>
            <a:pPr lvl="1">
              <a:buClr>
                <a:schemeClr val="tx1"/>
              </a:buClr>
              <a:buSzPct val="96000"/>
              <a:buFont typeface="Wingdings" charset="2"/>
              <a:buChar char="§"/>
            </a:pPr>
            <a:r>
              <a:rPr lang="hu-HU" sz="3200" dirty="0"/>
              <a:t>Hálózatépítés a helyi közösségekkel, kooperatív projektek helyi vállalkozások bevonásával.</a:t>
            </a:r>
          </a:p>
        </p:txBody>
      </p:sp>
    </p:spTree>
    <p:extLst>
      <p:ext uri="{BB962C8B-B14F-4D97-AF65-F5344CB8AC3E}">
        <p14:creationId xmlns:p14="http://schemas.microsoft.com/office/powerpoint/2010/main" val="3095990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348" y="564310"/>
            <a:ext cx="9452185" cy="891957"/>
          </a:xfrm>
        </p:spPr>
        <p:txBody>
          <a:bodyPr/>
          <a:lstStyle/>
          <a:p>
            <a:r>
              <a:rPr lang="hu-HU" dirty="0"/>
              <a:t>Visszajelzések gyűjtése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215" y="1862667"/>
            <a:ext cx="5625252" cy="409786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Megszokott gyakorlat, hogy az iskola az </a:t>
            </a:r>
            <a:r>
              <a:rPr lang="hu-HU" sz="2400" dirty="0" err="1"/>
              <a:t>időszakonkénti</a:t>
            </a:r>
            <a:r>
              <a:rPr lang="hu-HU" sz="2400" dirty="0"/>
              <a:t>  önértékelés során kérdőíves felmérésekkel kikéri a tanulók és tanárok véleményét.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Egy jól megtervezett kérdőíves felmérés a külső érdekeltekkel való kapcsolat építésére is alkalmas lehet, hiszen a legtöbb ember szívesen veszi, ha a számára fontos kérdésekben megkérdezik a véleményét.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872E0-76BD-4248-AA7F-CB0A5469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7" y="1862667"/>
            <a:ext cx="5625252" cy="38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1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816" y="677333"/>
            <a:ext cx="9435252" cy="965201"/>
          </a:xfrm>
        </p:spPr>
        <p:txBody>
          <a:bodyPr/>
          <a:lstStyle/>
          <a:p>
            <a:r>
              <a:rPr lang="en-GB" dirty="0" err="1"/>
              <a:t>Az</a:t>
            </a:r>
            <a:r>
              <a:rPr lang="en-GB" dirty="0"/>
              <a:t> </a:t>
            </a:r>
            <a:r>
              <a:rPr lang="en-GB" dirty="0" err="1"/>
              <a:t>érdekeltek</a:t>
            </a:r>
            <a:r>
              <a:rPr lang="en-GB" dirty="0"/>
              <a:t> </a:t>
            </a:r>
            <a:r>
              <a:rPr lang="en-GB" dirty="0" err="1"/>
              <a:t>tájékoztatása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3" y="1845734"/>
            <a:ext cx="4744719" cy="392641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 marketing </a:t>
            </a:r>
            <a:r>
              <a:rPr lang="en-US" sz="3600" dirty="0" err="1"/>
              <a:t>kiváló</a:t>
            </a:r>
            <a:r>
              <a:rPr lang="en-US" sz="3600" dirty="0"/>
              <a:t> </a:t>
            </a:r>
            <a:r>
              <a:rPr lang="en-US" sz="3600" dirty="0" err="1"/>
              <a:t>eszköze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iskola</a:t>
            </a:r>
            <a:r>
              <a:rPr lang="en-US" sz="3600" dirty="0"/>
              <a:t> </a:t>
            </a:r>
            <a:r>
              <a:rPr lang="en-US" sz="3600" dirty="0" err="1"/>
              <a:t>honlapja</a:t>
            </a:r>
            <a:r>
              <a:rPr lang="en-US" sz="3600" dirty="0"/>
              <a:t>. A </a:t>
            </a:r>
            <a:r>
              <a:rPr lang="en-US" sz="3600" dirty="0" err="1"/>
              <a:t>honlapon</a:t>
            </a:r>
            <a:r>
              <a:rPr lang="en-US" sz="3600" dirty="0"/>
              <a:t> </a:t>
            </a:r>
            <a:r>
              <a:rPr lang="en-US" sz="3600" dirty="0" err="1"/>
              <a:t>közzétett</a:t>
            </a:r>
            <a:r>
              <a:rPr lang="en-US" sz="3600" dirty="0"/>
              <a:t> </a:t>
            </a:r>
            <a:r>
              <a:rPr lang="en-US" sz="3600" dirty="0" err="1"/>
              <a:t>hírek</a:t>
            </a:r>
            <a:r>
              <a:rPr lang="en-US" sz="3600" dirty="0"/>
              <a:t> </a:t>
            </a:r>
            <a:r>
              <a:rPr lang="en-US" sz="3600" dirty="0" err="1"/>
              <a:t>tájékoztatást</a:t>
            </a:r>
            <a:r>
              <a:rPr lang="en-US" sz="3600" dirty="0"/>
              <a:t> </a:t>
            </a:r>
            <a:r>
              <a:rPr lang="en-US" sz="3600" dirty="0" err="1"/>
              <a:t>nyújtanak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érdekelteknek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iskola</a:t>
            </a:r>
            <a:r>
              <a:rPr lang="en-US" sz="3600" dirty="0"/>
              <a:t> </a:t>
            </a:r>
            <a:r>
              <a:rPr lang="en-US" sz="3600" dirty="0" err="1"/>
              <a:t>aktuális</a:t>
            </a:r>
            <a:r>
              <a:rPr lang="en-US" sz="3600" dirty="0"/>
              <a:t> </a:t>
            </a:r>
            <a:r>
              <a:rPr lang="en-US" sz="3600" dirty="0" err="1"/>
              <a:t>eredményeiről</a:t>
            </a:r>
            <a:r>
              <a:rPr lang="en-US" sz="3600" dirty="0"/>
              <a:t>, </a:t>
            </a:r>
            <a:r>
              <a:rPr lang="en-US" sz="3600" dirty="0" err="1"/>
              <a:t>eseményekről</a:t>
            </a:r>
            <a:r>
              <a:rPr lang="en-US" sz="3600" dirty="0"/>
              <a:t>, a </a:t>
            </a:r>
            <a:r>
              <a:rPr lang="en-US" sz="3600" dirty="0" err="1"/>
              <a:t>folyamatban</a:t>
            </a:r>
            <a:r>
              <a:rPr lang="en-US" sz="3600" dirty="0"/>
              <a:t> </a:t>
            </a:r>
            <a:r>
              <a:rPr lang="en-US" sz="3600" dirty="0" err="1"/>
              <a:t>lévő</a:t>
            </a:r>
            <a:r>
              <a:rPr lang="en-US" sz="3600" dirty="0"/>
              <a:t> </a:t>
            </a:r>
            <a:r>
              <a:rPr lang="en-US" sz="3600" dirty="0" err="1"/>
              <a:t>fejlesztésekről</a:t>
            </a:r>
            <a:r>
              <a:rPr lang="en-US" sz="3600" dirty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4" y="1845734"/>
            <a:ext cx="5692987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0652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3522467-91E2-4E85-A089-3C212A6B2C3C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N4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M+JksvybjEXDAAAKxiAAAXAAAAdW5pdmVyc2FsL3VuaXZlcnNhbC5wbmftfQtc0vfefzudY2eby+3snKOkwmluXZeOKK8IZ8ctq225VkpNhDVKWiWkhILc2nqW20LJbti8sE4XS6ZUlogi5FyggrJqRgZCikSJiECAyO0PWpt12uv1PK/nef6v5//86/Wq/N2+7/fn8v1cfpevX3+4Lv2lF+a9MGvWrJfWrH7no1mz/tA4a9Zs+R9DAntI2tcTA/89R/go/R+zGnqj7gc2fo99+4O3Z826wHrRs+UPge3nd6/eTJg1a25H8O9zUvzZrbNmffr2mnfe3khCmQbwrHosWYtHbUD9HfX312suffRNHeyc5/u6qvR6/e9XLnvji9V5Ve80XE8snfX88fjFaz94/bU/8zf+8/mNl1fvfPfUpfizL/xxbfuKyy5MeLJYW3SLLaC5q2zfbib0aJwoAvVUGsUxmbAz1yw4KEahhIZPb7AYHt0BvqbYONSToBU+2AfyzJr6A/zmwgfY2l5Um8kETkFkFQWFm7U3fX6r/V6B3HeNRd+oeXn6xNOjSjbG4Xcz/Dzhc1O7ot4uHHWSKK9MbZS9meKg0Cc6QMcQvwtuX3llq5SeQfzD9Jlfg917NVRbzwG46zB8MU/ncdnmBIGKILmgg2Ab3WYIC55nbtoqpzv6sdpBCMfFBI/9FSipcNUyJmvN1no8jSs0JTV3KZ3X34vL0fiWol1ryd4cSgTD50ryDi+Eb0axZbwW3AJW66T7mOFiKrppHa0mDahb702aHRh7N+Q9ySjHdZwjmDiNnjzNn3MGPfElupk09PXC2Ex+rfMtiZzhUPj69eI9ndsr0XDL1xlIlMMqi2PzGX+GOS6wlkXOs13OMVwQOS7zcjQOtXTUI5fQ7yjMBNc5eKvAPGIQRTcyxgz0MaugVKstlIsOGF4MamJgU3yuec4J5qdwvw3OSDqCi8OObSntd1+ITysMGTZtY10nzrlnbB7D6OMBDq4ReKxkZa7BQICHGJyYtzQoek5R6lzW/NaWsT9LdgWVJpVWl/aXX9gVmgG4zHBgGQ5rU3n7LnWsUu/UtZiuOAJWe2CSxfBmgQJ7VIoUVP1xFqSYFrCNSPgBDB8bmTbQvEvt/NlQiAD2VVRrDVYqFHXBmyK2pbDZevS64YtU6PBkvhaZgKtE214w5OeIsCp3KYJhgAEUUu4PfGWeGVKDdSa6Dd/K+E2swyz/eJh/3CTtMvi1AQcRG42yPALH0mx5S+ILyoLdCf+Yxak06V3H5zH8NsJyusQaRWj1VLGkMp5OYFAs5YMY6wQmUlUE/L0+3bB1LS4B5s/y7Tw4ckHXgu10gK3IOnF60EOgyUXW+JjyLYvSbka8DPkjXqow/VRtlEys0Nz92+wNY5UsqalgoPDfgHyZFAwrgvXeW4mrDPDqNUsJnYbIk/bFijy1Ixb6PTjF/FK1uefg50XUesytnpePG62XsT/33Ks02nY2BPSm83xr9BkZXh5brJAK/I6jvQIctHciSvCmUu8abslXWSZcE8ksSI2xueem44I1X3QTqlXDZxNhRQ2yvKa07YF/pcpqo9UlsRcNBqztilJxrnm+FZsFUDhc8CbIYNiijtPq1EVINgtCZxlSgAnaWjUe6pjwkqostgr4vpH8ho9K+8mjJkUhEAMthDGAlML9w2AJ+WX326CpWYq/X1H93KK09cN9BzHqqNmbVp3coo5XYt/p3r0i5Mz82Rtx/LY3xYoPa1hSTJmxwA3+WG+RmF5zquBZY5QRQut7YTvlGtkmKGp9dXthypvY0R47YE5J6F7MvR4vZEEZ3DZfabCavNZmnX8rmAXGpQCxHhjI4FCSq0yE+l2gne58qqORQ6N816vXJel1pr1AzDtaVNPtjqhGGyEF9Xw12lYEZ5tL1ODk9LFKmUTqAszjy8y2Cper35fTqfg0FsR6RVd1FmhYQka5wSns0vmUzt01UtEYYHmIRU33F0UE5cQ0H+YDurZfpv3lbgR3ebJJP8ncj5kVidkUctqUmDrs1NHditY2Gq6xzexzdpxT5PkTl6Z+D6ak3BszldwFRxgu1oe2C2AxpBADdCziOIGMO4xIMJvZgwX+pNecWjq0BoMrOiztV8Fu+nYqvDEgg9WyScUqQTbRygK2K+sHfC5V7KD3OCFsltjvaq0ZLPIwh7GLQIYWSyMECLG6ob0O8fav1EWeAyfq1WeKq7jDMDdHh2zy00tVL6mMVjeSw7KRpTQb0qombK4x0v8WjH53rrU0OuW9i1agXjn++Zv8/rIrLpIa60mOjeTdYjKlOli5NIptgpsLm2+zUIBhB+8nuR3w/ToyTtdUNPgVxkHa5nDEu2q2/ti7tE6K0V/0kA0WW37IGJgUJshoaO2qoN14KJR4h7xXZ9bGpPDkGvSUfaRSV1Ln3srA3Ac7cOirUS66waEr1Om2QHHD2G1UDpcj9qR22ft0yG1+QjR51Mth9HKQhQOQ1xUYqBLKUy9QMCjwqcRQnxLZCAnVWy0jktBtqvWfpeC2rbg9N0eXWa0DSz48Wr6YH81ZygLvr88fyMQUAmOUhkKdEyNM0Qej5JcxAfWCA8HCK9tbjfgEqw5OQQkFzVLdjRfQcGzVcIvnWy0aKwfyxmH6fEcT2uzQNe+Ql4UqdebdNekh3nxVq/V8IBbTFFqbJe6zAldEI2HAgQ1YUeQSGQpdJGS4WxrNOmy+7zDEie86XXQEi3B0h1wDd0zQajBAOCvV977UEK3Ih2qpJp2LKY0wBPPFLOn5rfLeKyv2n6oPfQdwyZrfAPI/z9g1ZwjJHtyO5Ecrlr+eu3WesnT9DjUeyXYbbKVG24RKtWrVeUuiwEvqrYXxW62BpELFS95CdinbGG88IInvMdsx24GB8JKfwzTnbfVEs7FRQA5/MkoFbwR/xCr3LGA18r3FTjRlDF6Dj9XCsuic5yhUTb9h8+AWjwvPyLVBjmlZ8xPYLM7nVKjPZ8Dmed43uPQt4KwwlbSnokrLYgB+8npMIMOSPgURab91rXq+ylApBfK7THxWMHFfOcnfKs+tLwHnFiB9nuCeOwPM/jlb5UKtxxWU/EoroDGss4Is/o0knSufqhLujDP7p7N7DThyqmzogOROaW43aSpRBeoeRcVLU8XAIKBxqmZIFDo9Lo7f9bAsOP7vvxCKiZ86UoL9j6JfqSbpjyJiURTT5QMJGpLuH4cK/jr8fmf/h9UAyPSZx9zX2aI9lruVeFjF+dfv1+p3dQLWV0dHT0PKvH1ob9++/rWHNDm9X42M3ouYorRp3aHcTGy6dBqj4NAKbnJK8sPxDp/a3Nd/DTzF53zV6z11vWVlUyz36l//LItYuGea+5sL1zTWNZ7ETEn0SdKabzN/BV1z/ftnUP83oG7orhl5YrrlhxfjkFDvgxtsjVPkzBE628ypR6C1Fo8VaasiAmdcnUwHfMmhWrsK/g67CMXuc5A3/gp6fyLVJofoN3kSOwlKHfpXorW6oh/5fxY0QJ0bii1Xw0HUUzGPXZYZY9ENn9nWCdPTW1pniBQt9iZ6mgVrMJ2i+949/MdoqLaQjF+Go5pJLj0bpB65Zh/h8lAw9kiShKia258g4IyJZmhAik8Zx0XXB4/eDutXtnGA62aouExLH44uy7JHYbJWbkUb6MWkx6D6fopM5xaXXSP2HYxOfuw69MoHkmt1NRhkZsLWkrINMyVGvNSWf6nOEJHZOD9lT9VjQu24V3oyM1V6q6j6Nw8VDvzWoYiBrZ1zo2tnysabV6zbnqkAX/+gZPSn/BnessdTdyIhKJfuyG8Np3r6Bfg06bkZXmLh7tckftxHEL70VGRL/H9ocN1xbM3iOM61px6MqV6+3Zj4NP2DW+5/V6973HHS8FFBozZVht5+umVGW8d+46JVfcSQvKcrsmFH/G9wuNb30m8AyVt2/HTz6eImZ+5retw5+CBySTiKNNi+DEiLE0186ooK9C5znmATcFlYGe564ZPDNnWM6+6dKX07+3ETUaxdC7UrX4bHWtUZi58EdHpsCnaaRfc3RQ6L8ZjnT03/H1/NOIKxlOuTDAKjhTczPKxfNRhGH9+n3059h9ywf9R27v+v4HvT3oOn24b0bDSd7f4pqCvX5bvKunxay5jpMZ+vN7oMHDHJTNG6YzOglh+vcnmiyTtZ0iUK8ruAE9qpqDr+w4thsWSsC5oB9z7QS101yJWbDFYkDzOD5mc5GLnmWHlCDG6/JqapIJF+9zg2tiYQcOeIKVjAAzTVclXGakXkRjayNs8wMDFQXE56DHAGmYyqrua/1nW2UlbgtrygD9SPYYKBRR34MUiDKqw9UI533zPZdRckdpfwpAem2KleQFTEcBaiO5px6AaZLs982FqhAjP8zSpplJa7XnSM+oFuEvwVqwmdzTTX3syaSRWwgQtOmb0rVvHTPPLRguG/qAB46R89aoIiByZppjOvky/b5sAn2mVGCVcoJQKKbe5grahTFx6RlkJRuMNG6XepNXh6zyIoBehSu2j0AXpZHrlBYG4SfprCSuo2RJwk1MiaFRNVAvoRBaRBoRtusWQtIKN0SXcnLXaD8afbM02wdN9IRAl/+fkyvrbzq0rVLvTxqnwSEj5vdl63SfpdVQEZuJCtv8BPywcm8EEYCwl2Uh3PwR8xpjcayo2QRUXbmhW0VboknFhjsqnKjIvT7KR1OsrlNhiL4x7Od6Lf6yYMoM+oEI+p4COIKPf9gW49hgmcbWrK56hxnWerZB/Re/ZWIhZj5QPwrFUDJhpB5fm2wBtRtiHQ9FU2KfTJgUZiLLPUUixMTlYUuV3XSeswJG1CrMzQLVUZDvOIanExrM+J4M+cjC2SiduZpfUuGsoijM6LSRvfzvxBkIdyVUkBrMti9HDLEaNUuliZJ9WbCMdTWUZm/2fuptcECodxtS6p1CDGI48pVqIAIvZ8dYV3fMYcutQQym2cf3leNuTW2Byt8PKqrZcGwpoA+bYlJkv3XVM26ZQwU0ratqdBPFYxkMraMwBO4VCEySnisUjFYt6QBu63rDwNZZuyj51SL1TMF+e+pRWb1hBBAzNTsDGZKO/1NuF7ytH8ffiGSN6edWQjC7wE+0mvmdB6BBywiRjEgnR7HZhCiRn8J7Qdep0oHV2hqdnqFqarpPKIaJen3K2fPKI1uHbNMTIndC4DuMBL+j50UGUuvfnYJAIcCpg5M2RoJB7wCWRoVcht09JTBI7wNgkpjt4Jmci9E63UF2KY61xIldaQz59N2D+kzhVOtlCAAq3DmUMWQsd8mbrP3FUOBcOfKjdJrkQLYp0AvW2YfLeFauojNcx0g2fl6jOo/wQURVeaAJRnHnowVrBq46/n8ITW7qss+oOTcxqPvu69VPVSUswvSHfWUV0ytGjC5xT7PxEdOnVABpmPTSPmyiP+0x3jf6Dt3JtiO8qj6odatd6xq5F4Yf4a82g9X1Psphw23/BPgPyBDKP5MVw0/uUBrd+rFZMc/dg4uklJNw2dq61JznZN7qf2uG5zzc8b2h92q52J3ErnPpDnztBRBGqxuBYCcnWmd19zikh+t5bhSj0rSoD6HqreeZlHM7Wv4G5I3vZT79IL3M+dsG7uJa75FVbCQwtsY/aZurMPUu+/h14iFlPEXpU4p6zF2V8L9963Uq7qZA9V/fEGTd3pSR+ubWLogL6CotUvS68zh7PifoknaJ+VLTNbdo/5F7L4wW7piBYCzPglMFt9uj5nYkDOuCMxsfByPvqcCA+t+SU5t1kkkXpnIsxazgoet1+No1/waCwTv1QZhX3ZpdQ7s0GL5iDp3dmlVWEPgatvJ4hdPQcC1YfrI5jGMWnkoVG+QKMDax5eaIpT8HTgJQLvBNStuJCnpl/ye+/VqTJbFEq7Cc9w52h1G/wsEMOrZHitpgS6i81wfcyWlsA9gzLja/zWkZa1DQpMlvIllULAEHrobhduiXmxyK+xkJZP81J/IONitY8aQlqJoYYy1r6MvvxPhou1HPpk+xvwzxhk+gBMgsL5A/Ulml6F5u1Q01fQOa+QVZl87h4Ozxh0B6UzMQ2/UtPLvOY/zUYtidPCcDC66bIyNk57TAEPuQf36eD03Z/lBPL7nlLF8cFJI9o/ue89xm2zV2Nu81atK3f+VcvwkzwPp9LYgm2dvT9VglMw5rckJjAQXSTvNUkxgarrVbYy2ILi0ccQ6QYlsgbNW6KUbg+UOUt5Y8AcYqvF1WRFZpgCrkWWOie8ZgYjSd27C90vim5wYgpRn6dOqg2woqS10ohKaUSNimWUYIaV+ZsbWEe2UJGilSha6n5bPhmWPhmYdwwuYruh7Spfm/KLI7TiAMek270uBcPXfhq+WKzQA07dCOSwPF3mbfcrSR0FsQoe4qgRs4IOUiGYaGJrX552x+v+3303L4+HScnFVmjQMMko+GNsJ5D/NbMbwL5B/6R3VrXV6LCCcw2EXXHa23M1KpnNfpfu5icIvhbyJyYCbvTIXMRIXjdwn11k6R5hHk8HNEoJ88wMWp/JmuTE3XDUr6qhOfoLLrWVgT9mId5m8cdvlfWrENsQvK+AvArfz7Uwe5kMiykMsVKFK1eNCPO6IrqkS5sJ3jxUedtRxCjeX2Z95LEBqJMFK9+pNUVE9+XxWqADVytSUWAYTBuwurpJ2NcZLp64WvB9W0NAlh97SVGBdIwpZNZJm3dcqintz3QJdYWAJvNQamOM4sRka7eu4+E8VJryoxpvTNWMLOn5nAEc1FCvOsafJ+jJZv5YeKl3KXeDZu3wFmb/wNJGJ1/BFfM7CmNV2rEz1rjf1Yl5UODDKVc0IIkQ+uGZ77u8JLiJWgVOBIG2yIFme6qmYLhOVT8mhfssV3ne27yjaSZiXrrRQw+V6PLSC8ioc6l1q4YtESD3Lakm37VLrhG9QInjd3kdrOMnUkv9HV2qTvEfz/pEVtJbj2bJvH3jEAXUducQJ1CaWE2rU/cPgc+cyW/dUSEK1Mel0ooBHNF9wXnGgXFEfJuus1pEtwCtEBzLbVgGv06iHMonq3PlvcqVt2FjJDvJh8rDM77xHNjr1WYCQY88aw0gUbr0fPDOi+y5ZPFdp4CagmTlJ1stDmefiiSXjK4dOywxp7u1tRYoV5UpwWjPqET/IMNzpSQ7YR4b+6FGtCPFqfJt3mjGpEY2BuapyE3lR1tK4qiDL+q1m8se3i4sSFiGj7kYfUY63sowll8C/ROyCJFWWDwmMMSCsCnfnAkPdCBW6y9gVA0XhwCwaJXWb+7tONXWYPHdUjnrenenSnReyiZ8ydiRE4JijrHzSrX0VtiAwEvydDfTaqSkdycWzXbWzU+ZCokMbBLsUXeOy04a0ySAJq7M6RY3RnEeNb38+gl4mlBh7faMmJdJcx9m2wGa2297tyHOPJjjbdPfehRvW81oL5eROfeyvM3vNcf5NQW7HkXqAbZf9+OOs/pimPd+BptRlBT7CHjwwYkw2tmoHcdtWTEs0K97BQpaQ9QOQU0c3XJAr0WXdT3UU3Fim+P2Tv1qmT3Y1z12hOS1MXwK2YljAiyH1uRxy8CAhzVAGI+NKj4XGA6IX2mdeOtRcWEKVgCx2nmGYM5TlAJ+qR8y21x3K8PRk9fZ3TNqjJFJrniSa/1vq2IEDVPPyqey+k5eW6EF7jf4f9/7Pr3JBqnh2Bt+LWoagg8J/URLIDuYg8/Wqbu/PkVYAle5AApFMeLX4ZVHEbi1yf5cuPFXNkg2OLsFNK2ZRGEspmkPfDqQ7SblSHbdp2+dLnTGW5j9172d08INEgGNp93l0xJ0GJfnvic1BxPaVVmcmGopYUyU4N1yLIxg0ccxXO3L7j4avSET41CKfXZ+arfVBfGsMVz3uwJCDZ0Eee9dJShSEZNK/yQa3ryN82jolp6K6msTGf4HGXFzLjPzAH3Wnai3Jxd132MbDqFPExbBMS5Bt9YYMOf9aP8/FzAUtpFRpLNfQXe0n0ZgH1HHQXKxl3ormpbty5ZcTre8YOLR7Vw2pmVPbCmnlisZMd1KdR+HPJKaD2i0idrI2xwipIgWp2XuAug/9QPFZOL95timfcgGmUnqDbTR48tPmUFxYoXB5+CLc2A1D5rtwezre/Fb09KLTr15goiqzvuFgbt7lLndZa+7sAxTFCIAxxocgMp0cuZnwce464EJs3MkQubPAD5ErQ/EFCgKVV5dUAm9OUF10VazdrrctGpxh1JQPVMtTebjbaDLkOWGFhNlk8Ghq19jrRvxqo5sDeSRM72fVGsDge2CjSwhVVsjdH2DAhy1SrI067R05bRbO9cGOtRAW+eI6SCgAKkochvt6IOD7XkpLdt2a1Cc9Thmv8DvyHvHmh/L7b5T7cah7dXS1hHHdd2HPt9dM9EZH6NDz8vzv7vu6CNWwc7yQyHtqn278A+ru6/Ea+Zu3enuNjKJgjf3qUmqQ0csOPiQ3oF4qVDA2G/LA/RgZ3P2DFsbwfSyOqsNHGI2iTvP/eJ8tWX9AMVymFl2Pn4/35v9xVaSLJH9inAehzBA6isMMasZ2Q2yvFXkKmQ8sAg+oU/CwcUPEuMlI5Yi2hFLMjxNEFvQarK7p30/CqU8hyncr2P2BLrdUAUYtTkgcrWzAzg7e1fJmDreCeIt6OEJzBFcfodjEe8icPZExEWpzlQyZiGp8uMUl4vlJm+BW53rWIK4v+Wo+LBr87yTxNrIS6Uzhg9pBG/Hl1zyLr3Aj1EXrlgn8DfHniwIGbPsMKsL3fT+z0J7dDDyKFit14H/WQtlgfewrBVumZWkMlQFArPm+ivd2huegShrURI8RsVpb97xU/wMdRwqW+9b+oXpuzZvHLBpxox9MJEQYuLuH/33TVVnzLQDlCi3yY+NpU9HqLk8WcWyAdYjXT0WExqUKIppiKJ1a/Zp1yRLrf8SfALFZcvETb6I6Kr74A5Uj4XCjTn/r/aHuJuBVs57gOHG+01XxRPh/qEhjucwo8ASKDVBJLkemwS/4ervVUx8P1MDKq3PcXVDRirRMnw443fYJXCda7N5BpUWmM/CYuvCd6OsjZoZ0ERyZrw67Ilz6669mJgxQ4FIxErSc4ZzM4Q21oXwJnYyTLz8u3Xwot7smSE+8yVU+QVbitY1FzuygTO50WXoJRsfG759KbPf0FNBgxNnKDWn785fJKO2XLmI0zIzBe0YfwHjIENytU8y+hLsFgIazbUzPYE7T/hDBU3D7HdueILSFjkMLxl1PynEW7mcBIzD+/NMlWTuQ0Q0KirBbvrIM9rPaP8vpK3Kk4wG34Vk1xkdPlUg1JitwYrFZHTwOa4erafHauUOE7wjPN+IXoqgiSqpqR2B4GJ36HBmf5h/EC68JPYseoooKUS5b3ghnOxy3r3B8e0he1Hds9pWrrpTOfdGeZ2Md+g5CrWGC0OLjhnpqR0OmOo5itu1jqxuvfkUjosxDoYrzq8fivNb4+IYbWOrVd5oVVk7+Q82s6fXjJzbrstUYEKDN43VCzI5KfwuuyCWBYnVsmQ6K7UXKfJCdS3IY0YJAcAOE+CBRVDHTb7YazoQ7HTY/H74mKNQJaVUPE2MbXIg76yGdan6UnQ+JvTHxeK7F5lXyj9PTBt3ipxtMkU5//kuqeBNDlzvUCleARyUdta009xZC3SOwKk21rWk6xPF1m4bVaRmBGqolhI1Q12U8rFBp4axylVMGYED5VN78zfDGvZbnyp7ngZCSbnee8qy5O4WZsdice6udRh1T0SVpQi6auVe87a9QFbKfjMVWdpPHlM5L/YuShXVMOVu46ce+i16WBMID9c2QxUL9cp8v9dA3vQUESkVmEIimWlc7sv9PZDNQsCw3/XqVdeK1Ng4/LJDiHdZCCRrsHleI5991WE8dxvGH4GpWHxWaqzCzJXQgGee4pll0Fy8voX5M+YnoFOwdtWo8GLKyUI6urQf0Mo3c9u8xZK83CZnP53aV0HrUzrPP2WGNBXIe/cKvd4sZ9EuJB9EgcRjrwDFiuyyrd/1Sj9jXu0gRbLAHxqWrbLWjQWl1+W9L+HyIVSWAa4pogjr1wRaSr+pXp0r/B0UFCg/bZnm49UGSA264T3V294t9/91qpriMYWoN9poRhZTimizNlPetTbHOrVzJQAK5DVWQSs4FrtL46N32gDbEoGKOFYrzT+a70bCcJXriwPWrFSA6/aPdr5cLZXtbvPStwp79QI6hVzTMfFtk8K8xfhUwHgW71k8ekb7Ge3/ybRfw8QbjHhPqXi9T0DQPDZUbU1xXVTbXtuhJ9oQHchPSqI+Z3jjsfYDqQxknTxe734Im2PxfF80g2ujzxpIbkMJDFuC7JVQklCPTYHr/js7knX3g6+mK44fbppxce2RGeX6z/vgn91fOPPo1qChdpm4M0bpmjLp7RlPPqsPTWnx8ozH1ClvTOl754z3v4rWTlnm5ozHwWNHpmxYT/uVsnoxIGjtbPcMnW9YHvSLJsczYv8riPE3SEbxdFtleJxoYuiqTQFn3O9DoGm7e/poPhtHPHFnDpxkeXAjAx284QxE2u5120RdtlsamBhlJxqMlKonRVgHaOSQhr6Wgd16NloU1ciDaGCu4cPs2bvHXnUl6hwn31ToFnTYHA7ARTTDa5exnG3BR1nj13Sbn5Cp8AY4Zd/Y1H38Ivhn8Zq7R9WCD+gDTdGHIKGsExT/Nwa1uc4o0aukvVdgYxAYMA+egVyZa7AxETWsa8UUN9Olkkaz2CqcGKQyiNq85U9yxblr+gFEnm3krnB5Cl+mKh2VzapCUAyTTKkKkccyLv/O0BIkhw+77iIha1TB+8psZ1dFlYItsyUKcEcU5e5hwrCvj6C4VxUob7ukmCNAvoLnonWbJAaZYR6mMMRChdZgxiA1un9Fh+Riv+8htTIu78kMuQeezL3T45VEVL1NTUnEJvbmWXeOHTamAzpsruUv4+NAusJums21CoPszSsQX8tMo4YYTNnfDdMxf+dJRkcEtdQGr0GlcZx90stqy/oxFW29B3OOIqDYBz1/q2pPBplLLSSmRFUXKH9NvJMWN7UmolSqZQ8mxzwg6R0RPXw+iCMuZlpcBWSYJqX4CS8K9AOFkgHLzUjlYj7PpwBKswmj6XfzMCuAeh0UFasVbVsTcs+0tJFfqjX8RQm4lt73clscv8smN6g1dCiPGlbgbbK4HApv/rknHLv1fkWqZlVMx+79t7cgEaXXMduBvN3rAP+U/k3EaD1kIuqWwa353X+vUlwQQ3mngGn2TIxjAqqDCRgBs19omk3EJYg03opqK1J6voaXn1KD52BqtPQJ2KdPivCBdDT0EqDA+ZFkyGIRhbYACiAPVq3SmLKPMJ9LUZq0otd11mat42ifSmYj6WgXnYotbjezh+yxbFJJI/X5TYqVTsU28jqdw0WESj3JQAL8IJakhfde+xcr2xizztm+/6+awqo86Wjw4XN7unm0Tkb0PGU6Tz0JTkcwPME3h9vTi9V1/zpFefPq+OzIRpD2yesry/oVqU61/sNU1Jepq4zc2Iy4gNfr9Zb2MPpP2QejhE9QNDXx5DU0T/BVXzo0ZNTjo5kpWr00OfdJ3jmsfgXc77n6agY032U8H80nCp/ELgHnGkzvNmEKqbZKrVCIknKf9A8j2H01HC0kBV/Bg6/jiX0tYPedp3h8n/8ahkiWGBdyqFarfwIcU9igLVMlo57iyb6MKFuNElDHN9Noffr7wReYoxpta/OiW5+U9Ag425DzLFM9I/Y/j9g2+V2qt9b/gAP0rHkPfu7Zm2DPoJ5BPYN6BvUM6hnUM6hnUM+gnkE9g3oG9QzqGdQzqGdQz6CeQT2Degb1vxwq+Jlj2N0la4qLZnyp+okAgSLrh9Lhk9eCqwjRP+7dX/XKL0i7F4o8+jg0Nfhx51voNdev6o8fbDyRDMn9b/ha9WmDmFPhE+1hsVMbdzr/S0E1azCOIrF74AB88iS8ZaJeO1l/IIx2Ly08I9X+8+AwWe/Sk++6stDBVaZmjW/P40t2GCjIYZcU5GkHqbez5HkETr5/5AIonOwrEkg1JLlPkiDKt8jEHpn+cGodVAs1jxinWABLg9+VlNAujOZtZcmVWbSebEGPrukyKt33Ps9m1/5cKh3NoA69qn8V2hK8SFCfQbceDr4FSr/Ppt8fWop2dbfG+g/DXYcPYDk0x/WgtYpyFANkl56t9WkYdyEcspSogrPVOMpAlk8uMYns9fg2XUu+i+hH8iZTLg4R5DjnYBij2ZuM3+nGb0Z4WD+f89u/NAQJSg+GcxomsEMnJzvTYR/RB7IFHxC1hINwVV/cWyJLhbfZV/nFFK9S5hdwGwROSHo5S2lOtfz4qrnlzTRSrGL3PLiTAC9yGX2F6lKqGfKpgeJ7UTz+Ij7sNoAp5bzr8Sj8nqP+115zyngCPC6hQaY9EPqjAEcVtuFPT7Hbw5cpv5UqtHqkuE27pMiL3jN8gUdILAYGzRtKnn8TooBu8BFMSedEjvoRmOF1hmQpek+RDtxa/BHrwIgxKVMiZn7jWqn7hFhZH3qi76cKxBBuzo/Qm0QgSyVz0lJCDZldgPM2C328R9zcycmE9Yr3RjByMaEgvkxbYlnrZXaoEOv9owrfrqSvwhDe6CQ7YXhnBKgoQAzqg2n7Krxv+Q6UGT3K8JqgS0Sl+WRDIxys4gP7ZXymMynB1dggcmyIaMxYoSkbbNERJD+Z/kb+C09OJ1mxF/2NsnuVaKf/0HwQC/EBdjcQU7BqML8yggFa/mczelu1tojR9BBT50mtHsAxb6tkWa0yxPwwV1SfQWOFTi3JJ6MsRvjfpJTV8RjcFoWga9WFEW9jaT9/xf6rIy31QivR3X1rbcjPlhH0GMqOTZCMes9Xspz7djNVYTowV6WQDHF9ZWoHAeksbDQURfYpdDlnYc4sIqf1Q9pYQK1FJybVQW9fpF+2sNdFu+isM7cHjhKO8CPPiXyVy3O11yP+yjU2OTBDWSFyJL6T3lwHb01PykWwQJJRI3fmWAg7Reyk6E28kw/HrLb5B7ecngTuCmgLwRifw/iQHob7oYL2HmbT9w2R1puvIAYWpBVquM3FvK1jWZolW91xLzeZj1fLpNlf/+hIbeQXuC3x0WCNIpldKp3X4pSPPZKFVSz33ZLCCi0Ghs8QzhNNjnTNxtkF/Dq3+ssRQsA651p6Dkb3GUKC61LqbRw/1aXgGb6fhAWpYIOrlGbRQQ3G8tJ+dwNlIG8jWpGXg5X3fpiqwVDiZt+fgGsiHTExRTFaA7NFp1jA+CvmfO+mKjjbI9tviYuSNFejpfda2zKA2JQ/Yf+u0WDhi/A9vrIqa5LVaV2g0K8v7Rf7jGK6xc5jeNsz3BmTOrhPZ22CBAxbNwYh9BHW9OnXTynNvc4b0A8nGN6AX+KpusgwvT9tZHud+WrQDMfEs10B7cY1dAS0BgiRriYd9WZDQ3Wmdx25LGmyC2XIg37KVOpaQjt1LcJ5xUiRF743Ks3ZPOBQ4EIVAqi4MC3fp+bKdD8ryqVRs13EmvcSzmqz7LaIpCvBJejmwO+Hs0EInjz4uTGRnBNr9pXwJtXZfbSGQ4rDhkN1Rl4LtE7RljmA1QY/h5GdELeYiI/4CrEFdkWDsjycatKLx4FK7I1bKHb0IJ/h5mvtij6Vatc2fARrvRdxnfw9ko12Kns2ag8EhIaQY13z+OxSQwUvRqxQlmsRBTQRw0Vy05hQXKwi9mKbQrNYe2Aw3szJk4eMIQN0MW+uS/ojV/WOhr5V9V5c28a5bQFd3tb6liQdhCxgNSlLtSz00mn1divjuwn3JO7jI4RAsrjSccy5tsEnsLc07AhtcRkmuN1n3qJUjb4qoO96zs34K8j/riviG/w/J+kB3zgOyJujH12ikjVVykRITs4befySUNVnVHhLS7QheR3NvwsTv9tQx5F6In9YH6Ieie/INIX1BjwuD9+qvCwecCjXTnnhKQuewddWesLunttXaBcEQu6dLZMHxBMHrJzN+NdKP1+5/FN8XCTGUbiwcxzq2zkO/ketSTdaGl6Rh7ZXuc94bC5HkzKTltFU55YzrfZSWcO8Rqn9aD6HOtAPlFSIQSapk+/WVL/GSKgzrwmUD2rBiCFfeDt5Dj7hZhljaWJ3+7cdTZP8E1NKonN3ItHej89NTVYvQ3KEkfYtb+U6Wmv5Qw09KGdRT3mwNytXu+cThR8ngxCYQuoYgdMqpIYKz0VulXKP8jvsEb1Ov5qe0+fcGghF8ibLSs7yXOkErExlFpfkB67w4TZqDwdKlGZCIMws8nd8lAPfpS2MIfoXXJryqP0N+TT7ztNTPy9xga5tKBk9C0sIrqL7fh+cp9nYDTy4fqVkdXX4Xv2k6da34HgHH8DacDl6t5QrkMJZrAvOBh/3fsB7FqN31mSLRMI75jowRUs/CJxNvy26TjE2SEbPihZGYwp1Yr/TT7cE1z3yfXmre5ugoSVsHBdgdXYygZ4toHs4f2LWqd6dMlVojm5y5KHZkIje70asax8arM5Htp9p2OHhhJddIIZeWxyD93HHTfB0lgzSjctDE1NXjXu+dZ/pV50srDN3BVR7/IghVTRGrUaU9qt4EEfcErWobXWDFpUQ0ehnPAw0GW+kEX0Xg6/EhYsnueJiS6TYEmkeXyq2Lg1nGMyeapkq4vKWhklylCnsGpfpB6/ps09HijRls2jy8kdTPyvL/Ra5/8ooup7Wx+VzFcEaKOxGCezBiSkHy0MfTw1RbWHW6/5AwNwawM/9LL6zDLHEwBFLs5nMa54/T9vw/Xlo6UTcbZt7hShB51S5M5vwsyubzOEwptk8Ak556Ftttmoz1TBk9raJi5I2GeJGMunOIobTGi/IG9uQ+tfxVwN6TdzIm8zY5JAwbh5Gc40nH5rba2oSZ00Hj1xPWPrtubddK8VaLazuIV8s3N0/xZeYNkKXl12I2fp9NPu0MfSiCkFCF/Gb19pT+wPz+bBEeYG2jdjSVVGNOFWrLkwZMqNXFP3qcJSFPKHvKtpzteBKw3CTIMO+6UrGRjhLd+V9lf/CuWFs3kZv5A8npt1Op71TNjNYEKJV5s0+6RtikH9f5oBoOnGd997Ee7Ncinrl0Zb5lwMzL/vfToHHz3gIe4A78eo4ydKLN4j+A1buRi0rGMw+c1fxW7vocg29NE0yQmVY276iVrmZPIr/Hz+0RjTaigKxRR7RmICiu/Qyflh/WZ/Swvfd1LZMJPjvapEeg9/DIcs9PrPfp1d17b4ctbtPIfsgIMEFb0I14qXbLkDkvjy6yRcWPqVLw5Kks1JDfYN4xDqdyo0BxarqVFnTQbnJTHe2LvSDFq1a9TNuY29huWqYc5zPxlb16DGETimiXxOnG2umhrbV1olAAZXkWoUOLUs4sDoWxKvrtet23pLlWVO7pO7wl8qkXUBIbKRWq5rrTvPFDpvfsXsrwLn4Yf8tsLm8LbouhtHsH4R7St5zkRheuE/qnxgCeU8yNpadjkKvvGNd91CO8o7doZLF/rtxcEwHSXtmPV1TJwVMyVJ7uGNlCZGYUxfLmkrbgq+peEcmnzsdFl5gWMIZ632NRgFXFB6g2jvA8fZzjmoPGElbMY6TH9JSsxlOs29AhsDgSkY8qq+9E8dlTfwu2VBAr55Kc0s0q2SHUF9dx2FXnqUDSzyRvRZYFuJoO8WDXV49DfjitBvkuBnPvVWHy6bhgsvpb/TdY/nOegxKQhYNFIjBVY1TxbpzsIXZHxlcTC5l1chZieKWdoznt4tRmjIdV5KtOTdJFnwdCMNLeXt7xa/fFplWd5ttnPNIJ/z+uZl1kjK/72B1nQoxba/T2BryGQ/2FiGTFhaE4gZbkoXits5P5Jq3crUZfSRZSiY8LmG9F6r58jHO4dPziHU9QWQpzW5jOHRnHtZaaO8IQmZu/yDgdHV8QBflxphUgWxqK+UDyMJM3TLzRq9Q/WPHBOgctSwwIjlYco/f06ce5jKOpab3KcUBJ4sKvv8bJw6WgHiPBO9Z5WLMcgV0LaZQJuRSt9EW2AwmNHPEajJ148Mx39GEnZs8jryfbBYMk4NdGRjKZMTDvhjZqQ3wxWXh/pwAbARJlr5g/oGIOj3xZRx1sKBZxeqDTH1keyD4ldm2pCMFu/yWgDMVvcQX3phawN0T0GurL+Mr660ZpXGiFTenD66sOSBM32Mn4vXxfTTFuz4ml+feGARRMnYWDDBmj4f52uHNE0fRrqMFl36JDnpa+dgQ45S1IoGseEMR7CjLBhvQo/azOVgW1IA4q716wISD5sLLGF04a6n7tlJU6NL0T62BYSmeGNB6B2Sq6bGmes8+6xffE6Iu8VrTa4zfcXj3Y1G7An1KytjIX74sGjyCWJxb1evGGkx/sRrpnb7ga1ookfcfDZCtU6sb3wfW1luScS3pGifPv2DdvEbzAQXd0RgO8o2XxNWQhr4u6pzKX1M9rPG3u1yNrQPkOy/83fSvP/hbioOiKTbWW9dObSd+MXrL7LKwGEjU81M70g9Gu1PD/QxU9XT7/Mo28To2pnAymDiPJfz+11+7YAKneO+lw1tItp4EWcoU+JWOg9XJFHtGa/OEf1bT0Q9+XPz29bjggTXvrnun4R+ffPF/AFBLAwQUAAIACAAjPiZLoN87e00AAABrAAAAGwAAAHVuaXZlcnNhbC91bml2ZXJzYWwucG5nLnhtbLOxr8jNUShLLSrOzM+zVTLUM1Cyt+PlsikoSi3LTC1XqACKGekZQICSQqWtkgkStzwzpSQDqMLQ1BwhmJGamZ5RYqtkYWYBF9QHmgkAUEsBAgAAFAACAAgAg3iPRc6CCTfsAgAAiAgAABQAAAAAAAAAAQAAAAAAAAAAAHVuaXZlcnNhbC9wbGF5ZXIueG1sUEsBAgAAFAACAAgAIz4mSy/JuMRcMAAArGIAABcAAAAAAAAAAAAAAAAAHgMAAHVuaXZlcnNhbC91bml2ZXJzYWwucG5nUEsBAgAAFAACAAgAIz4mS6DfO3tNAAAAawAAABsAAAAAAAAAAQAAAAAArzMAAHVuaXZlcnNhbC91bml2ZXJzYWwucG5nLnhtbFBLBQYAAAAAAwADANAAAAA1NAAAAAA="/>
  <p:tag name="ISPRING_PRESENTATION_TITLE" val="U3E2_HUN_Supporting_facilities_PC1_PC2_final"/>
  <p:tag name="ISPRING_RESOURCE_PATHS_HASH_PRESENTER" val="5d9d16694635581695ec45ada9a572911e1c94a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2223</Words>
  <Application>Microsoft Office PowerPoint</Application>
  <PresentationFormat>Szélesvásznú</PresentationFormat>
  <Paragraphs>128</Paragraphs>
  <Slides>23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Calibri</vt:lpstr>
      <vt:lpstr>Helvetica</vt:lpstr>
      <vt:lpstr>Times New Roman</vt:lpstr>
      <vt:lpstr>Wingdings</vt:lpstr>
      <vt:lpstr>Retrospect</vt:lpstr>
      <vt:lpstr>PowerPoint-bemutató</vt:lpstr>
      <vt:lpstr>Tanulási célok – teljesítés indikátor</vt:lpstr>
      <vt:lpstr>Kik az oktatás érdekeltjei?</vt:lpstr>
      <vt:lpstr>Miért fontos az érdekeltek bevonása?</vt:lpstr>
      <vt:lpstr>Az érdekeltek bevonása</vt:lpstr>
      <vt:lpstr>Lehetőségek</vt:lpstr>
      <vt:lpstr>Eszközök és módszerek</vt:lpstr>
      <vt:lpstr>Visszajelzések gyűjtése</vt:lpstr>
      <vt:lpstr>Az érdekeltek tájékoztatása</vt:lpstr>
      <vt:lpstr>Publikáció, együttműködés Web 2.0-ás eszközökkel</vt:lpstr>
      <vt:lpstr>PowerPoint-bemutató</vt:lpstr>
      <vt:lpstr>Projektek bemutatása elektronikus hírlevéllel</vt:lpstr>
      <vt:lpstr>A hírlevél megosztása Slideshare-en</vt:lpstr>
      <vt:lpstr>Publikáció és együttműködés blogokban</vt:lpstr>
      <vt:lpstr>PowerPoint-bemutató</vt:lpstr>
      <vt:lpstr>Hálózatépítés</vt:lpstr>
      <vt:lpstr>Workshopok - fókuszcsoportok</vt:lpstr>
      <vt:lpstr>Összegzés</vt:lpstr>
      <vt:lpstr>Bibliográfia</vt:lpstr>
      <vt:lpstr>Hasznos hivatkozások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U3E2_HUN_Supporting_facilities_PC1_PC2_final</dc:title>
  <cp:lastModifiedBy>Lajtos Gábor</cp:lastModifiedBy>
  <cp:revision>93</cp:revision>
  <dcterms:modified xsi:type="dcterms:W3CDTF">2018-01-26T10:58:07Z</dcterms:modified>
</cp:coreProperties>
</file>